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4"/>
    <p:sldMasterId id="2147483792" r:id="rId5"/>
  </p:sldMasterIdLst>
  <p:notesMasterIdLst>
    <p:notesMasterId r:id="rId12"/>
  </p:notesMasterIdLst>
  <p:handoutMasterIdLst>
    <p:handoutMasterId r:id="rId13"/>
  </p:handoutMasterIdLst>
  <p:sldIdLst>
    <p:sldId id="346" r:id="rId6"/>
    <p:sldId id="256" r:id="rId7"/>
    <p:sldId id="1091" r:id="rId8"/>
    <p:sldId id="1092" r:id="rId9"/>
    <p:sldId id="1093" r:id="rId10"/>
    <p:sldId id="10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00"/>
    <a:srgbClr val="C85100"/>
    <a:srgbClr val="F8C35A"/>
    <a:srgbClr val="A1D05C"/>
    <a:srgbClr val="6AC84C"/>
    <a:srgbClr val="00CC66"/>
    <a:srgbClr val="8E2F00"/>
    <a:srgbClr val="ED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219" autoAdjust="0"/>
  </p:normalViewPr>
  <p:slideViewPr>
    <p:cSldViewPr snapToGrid="0">
      <p:cViewPr varScale="1">
        <p:scale>
          <a:sx n="86" d="100"/>
          <a:sy n="86" d="100"/>
        </p:scale>
        <p:origin x="97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lheude\Desktop\EU4%20Energy\CBAM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26285662896089E-2"/>
          <c:y val="3.6406857084867655E-2"/>
          <c:w val="0.87805633523317428"/>
          <c:h val="0.78020891089969002"/>
        </c:manualLayout>
      </c:layout>
      <c:lineChart>
        <c:grouping val="standard"/>
        <c:varyColors val="0"/>
        <c:ser>
          <c:idx val="0"/>
          <c:order val="0"/>
          <c:tx>
            <c:strRef>
              <c:f>Feuil1!$A$38</c:f>
              <c:strCache>
                <c:ptCount val="1"/>
                <c:pt idx="0">
                  <c:v>CBAM phase-in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  <a:lumOff val="2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Feuil1!$B$37:$K$37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Feuil1!$B$38:$K$38</c:f>
              <c:numCache>
                <c:formatCode>0.0%</c:formatCode>
                <c:ptCount val="10"/>
                <c:pt idx="0" formatCode="0%">
                  <c:v>0</c:v>
                </c:pt>
                <c:pt idx="1">
                  <c:v>2.5000000000000001E-2</c:v>
                </c:pt>
                <c:pt idx="2" formatCode="0%">
                  <c:v>0.05</c:v>
                </c:pt>
                <c:pt idx="3" formatCode="0%">
                  <c:v>0.1</c:v>
                </c:pt>
                <c:pt idx="4">
                  <c:v>0.22500000000000001</c:v>
                </c:pt>
                <c:pt idx="5">
                  <c:v>0.48499999999999999</c:v>
                </c:pt>
                <c:pt idx="6" formatCode="0%">
                  <c:v>0.61</c:v>
                </c:pt>
                <c:pt idx="7">
                  <c:v>0.73499999999999999</c:v>
                </c:pt>
                <c:pt idx="8" formatCode="0%">
                  <c:v>0.86</c:v>
                </c:pt>
                <c:pt idx="9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B-464E-A874-6DD29AD73891}"/>
            </c:ext>
          </c:extLst>
        </c:ser>
        <c:ser>
          <c:idx val="1"/>
          <c:order val="1"/>
          <c:tx>
            <c:strRef>
              <c:f>Feuil1!$A$39</c:f>
              <c:strCache>
                <c:ptCount val="1"/>
                <c:pt idx="0">
                  <c:v>ETS free allowances phase-out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1.9394460445858356E-2"/>
                  <c:y val="-3.300328258552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EB-464E-A874-6DD29AD73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Feuil1!$B$37:$K$37</c:f>
              <c:numCache>
                <c:formatCode>General</c:formatCode>
                <c:ptCount val="1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</c:numCache>
            </c:numRef>
          </c:cat>
          <c:val>
            <c:numRef>
              <c:f>Feuil1!$B$39:$K$39</c:f>
              <c:numCache>
                <c:formatCode>0.0%</c:formatCode>
                <c:ptCount val="10"/>
                <c:pt idx="0" formatCode="0%">
                  <c:v>1</c:v>
                </c:pt>
                <c:pt idx="1">
                  <c:v>0.97499999999999998</c:v>
                </c:pt>
                <c:pt idx="2" formatCode="0%">
                  <c:v>0.95</c:v>
                </c:pt>
                <c:pt idx="3" formatCode="0%">
                  <c:v>0.9</c:v>
                </c:pt>
                <c:pt idx="4">
                  <c:v>0.77500000000000002</c:v>
                </c:pt>
                <c:pt idx="5">
                  <c:v>0.51500000000000001</c:v>
                </c:pt>
                <c:pt idx="6" formatCode="0%">
                  <c:v>0.39</c:v>
                </c:pt>
                <c:pt idx="7">
                  <c:v>0.26500000000000001</c:v>
                </c:pt>
                <c:pt idx="8" formatCode="0%">
                  <c:v>0.14000000000000001</c:v>
                </c:pt>
                <c:pt idx="9" formatCode="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EB-464E-A874-6DD29AD73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822959"/>
        <c:axId val="1720824623"/>
      </c:lineChart>
      <c:catAx>
        <c:axId val="172082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720824623"/>
        <c:crosses val="autoZero"/>
        <c:auto val="1"/>
        <c:lblAlgn val="ctr"/>
        <c:lblOffset val="100"/>
        <c:noMultiLvlLbl val="0"/>
      </c:catAx>
      <c:valAx>
        <c:axId val="17208246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72082295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92073437889619"/>
          <c:y val="0.91070186876359693"/>
          <c:w val="0.72767154218601993"/>
          <c:h val="5.5381912974856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Feuil1!$A$46</c:f>
              <c:strCache>
                <c:ptCount val="1"/>
                <c:pt idx="0">
                  <c:v>Free allowances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Feuil1!$B$45:$D$45</c:f>
              <c:strCache>
                <c:ptCount val="3"/>
                <c:pt idx="0">
                  <c:v>2023-2025</c:v>
                </c:pt>
                <c:pt idx="1">
                  <c:v>2026-2034</c:v>
                </c:pt>
                <c:pt idx="2">
                  <c:v>2035 onwards</c:v>
                </c:pt>
              </c:strCache>
            </c:strRef>
          </c:cat>
          <c:val>
            <c:numRef>
              <c:f>Feuil1!$B$46:$D$46</c:f>
              <c:numCache>
                <c:formatCode>General</c:formatCode>
                <c:ptCount val="3"/>
                <c:pt idx="0">
                  <c:v>80</c:v>
                </c:pt>
                <c:pt idx="1">
                  <c:v>30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0-412D-8FEA-0A851AC6F15B}"/>
            </c:ext>
          </c:extLst>
        </c:ser>
        <c:ser>
          <c:idx val="2"/>
          <c:order val="1"/>
          <c:tx>
            <c:strRef>
              <c:f>Feuil1!$A$47</c:f>
              <c:strCache>
                <c:ptCount val="1"/>
                <c:pt idx="0">
                  <c:v>Reduction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Feuil1!$B$45:$D$45</c:f>
              <c:strCache>
                <c:ptCount val="3"/>
                <c:pt idx="0">
                  <c:v>2023-2025</c:v>
                </c:pt>
                <c:pt idx="1">
                  <c:v>2026-2034</c:v>
                </c:pt>
                <c:pt idx="2">
                  <c:v>2035 onwards</c:v>
                </c:pt>
              </c:strCache>
            </c:strRef>
          </c:cat>
          <c:val>
            <c:numRef>
              <c:f>Feuil1!$B$47:$D$47</c:f>
              <c:numCache>
                <c:formatCode>General</c:formatCode>
                <c:ptCount val="3"/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0-412D-8FEA-0A851AC6F15B}"/>
            </c:ext>
          </c:extLst>
        </c:ser>
        <c:ser>
          <c:idx val="1"/>
          <c:order val="2"/>
          <c:tx>
            <c:strRef>
              <c:f>Feuil1!$A$48</c:f>
              <c:strCache>
                <c:ptCount val="1"/>
                <c:pt idx="0">
                  <c:v>Pas de quotas gratuits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Feuil1!$B$45:$D$45</c:f>
              <c:strCache>
                <c:ptCount val="3"/>
                <c:pt idx="0">
                  <c:v>2023-2025</c:v>
                </c:pt>
                <c:pt idx="1">
                  <c:v>2026-2034</c:v>
                </c:pt>
                <c:pt idx="2">
                  <c:v>2035 onwards</c:v>
                </c:pt>
              </c:strCache>
            </c:strRef>
          </c:cat>
          <c:val>
            <c:numRef>
              <c:f>Feuil1!$B$48:$D$48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0-412D-8FEA-0A851AC6F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807636815"/>
        <c:axId val="1807628911"/>
      </c:barChart>
      <c:catAx>
        <c:axId val="18076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r-Latn-RS"/>
          </a:p>
        </c:txPr>
        <c:crossAx val="1807628911"/>
        <c:crosses val="autoZero"/>
        <c:auto val="1"/>
        <c:lblAlgn val="ctr"/>
        <c:lblOffset val="100"/>
        <c:noMultiLvlLbl val="0"/>
      </c:catAx>
      <c:valAx>
        <c:axId val="1807628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76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653AA-DB79-4495-8A41-5A0FC96CA4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19D426-3326-4A3E-8F5A-6E78BB720FCB}">
      <dgm:prSet phldrT="[Text]" custT="1"/>
      <dgm:spPr>
        <a:xfrm>
          <a:off x="3324" y="0"/>
          <a:ext cx="4050739" cy="568960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en-US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CBAM </a:t>
          </a:r>
          <a:r>
            <a:rPr lang="en-US" sz="1000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prelazni</a:t>
          </a:r>
          <a:r>
            <a:rPr lang="en-US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period</a:t>
          </a:r>
        </a:p>
      </dgm:t>
    </dgm:pt>
    <dgm:pt modelId="{2F79C4A4-D5A2-4F97-BB3B-B00938D92E6F}" type="parTrans" cxnId="{E96C8438-A126-4FE7-8D8A-108FABD405AC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18492-CBAA-4A5B-B8BB-83EE3088B09C}" type="sibTrans" cxnId="{E96C8438-A126-4FE7-8D8A-108FABD405AC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708EB-8012-452B-B045-0BFA9B1C9F43}">
      <dgm:prSet phldrT="[Text]" custT="1"/>
      <dgm:spPr>
        <a:xfrm>
          <a:off x="3648990" y="0"/>
          <a:ext cx="4050739" cy="568960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en-IE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CBAM </a:t>
          </a:r>
          <a:r>
            <a:rPr lang="en-IE" sz="1000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postupno</a:t>
          </a:r>
          <a:r>
            <a:rPr lang="en-IE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IE" sz="1000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uvođenje</a:t>
          </a:r>
          <a:endParaRPr lang="en-US" sz="10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7A6B59-C9CC-4C81-B341-AC880CF041B2}" type="parTrans" cxnId="{63CF2E09-47A9-487E-BF68-6976DABDB354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678D6-5326-4A48-ACFF-F54BE58F7715}" type="sibTrans" cxnId="{63CF2E09-47A9-487E-BF68-6976DABDB354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DD385-A41C-47BE-8675-8FCF7862A8BA}">
      <dgm:prSet phldrT="[Text]" custT="1"/>
      <dgm:spPr>
        <a:xfrm>
          <a:off x="7294655" y="0"/>
          <a:ext cx="4050739" cy="568960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pPr>
            <a:buNone/>
          </a:pPr>
          <a:r>
            <a:rPr lang="en-IE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CBAM je u </a:t>
          </a:r>
          <a:r>
            <a:rPr lang="en-IE" sz="1000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potpunosti</a:t>
          </a:r>
          <a:r>
            <a:rPr lang="en-IE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IE" sz="1000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uveden</a:t>
          </a:r>
          <a:endParaRPr lang="en-US" sz="10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2E3C62D-F55C-43AD-8C55-28B7470B67B3}" type="parTrans" cxnId="{140B156E-EEDC-4D3E-968C-20DD2DFF70D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427C9-436C-4E68-BF4B-D4876AC6C780}" type="sibTrans" cxnId="{140B156E-EEDC-4D3E-968C-20DD2DFF70D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21172-C4DB-420C-815C-0AA5C4314D45}" type="pres">
      <dgm:prSet presAssocID="{11A653AA-DB79-4495-8A41-5A0FC96CA4A4}" presName="Name0" presStyleCnt="0">
        <dgm:presLayoutVars>
          <dgm:dir/>
          <dgm:animLvl val="lvl"/>
          <dgm:resizeHandles val="exact"/>
        </dgm:presLayoutVars>
      </dgm:prSet>
      <dgm:spPr/>
    </dgm:pt>
    <dgm:pt modelId="{092C0A09-8B59-4C7B-8DC9-8E4A405B778F}" type="pres">
      <dgm:prSet presAssocID="{8A19D426-3326-4A3E-8F5A-6E78BB720FCB}" presName="parTxOnly" presStyleLbl="node1" presStyleIdx="0" presStyleCnt="3" custLinFactNeighborY="2348">
        <dgm:presLayoutVars>
          <dgm:chMax val="0"/>
          <dgm:chPref val="0"/>
          <dgm:bulletEnabled val="1"/>
        </dgm:presLayoutVars>
      </dgm:prSet>
      <dgm:spPr/>
    </dgm:pt>
    <dgm:pt modelId="{AF9D2321-3E6A-4CD7-87B1-D8159CE73D46}" type="pres">
      <dgm:prSet presAssocID="{5DB18492-CBAA-4A5B-B8BB-83EE3088B09C}" presName="parTxOnlySpace" presStyleCnt="0"/>
      <dgm:spPr/>
    </dgm:pt>
    <dgm:pt modelId="{1F40E907-4BCD-4B93-8CBA-B637894D01F5}" type="pres">
      <dgm:prSet presAssocID="{6B6708EB-8012-452B-B045-0BFA9B1C9F4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AB74108-FF61-4C91-BDCD-38AD8E91E862}" type="pres">
      <dgm:prSet presAssocID="{254678D6-5326-4A48-ACFF-F54BE58F7715}" presName="parTxOnlySpace" presStyleCnt="0"/>
      <dgm:spPr/>
    </dgm:pt>
    <dgm:pt modelId="{E5CE164A-58AE-4360-95D9-9660905FEB80}" type="pres">
      <dgm:prSet presAssocID="{C67DD385-A41C-47BE-8675-8FCF7862A8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CF2E09-47A9-487E-BF68-6976DABDB354}" srcId="{11A653AA-DB79-4495-8A41-5A0FC96CA4A4}" destId="{6B6708EB-8012-452B-B045-0BFA9B1C9F43}" srcOrd="1" destOrd="0" parTransId="{907A6B59-C9CC-4C81-B341-AC880CF041B2}" sibTransId="{254678D6-5326-4A48-ACFF-F54BE58F7715}"/>
    <dgm:cxn modelId="{E96C8438-A126-4FE7-8D8A-108FABD405AC}" srcId="{11A653AA-DB79-4495-8A41-5A0FC96CA4A4}" destId="{8A19D426-3326-4A3E-8F5A-6E78BB720FCB}" srcOrd="0" destOrd="0" parTransId="{2F79C4A4-D5A2-4F97-BB3B-B00938D92E6F}" sibTransId="{5DB18492-CBAA-4A5B-B8BB-83EE3088B09C}"/>
    <dgm:cxn modelId="{140B156E-EEDC-4D3E-968C-20DD2DFF70D3}" srcId="{11A653AA-DB79-4495-8A41-5A0FC96CA4A4}" destId="{C67DD385-A41C-47BE-8675-8FCF7862A8BA}" srcOrd="2" destOrd="0" parTransId="{62E3C62D-F55C-43AD-8C55-28B7470B67B3}" sibTransId="{00F427C9-436C-4E68-BF4B-D4876AC6C780}"/>
    <dgm:cxn modelId="{3A4D0094-C78E-40F4-B2B2-FB08F35777DA}" type="presOf" srcId="{6B6708EB-8012-452B-B045-0BFA9B1C9F43}" destId="{1F40E907-4BCD-4B93-8CBA-B637894D01F5}" srcOrd="0" destOrd="0" presId="urn:microsoft.com/office/officeart/2005/8/layout/chevron1"/>
    <dgm:cxn modelId="{874247BA-0B1F-43B7-A443-2E41B8DDD3A3}" type="presOf" srcId="{11A653AA-DB79-4495-8A41-5A0FC96CA4A4}" destId="{5D921172-C4DB-420C-815C-0AA5C4314D45}" srcOrd="0" destOrd="0" presId="urn:microsoft.com/office/officeart/2005/8/layout/chevron1"/>
    <dgm:cxn modelId="{97AFD0BA-1164-4A20-8BBF-F5919A95B938}" type="presOf" srcId="{C67DD385-A41C-47BE-8675-8FCF7862A8BA}" destId="{E5CE164A-58AE-4360-95D9-9660905FEB80}" srcOrd="0" destOrd="0" presId="urn:microsoft.com/office/officeart/2005/8/layout/chevron1"/>
    <dgm:cxn modelId="{6A4928DB-D3B1-424C-8FD0-6EAADBB6AD7E}" type="presOf" srcId="{8A19D426-3326-4A3E-8F5A-6E78BB720FCB}" destId="{092C0A09-8B59-4C7B-8DC9-8E4A405B778F}" srcOrd="0" destOrd="0" presId="urn:microsoft.com/office/officeart/2005/8/layout/chevron1"/>
    <dgm:cxn modelId="{F49EEE1B-9AEA-47BB-A806-6B387024F613}" type="presParOf" srcId="{5D921172-C4DB-420C-815C-0AA5C4314D45}" destId="{092C0A09-8B59-4C7B-8DC9-8E4A405B778F}" srcOrd="0" destOrd="0" presId="urn:microsoft.com/office/officeart/2005/8/layout/chevron1"/>
    <dgm:cxn modelId="{A942A52D-22F9-4CF1-A17C-1C14C5091B40}" type="presParOf" srcId="{5D921172-C4DB-420C-815C-0AA5C4314D45}" destId="{AF9D2321-3E6A-4CD7-87B1-D8159CE73D46}" srcOrd="1" destOrd="0" presId="urn:microsoft.com/office/officeart/2005/8/layout/chevron1"/>
    <dgm:cxn modelId="{7E9549B3-2705-418D-9DE2-5A3DED1D870E}" type="presParOf" srcId="{5D921172-C4DB-420C-815C-0AA5C4314D45}" destId="{1F40E907-4BCD-4B93-8CBA-B637894D01F5}" srcOrd="2" destOrd="0" presId="urn:microsoft.com/office/officeart/2005/8/layout/chevron1"/>
    <dgm:cxn modelId="{D219AE5E-D670-4CA7-B044-2116984501F2}" type="presParOf" srcId="{5D921172-C4DB-420C-815C-0AA5C4314D45}" destId="{EAB74108-FF61-4C91-BDCD-38AD8E91E862}" srcOrd="3" destOrd="0" presId="urn:microsoft.com/office/officeart/2005/8/layout/chevron1"/>
    <dgm:cxn modelId="{75EF1650-D551-465D-B34D-C0C24FC2B883}" type="presParOf" srcId="{5D921172-C4DB-420C-815C-0AA5C4314D45}" destId="{E5CE164A-58AE-4360-95D9-9660905FEB8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D8888-4B99-4DCF-BCAD-C8DE39026E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FB244C-071F-42E6-8AF2-622CCFD75BB4}">
      <dgm:prSet phldrT="[Texte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Fokus</a:t>
          </a:r>
          <a:r>
            <a:rPr lang="en-GB" sz="14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kumulativni</a:t>
          </a:r>
          <a:r>
            <a:rPr lang="en-GB" sz="14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kriteriji</a:t>
          </a:r>
          <a:r>
            <a:rPr lang="en-GB" sz="14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 </a:t>
          </a:r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izuzeće</a:t>
          </a:r>
          <a:r>
            <a:rPr lang="en-GB" sz="14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od CBAM-a za </a:t>
          </a:r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uvoz</a:t>
          </a:r>
          <a:r>
            <a:rPr lang="en-GB" sz="14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električne</a:t>
          </a:r>
          <a:r>
            <a:rPr lang="en-GB" sz="1400" b="1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strike="noStrike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energije</a:t>
          </a:r>
          <a:endParaRPr lang="en-GB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1A4E2-6ADD-43B7-BE34-4BC341413AC2}" type="parTrans" cxnId="{977D0ABE-44E7-4CAB-8C4B-4B18078AEAAE}">
      <dgm:prSet/>
      <dgm:spPr/>
      <dgm:t>
        <a:bodyPr/>
        <a:lstStyle/>
        <a:p>
          <a:endParaRPr lang="en-GB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A58B0-5ABF-426D-AE6A-2F83F2C6BF25}" type="sibTrans" cxnId="{977D0ABE-44E7-4CAB-8C4B-4B18078AEAAE}">
      <dgm:prSet/>
      <dgm:spPr/>
      <dgm:t>
        <a:bodyPr/>
        <a:lstStyle/>
        <a:p>
          <a:endParaRPr lang="en-GB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82B95-9444-4C38-8DAF-18B6357C8C5D}">
      <dgm:prSet phldrT="[Texte]" custT="1"/>
      <dgm:spPr/>
      <dgm:t>
        <a:bodyPr/>
        <a:lstStyle/>
        <a:p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Zaključivanje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sporazuma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sa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EU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implementacija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pravne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stečevine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oblasti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energetike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obnovljivih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izvora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energije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životne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sredine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konkurencije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Zakonski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se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obavezati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klimatsku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neutralnost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do 2050.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podnošenje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dugoročne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strategije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UNFCCC-u
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Implementacija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nivoa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cijena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ugljika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koji je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ekvivalentan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EU ETS za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električnu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energiju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do 2030.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godine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Sprečavanje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indirektnog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uvoza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električne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energije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u EU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iz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trećih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dirty="0" err="1">
              <a:latin typeface="Arial" panose="020B0604020202020204" pitchFamily="34" charset="0"/>
              <a:cs typeface="Arial" panose="020B0604020202020204" pitchFamily="34" charset="0"/>
            </a:rPr>
            <a:t>zemalja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542B1-28CA-4D39-B33D-C41622DF6409}" type="sibTrans" cxnId="{D469BD49-8177-4938-8341-0FE9CD2C64A5}">
      <dgm:prSet/>
      <dgm:spPr/>
      <dgm:t>
        <a:bodyPr/>
        <a:lstStyle/>
        <a:p>
          <a:endParaRPr lang="en-GB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7556B-3825-45F9-A093-96BA340241AE}" type="parTrans" cxnId="{D469BD49-8177-4938-8341-0FE9CD2C64A5}">
      <dgm:prSet/>
      <dgm:spPr/>
      <dgm:t>
        <a:bodyPr/>
        <a:lstStyle/>
        <a:p>
          <a:endParaRPr lang="en-GB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64B71-1BEA-429B-A02B-C01D56678EBB}">
      <dgm:prSet phldrT="[Texte]" custT="1"/>
      <dgm:spPr/>
      <dgm:t>
        <a:bodyPr/>
        <a:lstStyle/>
        <a:p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8DB15-EB4B-4AC5-B7C5-B35F4A427D30}" type="parTrans" cxnId="{CEDE2368-5AC3-4017-A337-720D317FEC94}">
      <dgm:prSet/>
      <dgm:spPr/>
      <dgm:t>
        <a:bodyPr/>
        <a:lstStyle/>
        <a:p>
          <a:endParaRPr lang="en-GB"/>
        </a:p>
      </dgm:t>
    </dgm:pt>
    <dgm:pt modelId="{090B40D4-16C1-4D4B-9B8F-1C7E5141FF98}" type="sibTrans" cxnId="{CEDE2368-5AC3-4017-A337-720D317FEC94}">
      <dgm:prSet/>
      <dgm:spPr/>
      <dgm:t>
        <a:bodyPr/>
        <a:lstStyle/>
        <a:p>
          <a:endParaRPr lang="en-GB"/>
        </a:p>
      </dgm:t>
    </dgm:pt>
    <dgm:pt modelId="{7104E81C-9BCA-4693-9EAE-4D4E3FBE36FE}" type="pres">
      <dgm:prSet presAssocID="{26AD8888-4B99-4DCF-BCAD-C8DE39026E8B}" presName="linear" presStyleCnt="0">
        <dgm:presLayoutVars>
          <dgm:dir/>
          <dgm:animLvl val="lvl"/>
          <dgm:resizeHandles val="exact"/>
        </dgm:presLayoutVars>
      </dgm:prSet>
      <dgm:spPr/>
    </dgm:pt>
    <dgm:pt modelId="{1D72AF91-D7F8-49C6-823B-AF62E4BA0BD1}" type="pres">
      <dgm:prSet presAssocID="{83FB244C-071F-42E6-8AF2-622CCFD75BB4}" presName="parentLin" presStyleCnt="0"/>
      <dgm:spPr/>
    </dgm:pt>
    <dgm:pt modelId="{FA4E435D-5A27-46DF-9AC2-ADFB5EE27B48}" type="pres">
      <dgm:prSet presAssocID="{83FB244C-071F-42E6-8AF2-622CCFD75BB4}" presName="parentLeftMargin" presStyleLbl="node1" presStyleIdx="0" presStyleCnt="1"/>
      <dgm:spPr/>
    </dgm:pt>
    <dgm:pt modelId="{EF06C364-5500-4D64-8555-96C1D122A21A}" type="pres">
      <dgm:prSet presAssocID="{83FB244C-071F-42E6-8AF2-622CCFD75BB4}" presName="parentText" presStyleLbl="node1" presStyleIdx="0" presStyleCnt="1" custScaleY="366915" custLinFactNeighborX="-4406" custLinFactNeighborY="8999">
        <dgm:presLayoutVars>
          <dgm:chMax val="0"/>
          <dgm:bulletEnabled val="1"/>
        </dgm:presLayoutVars>
      </dgm:prSet>
      <dgm:spPr/>
    </dgm:pt>
    <dgm:pt modelId="{D902CA8B-634F-4F4E-B079-B3EF28EAFC28}" type="pres">
      <dgm:prSet presAssocID="{83FB244C-071F-42E6-8AF2-622CCFD75BB4}" presName="negativeSpace" presStyleCnt="0"/>
      <dgm:spPr/>
    </dgm:pt>
    <dgm:pt modelId="{81A8CDA1-8AB5-46C1-8F15-E0593CB35378}" type="pres">
      <dgm:prSet presAssocID="{83FB244C-071F-42E6-8AF2-622CCFD75BB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908A208-A42E-4ED9-ABE1-D9C978477384}" type="presOf" srcId="{83FB244C-071F-42E6-8AF2-622CCFD75BB4}" destId="{EF06C364-5500-4D64-8555-96C1D122A21A}" srcOrd="1" destOrd="0" presId="urn:microsoft.com/office/officeart/2005/8/layout/list1"/>
    <dgm:cxn modelId="{F6FBC41A-AFAF-4CA2-A37F-B75108D28C71}" type="presOf" srcId="{E0864B71-1BEA-429B-A02B-C01D56678EBB}" destId="{81A8CDA1-8AB5-46C1-8F15-E0593CB35378}" srcOrd="0" destOrd="1" presId="urn:microsoft.com/office/officeart/2005/8/layout/list1"/>
    <dgm:cxn modelId="{EA7CD31C-6D5A-4F6A-B648-DC961D13053C}" type="presOf" srcId="{83FB244C-071F-42E6-8AF2-622CCFD75BB4}" destId="{FA4E435D-5A27-46DF-9AC2-ADFB5EE27B48}" srcOrd="0" destOrd="0" presId="urn:microsoft.com/office/officeart/2005/8/layout/list1"/>
    <dgm:cxn modelId="{F6DFF938-7EA7-486E-94A5-1DFF2948DE22}" type="presOf" srcId="{53082B95-9444-4C38-8DAF-18B6357C8C5D}" destId="{81A8CDA1-8AB5-46C1-8F15-E0593CB35378}" srcOrd="0" destOrd="0" presId="urn:microsoft.com/office/officeart/2005/8/layout/list1"/>
    <dgm:cxn modelId="{CEDE2368-5AC3-4017-A337-720D317FEC94}" srcId="{83FB244C-071F-42E6-8AF2-622CCFD75BB4}" destId="{E0864B71-1BEA-429B-A02B-C01D56678EBB}" srcOrd="1" destOrd="0" parTransId="{9098DB15-EB4B-4AC5-B7C5-B35F4A427D30}" sibTransId="{090B40D4-16C1-4D4B-9B8F-1C7E5141FF98}"/>
    <dgm:cxn modelId="{D469BD49-8177-4938-8341-0FE9CD2C64A5}" srcId="{83FB244C-071F-42E6-8AF2-622CCFD75BB4}" destId="{53082B95-9444-4C38-8DAF-18B6357C8C5D}" srcOrd="0" destOrd="0" parTransId="{C4F7556B-3825-45F9-A093-96BA340241AE}" sibTransId="{520542B1-28CA-4D39-B33D-C41622DF6409}"/>
    <dgm:cxn modelId="{CEB69DB5-F055-4570-B0F5-611874852AF9}" type="presOf" srcId="{26AD8888-4B99-4DCF-BCAD-C8DE39026E8B}" destId="{7104E81C-9BCA-4693-9EAE-4D4E3FBE36FE}" srcOrd="0" destOrd="0" presId="urn:microsoft.com/office/officeart/2005/8/layout/list1"/>
    <dgm:cxn modelId="{977D0ABE-44E7-4CAB-8C4B-4B18078AEAAE}" srcId="{26AD8888-4B99-4DCF-BCAD-C8DE39026E8B}" destId="{83FB244C-071F-42E6-8AF2-622CCFD75BB4}" srcOrd="0" destOrd="0" parTransId="{FF11A4E2-6ADD-43B7-BE34-4BC341413AC2}" sibTransId="{D2AA58B0-5ABF-426D-AE6A-2F83F2C6BF25}"/>
    <dgm:cxn modelId="{E398E205-285A-44A1-956A-47B3B55D5B81}" type="presParOf" srcId="{7104E81C-9BCA-4693-9EAE-4D4E3FBE36FE}" destId="{1D72AF91-D7F8-49C6-823B-AF62E4BA0BD1}" srcOrd="0" destOrd="0" presId="urn:microsoft.com/office/officeart/2005/8/layout/list1"/>
    <dgm:cxn modelId="{881BE858-375D-45CB-8336-9B288AAB52B3}" type="presParOf" srcId="{1D72AF91-D7F8-49C6-823B-AF62E4BA0BD1}" destId="{FA4E435D-5A27-46DF-9AC2-ADFB5EE27B48}" srcOrd="0" destOrd="0" presId="urn:microsoft.com/office/officeart/2005/8/layout/list1"/>
    <dgm:cxn modelId="{01BC453E-6CB3-48A0-9C58-D86245376A8F}" type="presParOf" srcId="{1D72AF91-D7F8-49C6-823B-AF62E4BA0BD1}" destId="{EF06C364-5500-4D64-8555-96C1D122A21A}" srcOrd="1" destOrd="0" presId="urn:microsoft.com/office/officeart/2005/8/layout/list1"/>
    <dgm:cxn modelId="{5D00D96D-B69E-42AA-8B22-C3290EC5EAAE}" type="presParOf" srcId="{7104E81C-9BCA-4693-9EAE-4D4E3FBE36FE}" destId="{D902CA8B-634F-4F4E-B079-B3EF28EAFC28}" srcOrd="1" destOrd="0" presId="urn:microsoft.com/office/officeart/2005/8/layout/list1"/>
    <dgm:cxn modelId="{848AEBA7-03CA-4302-9D7F-5052B51EF092}" type="presParOf" srcId="{7104E81C-9BCA-4693-9EAE-4D4E3FBE36FE}" destId="{81A8CDA1-8AB5-46C1-8F15-E0593CB353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0A09-8B59-4C7B-8DC9-8E4A405B778F}">
      <dsp:nvSpPr>
        <dsp:cNvPr id="0" name=""/>
        <dsp:cNvSpPr/>
      </dsp:nvSpPr>
      <dsp:spPr>
        <a:xfrm>
          <a:off x="1339" y="0"/>
          <a:ext cx="1631900" cy="321359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CBAM </a:t>
          </a:r>
          <a:r>
            <a:rPr lang="en-US" sz="10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prelazni</a:t>
          </a:r>
          <a:r>
            <a:rPr lang="en-US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period</a:t>
          </a:r>
        </a:p>
      </dsp:txBody>
      <dsp:txXfrm>
        <a:off x="162019" y="0"/>
        <a:ext cx="1310541" cy="321359"/>
      </dsp:txXfrm>
    </dsp:sp>
    <dsp:sp modelId="{1F40E907-4BCD-4B93-8CBA-B637894D01F5}">
      <dsp:nvSpPr>
        <dsp:cNvPr id="0" name=""/>
        <dsp:cNvSpPr/>
      </dsp:nvSpPr>
      <dsp:spPr>
        <a:xfrm>
          <a:off x="1470049" y="0"/>
          <a:ext cx="1631900" cy="321359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CBAM </a:t>
          </a:r>
          <a:r>
            <a:rPr lang="en-IE" sz="10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postupno</a:t>
          </a:r>
          <a:r>
            <a:rPr lang="en-IE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IE" sz="10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uvođenje</a:t>
          </a:r>
          <a:endParaRPr lang="en-US" sz="10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30729" y="0"/>
        <a:ext cx="1310541" cy="321359"/>
      </dsp:txXfrm>
    </dsp:sp>
    <dsp:sp modelId="{E5CE164A-58AE-4360-95D9-9660905FEB80}">
      <dsp:nvSpPr>
        <dsp:cNvPr id="0" name=""/>
        <dsp:cNvSpPr/>
      </dsp:nvSpPr>
      <dsp:spPr>
        <a:xfrm>
          <a:off x="2938760" y="0"/>
          <a:ext cx="1631900" cy="321359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CBAM je u </a:t>
          </a:r>
          <a:r>
            <a:rPr lang="en-IE" sz="10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potpunosti</a:t>
          </a:r>
          <a:r>
            <a:rPr lang="en-IE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IE" sz="10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uveden</a:t>
          </a:r>
          <a:endParaRPr lang="en-US" sz="10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99440" y="0"/>
        <a:ext cx="1310541" cy="32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8CDA1-8AB5-46C1-8F15-E0593CB35378}">
      <dsp:nvSpPr>
        <dsp:cNvPr id="0" name=""/>
        <dsp:cNvSpPr/>
      </dsp:nvSpPr>
      <dsp:spPr>
        <a:xfrm>
          <a:off x="0" y="400331"/>
          <a:ext cx="11229880" cy="123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563" tIns="145796" rIns="87156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Zaključivanje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sporazuma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EU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implementacija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pravne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stečevine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oblasti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energetike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obnovljivih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izvora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energije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životne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sredine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konkurencije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Zakonski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se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obavezati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klimatsku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neutralnost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do 2050.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podnošenje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dugoročne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strategije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UNFCCC-u
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Implementacija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nivoa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cijena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ugljika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koji je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ekvivalentan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EU ETS za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električnu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energiju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do 2030.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godine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Sprečavanje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indirektnog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uvoza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električne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energije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u EU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iz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trećih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zemalja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0331"/>
        <a:ext cx="11229880" cy="1236950"/>
      </dsp:txXfrm>
    </dsp:sp>
    <dsp:sp modelId="{EF06C364-5500-4D64-8555-96C1D122A21A}">
      <dsp:nvSpPr>
        <dsp:cNvPr id="0" name=""/>
        <dsp:cNvSpPr/>
      </dsp:nvSpPr>
      <dsp:spPr>
        <a:xfrm>
          <a:off x="536230" y="12357"/>
          <a:ext cx="7853239" cy="46231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124" tIns="0" rIns="2971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Fokus</a:t>
          </a:r>
          <a:r>
            <a:rPr lang="en-GB" sz="14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kumulativni</a:t>
          </a:r>
          <a:r>
            <a:rPr lang="en-GB" sz="14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kriteriji</a:t>
          </a:r>
          <a:r>
            <a:rPr lang="en-GB" sz="14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 </a:t>
          </a: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izuzeće</a:t>
          </a:r>
          <a:r>
            <a:rPr lang="en-GB" sz="14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od CBAM-a za </a:t>
          </a: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uvoz</a:t>
          </a:r>
          <a:r>
            <a:rPr lang="en-GB" sz="14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električne</a:t>
          </a:r>
          <a:r>
            <a:rPr lang="en-GB" sz="14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strike="noStrike" kern="1200" baseline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energije</a:t>
          </a:r>
          <a:endParaRPr lang="en-GB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798" y="34925"/>
        <a:ext cx="7808103" cy="417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005A74-8192-E243-BF05-19FAA5477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6139-B360-6641-8870-A73A6F312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B075-6191-2C4A-8193-1A00EE3832A8}" type="datetimeFigureOut">
              <a:rPr lang="en-US" smtClean="0">
                <a:latin typeface="Arial" panose="020B0604020202020204" pitchFamily="34" charset="0"/>
              </a:rPr>
              <a:t>5/6/2024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4DB19-38C5-2248-8123-DFA22CA54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F6CDA-6B14-0543-B4E7-3146E832E5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EFB9-C4E9-5545-821A-1AB601A4409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5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1292C84-C571-9E4B-B574-75AB31C44F0E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ADBA4F-8DE6-A546-9160-9B04B784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C3DDF2-9EC4-1348-BA55-CF7556117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4545"/>
            <a:ext cx="12192000" cy="55013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13E16A-0B74-5F4D-8696-64237D273DF5}"/>
              </a:ext>
            </a:extLst>
          </p:cNvPr>
          <p:cNvSpPr/>
          <p:nvPr userDrawn="1"/>
        </p:nvSpPr>
        <p:spPr>
          <a:xfrm>
            <a:off x="-1" y="5524501"/>
            <a:ext cx="12192001" cy="1333500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3146-A838-8A4B-8237-B11E50AB3BD6}"/>
              </a:ext>
            </a:extLst>
          </p:cNvPr>
          <p:cNvSpPr/>
          <p:nvPr userDrawn="1"/>
        </p:nvSpPr>
        <p:spPr>
          <a:xfrm>
            <a:off x="790831" y="3781168"/>
            <a:ext cx="1000898" cy="16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B0F826-8891-A141-8130-B96AB0C07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31" y="5892801"/>
            <a:ext cx="1651000" cy="596900"/>
          </a:xfrm>
          <a:prstGeom prst="rect">
            <a:avLst/>
          </a:prstGeom>
        </p:spPr>
      </p:pic>
      <p:sp>
        <p:nvSpPr>
          <p:cNvPr id="12" name="Text Placeholder 13" descr="Place your title in Uppercase">
            <a:extLst>
              <a:ext uri="{FF2B5EF4-FFF2-40B4-BE49-F238E27FC236}">
                <a16:creationId xmlns:a16="http://schemas.microsoft.com/office/drawing/2014/main" id="{9241A955-071C-E246-A9FB-9916A8AEB268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90829" y="368299"/>
            <a:ext cx="9531042" cy="314417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400" b="1" i="0" spc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 GOES HERE </a:t>
            </a:r>
            <a:br>
              <a:rPr lang="en-US"/>
            </a:br>
            <a:r>
              <a:rPr lang="en-US"/>
              <a:t>IN ALL CAPS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4B9709-7A4D-B049-B64B-FEF18BAF3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29" y="4204152"/>
            <a:ext cx="10491459" cy="3084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BY NAME LASTNAME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4FAA0-D364-A145-89E9-9ABEA37BC8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30" y="4512624"/>
            <a:ext cx="3504080" cy="368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Mai 7, 2020</a:t>
            </a:r>
          </a:p>
        </p:txBody>
      </p:sp>
    </p:spTree>
    <p:extLst>
      <p:ext uri="{BB962C8B-B14F-4D97-AF65-F5344CB8AC3E}">
        <p14:creationId xmlns:p14="http://schemas.microsoft.com/office/powerpoint/2010/main" val="140346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504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22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B438FF5-F417-6444-BFEA-348528AE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8382406" cy="526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682389"/>
            <a:ext cx="2867649" cy="52606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563BD-0ED1-5447-85DF-FFC06E545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6788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0D3FE-456F-6349-B0C3-0060E4FF6D68}"/>
              </a:ext>
            </a:extLst>
          </p:cNvPr>
          <p:cNvSpPr/>
          <p:nvPr userDrawn="1"/>
        </p:nvSpPr>
        <p:spPr>
          <a:xfrm>
            <a:off x="0" y="0"/>
            <a:ext cx="3065780" cy="639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4954097-8BD9-F347-88D1-6E71677CB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2"/>
            <a:ext cx="2839939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COMPARE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1531213"/>
            <a:ext cx="4198072" cy="1758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5A23151-78A7-D044-82CA-E0B09EDFE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CC1F227-5257-7345-8FBC-BE9CA51E6D7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782186" y="1528156"/>
            <a:ext cx="4198072" cy="1758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EEDB2-1204-CF43-A97E-8AD06DC069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28BD4-779E-514C-B70E-7F71FE793D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A0B43C-8690-D343-8C56-86335D95BB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092" y="0"/>
            <a:ext cx="4198072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02C443-6219-ED49-BFC5-FC4C16E105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0889" y="0"/>
            <a:ext cx="4198072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6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85DB07-B7A2-8F4C-86B4-C1E28D55A859}"/>
              </a:ext>
            </a:extLst>
          </p:cNvPr>
          <p:cNvSpPr/>
          <p:nvPr userDrawn="1"/>
        </p:nvSpPr>
        <p:spPr>
          <a:xfrm>
            <a:off x="6096001" y="1315677"/>
            <a:ext cx="6095999" cy="5165981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0AAE0-3DD4-4146-BCC7-C2641EE58E0D}"/>
              </a:ext>
            </a:extLst>
          </p:cNvPr>
          <p:cNvSpPr/>
          <p:nvPr userDrawn="1"/>
        </p:nvSpPr>
        <p:spPr>
          <a:xfrm>
            <a:off x="0" y="1315676"/>
            <a:ext cx="5911703" cy="5166189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BA28E-9C95-0548-948A-AFC23501D80D}"/>
              </a:ext>
            </a:extLst>
          </p:cNvPr>
          <p:cNvSpPr/>
          <p:nvPr userDrawn="1"/>
        </p:nvSpPr>
        <p:spPr>
          <a:xfrm>
            <a:off x="0" y="-20263"/>
            <a:ext cx="5911703" cy="133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E5C62-FA3B-8545-AA88-062DEE3012EC}"/>
              </a:ext>
            </a:extLst>
          </p:cNvPr>
          <p:cNvSpPr/>
          <p:nvPr userDrawn="1"/>
        </p:nvSpPr>
        <p:spPr>
          <a:xfrm>
            <a:off x="6096000" y="1"/>
            <a:ext cx="6096001" cy="13156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099" y="1562749"/>
            <a:ext cx="5073503" cy="4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E5C26D-31A1-7D44-96A1-E7BFCA82EA5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99400" y="1531213"/>
            <a:ext cx="5257801" cy="4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7884E-1897-764D-B5EC-9184C0A88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226602"/>
            <a:ext cx="6096000" cy="9687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314C-25DF-0D44-8190-5D06D15ADC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7EDF0-DC17-3E45-9235-56656C85C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2FECEC-E392-F340-AA9C-336D1FB69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26809"/>
            <a:ext cx="5911702" cy="968786"/>
          </a:xfrm>
        </p:spPr>
        <p:txBody>
          <a:bodyPr anchor="ctr"/>
          <a:lstStyle>
            <a:lvl1pPr algn="ctr">
              <a:lnSpc>
                <a:spcPct val="100000"/>
              </a:lnSpc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A6729-B65F-314B-907F-E342673F3D5F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75E7-C4AA-5A49-A313-F224709D2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42" y="115751"/>
            <a:ext cx="6261883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F38A2-E8DF-9E4A-8268-661561A58598}"/>
              </a:ext>
            </a:extLst>
          </p:cNvPr>
          <p:cNvSpPr/>
          <p:nvPr userDrawn="1"/>
        </p:nvSpPr>
        <p:spPr>
          <a:xfrm>
            <a:off x="453241" y="1299933"/>
            <a:ext cx="576737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41" y="1531213"/>
            <a:ext cx="6261883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0503-4B77-D843-89A5-78019AE22CD5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17B6A-9447-4A4E-BFE9-B05174CF4B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8200" y="2984378"/>
            <a:ext cx="3897312" cy="88924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“Click to edit your quote or image here”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C21C-1E75-0A41-8039-6C24FA9272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17308" y="6481865"/>
            <a:ext cx="6097816" cy="297835"/>
          </a:xfrm>
        </p:spPr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08BD-8905-1345-855C-D78E8D5C49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1689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756084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A3714-FACF-8046-B1D0-7C8864D422D3}"/>
              </a:ext>
            </a:extLst>
          </p:cNvPr>
          <p:cNvSpPr/>
          <p:nvPr userDrawn="1"/>
        </p:nvSpPr>
        <p:spPr>
          <a:xfrm>
            <a:off x="6183371" y="3523274"/>
            <a:ext cx="2898648" cy="3334726"/>
          </a:xfrm>
          <a:prstGeom prst="rect">
            <a:avLst/>
          </a:prstGeom>
          <a:solidFill>
            <a:srgbClr val="D3E3F0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7F297-822B-B443-BAED-A307762F3768}"/>
              </a:ext>
            </a:extLst>
          </p:cNvPr>
          <p:cNvSpPr/>
          <p:nvPr userDrawn="1"/>
        </p:nvSpPr>
        <p:spPr>
          <a:xfrm>
            <a:off x="9311640" y="3523274"/>
            <a:ext cx="2880360" cy="3334726"/>
          </a:xfrm>
          <a:prstGeom prst="rect">
            <a:avLst/>
          </a:prstGeom>
          <a:solidFill>
            <a:srgbClr val="D3E3F0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7E79B0-BF5B-9D45-9ED9-912DB58D50CD}"/>
              </a:ext>
            </a:extLst>
          </p:cNvPr>
          <p:cNvSpPr/>
          <p:nvPr userDrawn="1"/>
        </p:nvSpPr>
        <p:spPr>
          <a:xfrm>
            <a:off x="3073391" y="3523274"/>
            <a:ext cx="2880360" cy="3334726"/>
          </a:xfrm>
          <a:prstGeom prst="rect">
            <a:avLst/>
          </a:prstGeom>
          <a:solidFill>
            <a:srgbClr val="D3E3F0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655673-9E70-784E-B808-BD39C1B2EE02}"/>
              </a:ext>
            </a:extLst>
          </p:cNvPr>
          <p:cNvSpPr/>
          <p:nvPr userDrawn="1"/>
        </p:nvSpPr>
        <p:spPr>
          <a:xfrm>
            <a:off x="3073390" y="2910626"/>
            <a:ext cx="2884676" cy="612648"/>
          </a:xfrm>
          <a:prstGeom prst="rect">
            <a:avLst/>
          </a:prstGeom>
          <a:solidFill>
            <a:srgbClr val="A1C7E3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15A6B-A2AE-F74B-9066-CDF48B03B92A}"/>
              </a:ext>
            </a:extLst>
          </p:cNvPr>
          <p:cNvSpPr/>
          <p:nvPr userDrawn="1"/>
        </p:nvSpPr>
        <p:spPr>
          <a:xfrm>
            <a:off x="6185529" y="2910626"/>
            <a:ext cx="2898648" cy="612648"/>
          </a:xfrm>
          <a:prstGeom prst="rect">
            <a:avLst/>
          </a:prstGeom>
          <a:solidFill>
            <a:srgbClr val="A1C7E3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C8A256-D95B-2642-AF3B-A3C28A7BCAD7}"/>
              </a:ext>
            </a:extLst>
          </p:cNvPr>
          <p:cNvSpPr/>
          <p:nvPr userDrawn="1"/>
        </p:nvSpPr>
        <p:spPr>
          <a:xfrm>
            <a:off x="9311640" y="2910626"/>
            <a:ext cx="2880360" cy="612648"/>
          </a:xfrm>
          <a:prstGeom prst="rect">
            <a:avLst/>
          </a:prstGeom>
          <a:solidFill>
            <a:srgbClr val="A1C7E3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3D8956-FAE4-DF4B-A43D-682C26BBE2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5779" y="10263"/>
            <a:ext cx="2880360" cy="29003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19375E87-CAF3-7E45-8974-B93C2834B1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8709" y="11978"/>
            <a:ext cx="2880360" cy="28986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0E5EC0F-F7F4-DA44-9E83-A0FABC956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640" y="10263"/>
            <a:ext cx="2880360" cy="28986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23E7E-8EF2-E741-A84E-5AD15996C1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73390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5F7F3E0-288F-A645-8127-B310AB0792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2830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885194A-B5AE-DE4A-A36C-6C7341915C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12079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3852F33-8A35-EF41-822B-0C1BDB40D7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1085" y="397510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F8C85DD-FC03-5B43-B318-65C3717E7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5674" y="396268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59AAE73B-AE16-5448-A32D-CDC79973E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08461" y="396268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10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756084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0E5EC0F-F7F4-DA44-9E83-A0FABC956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81712" y="10262"/>
            <a:ext cx="5210288" cy="327927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EAD95BE-5091-B446-932C-08A72FF613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81712" y="3299803"/>
            <a:ext cx="5210288" cy="357150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1F9F74B-5EBB-BA44-9237-103B061C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3374188" cy="5779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99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36A3CF-857C-EC4D-8872-08076A68D205}"/>
              </a:ext>
            </a:extLst>
          </p:cNvPr>
          <p:cNvSpPr/>
          <p:nvPr userDrawn="1"/>
        </p:nvSpPr>
        <p:spPr>
          <a:xfrm>
            <a:off x="0" y="6403565"/>
            <a:ext cx="6981711" cy="454435"/>
          </a:xfrm>
          <a:prstGeom prst="rect">
            <a:avLst/>
          </a:prstGeom>
          <a:solidFill>
            <a:srgbClr val="E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595CF-F827-8849-BBEE-64A2BF7B5BBC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A47198-CF20-CE43-A89F-AE5F0EFAF0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1712" y="-7191"/>
            <a:ext cx="52102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E7CE1-D133-FC47-A2E9-8BB902448D6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17308" y="6481865"/>
            <a:ext cx="6097816" cy="297835"/>
          </a:xfrm>
        </p:spPr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058C-70C1-4D47-8FED-95852139D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BCC13F-DB14-DC4D-8801-474CABB49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42" y="115751"/>
            <a:ext cx="6261883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4EBD5-ED52-CB42-831C-4DDD143E7B56}"/>
              </a:ext>
            </a:extLst>
          </p:cNvPr>
          <p:cNvSpPr/>
          <p:nvPr userDrawn="1"/>
        </p:nvSpPr>
        <p:spPr>
          <a:xfrm>
            <a:off x="453241" y="1299933"/>
            <a:ext cx="576737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D644471-A07B-F245-9ABC-5B586B51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41" y="1531213"/>
            <a:ext cx="6261883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30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0D3FE-456F-6349-B0C3-0060E4FF6D68}"/>
              </a:ext>
            </a:extLst>
          </p:cNvPr>
          <p:cNvSpPr/>
          <p:nvPr userDrawn="1"/>
        </p:nvSpPr>
        <p:spPr>
          <a:xfrm>
            <a:off x="0" y="0"/>
            <a:ext cx="3065780" cy="639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4954097-8BD9-F347-88D1-6E71677CB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85689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3909" y="3084723"/>
            <a:ext cx="8382406" cy="3051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38420-A711-0544-85FF-256A6478A5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5780" y="0"/>
            <a:ext cx="9116091" cy="28224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5A23151-78A7-D044-82CA-E0B09EDFE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5689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A3CEA-C523-094E-A118-E89314F9EBA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83E3F-B3DD-BD4A-99B8-95B7EFC9D1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3143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53B9CA-4B25-CD46-8109-9D8A0E91D928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63C64AA-0FDB-0E46-8A4F-BEC5A9725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5780" y="0"/>
            <a:ext cx="9126219" cy="63809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D8E1EB-4CEB-B342-B9B2-0EE875DF4D56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9CAEC74-15A6-4042-BA3A-9DE8666F5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2"/>
            <a:ext cx="2867649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1099818-DE47-9D44-8177-EE88CC810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50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ACE1-8643-FE44-A61F-7F8AA82CAE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AD59E-6B54-3B43-B351-45F7E62C1E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750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935A7-9941-4C44-89BE-2AE9B5FDA900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6D11C8-D61E-9846-8AF9-7FD63734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" y="1"/>
            <a:ext cx="12192000" cy="63908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E6120-472D-4245-AA37-5A8F1452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7A114-E183-584F-BA95-7B599913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616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BAAF84-0D33-8344-B266-43CC959D58DC}"/>
              </a:ext>
            </a:extLst>
          </p:cNvPr>
          <p:cNvSpPr/>
          <p:nvPr userDrawn="1"/>
        </p:nvSpPr>
        <p:spPr>
          <a:xfrm>
            <a:off x="0" y="0"/>
            <a:ext cx="3065780" cy="638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361A29D-078D-4548-A011-97206E81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20940" y="0"/>
            <a:ext cx="4671060" cy="6385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00DF219-47DD-114F-B42F-1D445AD76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472526"/>
            <a:ext cx="2550282" cy="4814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EF2F9E-C541-2343-AE77-2253D6EAE9DA}"/>
              </a:ext>
            </a:extLst>
          </p:cNvPr>
          <p:cNvSpPr/>
          <p:nvPr userDrawn="1"/>
        </p:nvSpPr>
        <p:spPr>
          <a:xfrm>
            <a:off x="285283" y="959701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A1CF4E8-1B17-D14D-B42F-A6C96F7873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4403" y="475191"/>
            <a:ext cx="3677918" cy="561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 LASTNAME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958254-1742-1D48-AB0F-3790A26EDBD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454401" y="1208281"/>
            <a:ext cx="3677918" cy="484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and Team</a:t>
            </a:r>
          </a:p>
          <a:p>
            <a:pPr lvl="1"/>
            <a:r>
              <a:rPr lang="en-US"/>
              <a:t>Roles &amp; Responsibility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2563-80DC-9044-8A5D-910E2C1EB67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86F27-910B-B040-8E1F-8B828BA3B7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867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  <p15:guide id="2" pos="1776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356CDF-BC71-E84C-B4AB-7C304EA18B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31488-95AF-1A4A-B82F-0A48F29626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5CFD-33DC-4E43-B823-0D5351AE3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3650" y="1218544"/>
            <a:ext cx="9191835" cy="4114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YOUR QUOTE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3C58A-72EC-E844-95EE-F0B6BF91B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476" y="5349183"/>
            <a:ext cx="8572003" cy="53220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By first name last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22407-63E0-E441-94E9-3303C763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99644" y="928418"/>
            <a:ext cx="608010" cy="60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099D0-B6FA-5743-82BF-AA4EDE7C2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406990" y="5332783"/>
            <a:ext cx="565006" cy="5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4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game&#10;&#10;Description automatically generated">
            <a:extLst>
              <a:ext uri="{FF2B5EF4-FFF2-40B4-BE49-F238E27FC236}">
                <a16:creationId xmlns:a16="http://schemas.microsoft.com/office/drawing/2014/main" id="{E6C8F624-0CCA-B64C-9259-C90B79B2D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4CC0B-990F-9743-BB08-D865C859A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9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99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F86E5-769C-41A6-D7F7-32A6B4132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A5323E-14B0-8DDE-A764-11F7F6196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C89609-DA8F-EC11-A615-5DDC1C28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D881E6-1F75-4C8C-2CD2-964B2494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D5EE2D-DB8B-C11D-5305-5C5BB3B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383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47690-25D9-5BEB-934B-2C7F099B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1B0280-2BBF-7443-E712-32FF0334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33C768-A7E4-4F49-EE1D-530150C5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CCA343-C3DF-8AB1-4429-43DFD9D5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4EB25A-FBD9-138A-A2DD-841921C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034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9E16D1-9DF0-AAB4-2D0C-49176326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B2EA0F-1E89-CBF9-F024-BBB471BC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1463CE-255D-C76B-C973-35CA9474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46A6E9-0574-51B7-65DF-47E909C4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DAEBD1-46CE-C501-96D0-36B8A8D7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598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279E5-F26C-CA22-388E-C148E4C7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EA8BD4-86AD-EACC-756E-1D9F6FB82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5F6AFD-5784-71D5-A0FA-4D5D8A66F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4089D29-90DA-1979-CA2F-BF688F83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4834871-357C-99DC-8F4F-AC21E88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043303-2FEB-19DC-7F69-97868759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3559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40026-F6BE-59AA-B773-1A3620DE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87CB01-736B-ED94-3FF0-BA64E2C4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203B27-D563-D950-45D6-DFA927AB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6C66271-48C3-3EA6-9BD8-4A3C5834C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65A8580-0366-4E13-09C4-E2795AA9C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9C442FC-0DAA-F2D2-BD81-DFA63CE6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F2C5B1C-F077-D461-2FFE-2F632922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061A09B-E4F8-4E60-A904-F09C4E24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2278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A6E73-4043-C5E9-7735-6EE17D13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6025B0E-3289-6C82-2192-9BA3ECD5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3DFA590-9D40-D0B3-41F8-B09EC933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2A8C142-8CB8-F32A-09A1-7C542CDE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97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B28C483-5B05-1646-BF7E-62948D3522D4}"/>
              </a:ext>
            </a:extLst>
          </p:cNvPr>
          <p:cNvSpPr/>
          <p:nvPr userDrawn="1"/>
        </p:nvSpPr>
        <p:spPr>
          <a:xfrm>
            <a:off x="0" y="0"/>
            <a:ext cx="3065780" cy="638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45D825F-0729-D442-A875-14AE0BF169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8689" y="482045"/>
            <a:ext cx="7288901" cy="6523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456C157-2EEB-0C41-B8F6-80374B0E3C0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10800000" flipV="1">
            <a:off x="3487058" y="496444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77ACFC34-1484-8742-9C4E-0651DAB0F1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18689" y="1385622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592374D6-650C-C846-9795-F809B71C0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18689" y="2310071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3</a:t>
            </a:r>
            <a:endParaRPr lang="en-US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069DC40-7B17-174F-AAE7-B50A3C951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18689" y="3208917"/>
            <a:ext cx="7288901" cy="6523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4</a:t>
            </a:r>
            <a:endParaRPr lang="en-US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5515D1C-0049-D745-AB5F-9458F8E7EC1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18689" y="4100561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5</a:t>
            </a:r>
            <a:endParaRPr lang="en-US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969D78D-3170-AF41-A442-6E55076B0BC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18689" y="5025010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6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60559500-39AA-974A-B448-798F8C7F0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472526"/>
            <a:ext cx="2550282" cy="4814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ECA762-90B6-AD4A-BE2E-CEFD722145C6}"/>
              </a:ext>
            </a:extLst>
          </p:cNvPr>
          <p:cNvSpPr/>
          <p:nvPr userDrawn="1"/>
        </p:nvSpPr>
        <p:spPr>
          <a:xfrm>
            <a:off x="285283" y="959701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E3AA-B830-504E-8EDE-FFCC8EA616D0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DAI Global UK Step Review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D58C7-CD84-1D43-A662-48C22C646C5D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F32A50A-BF22-344E-8CAE-C9ED730ADEC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 rot="10800000" flipV="1">
            <a:off x="3487058" y="1385622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3137099-F280-C745-98B1-3E52B2987E4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 rot="10800000" flipV="1">
            <a:off x="3487058" y="2310070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B719CA-506E-9643-ACA7-4B9B6C4136B0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 rot="10800000" flipV="1">
            <a:off x="3487058" y="3237713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D68D7AC-6044-DA47-AAB0-D4AB90FB70E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 rot="10800000" flipV="1">
            <a:off x="3487058" y="4100561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1985880-543B-AF4A-9B5F-DE68230C41B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 rot="10800000" flipV="1">
            <a:off x="3487058" y="5025009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</p:spTree>
    <p:extLst>
      <p:ext uri="{BB962C8B-B14F-4D97-AF65-F5344CB8AC3E}">
        <p14:creationId xmlns:p14="http://schemas.microsoft.com/office/powerpoint/2010/main" val="242637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184">
          <p15:clr>
            <a:srgbClr val="FBAE40"/>
          </p15:clr>
        </p15:guide>
        <p15:guide id="3" orient="horz" pos="648">
          <p15:clr>
            <a:srgbClr val="FBAE40"/>
          </p15:clr>
        </p15:guide>
        <p15:guide id="4" pos="2568">
          <p15:clr>
            <a:srgbClr val="FBAE40"/>
          </p15:clr>
        </p15:guide>
        <p15:guide id="5" pos="27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48FD1B9-799F-0099-4D37-ED64FA7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A02D85F-2F8A-78F7-CB09-9E2E45EC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9BFDC05-FC71-B61A-9A60-26628B83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166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0BDB54-3AA9-4678-8763-9351544F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2FA30C-28FC-6222-BD09-49ED2D7ED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E959908-BA80-0759-C60D-38D12F6D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9F45D4-B8E2-5269-F601-E52AD646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6E20A5-89D5-8B8E-BA5E-5652DC94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ADEA6B2-955D-B9A1-71D0-C4A3A7B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43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4AB38-6913-C5B2-7917-84076F79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8EA71F5-7DFB-0D47-9659-A1D1947FE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AC7E072-EEBF-73CF-32B9-EA0A6837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029A588-4DE7-72FA-5A59-7EE1663F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1DA4D2-40BF-F908-364C-881A6F3C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86ADA5-C741-A159-EA67-82D6DBC7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38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B3460-FB73-9181-31C3-4031AB54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77DC8A-4B42-9CD6-D873-110B89323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6EBD95-D1AF-5A05-3653-568E9B76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D88FF2-88D0-2F7F-DF21-BC6D9DBE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279090-F726-E5CC-D807-6425695F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095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E6BC58F-61BE-980F-B0C3-C05251018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92CB5C4-6386-93CD-6564-49F6FE9ED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04F222-79D6-0861-89C8-26C4EFB2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021163-9FC6-2E84-BAFD-B621DE98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548A72-9E23-FF97-B5FD-ACA3CC2D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65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13E16A-0B74-5F4D-8696-64237D273DF5}"/>
              </a:ext>
            </a:extLst>
          </p:cNvPr>
          <p:cNvSpPr/>
          <p:nvPr userDrawn="1"/>
        </p:nvSpPr>
        <p:spPr>
          <a:xfrm>
            <a:off x="-1" y="5524501"/>
            <a:ext cx="12192001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A1349-AAC0-9142-B4AA-F1F1CC5B25A7}"/>
              </a:ext>
            </a:extLst>
          </p:cNvPr>
          <p:cNvSpPr/>
          <p:nvPr userDrawn="1"/>
        </p:nvSpPr>
        <p:spPr>
          <a:xfrm>
            <a:off x="0" y="0"/>
            <a:ext cx="12192001" cy="5524501"/>
          </a:xfrm>
          <a:prstGeom prst="rect">
            <a:avLst/>
          </a:prstGeom>
          <a:solidFill>
            <a:srgbClr val="D3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3146-A838-8A4B-8237-B11E50AB3BD6}"/>
              </a:ext>
            </a:extLst>
          </p:cNvPr>
          <p:cNvSpPr/>
          <p:nvPr userDrawn="1"/>
        </p:nvSpPr>
        <p:spPr>
          <a:xfrm>
            <a:off x="790831" y="3781168"/>
            <a:ext cx="1000898" cy="160637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3E988D-C5B5-F94C-8DDA-8EA9BE464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832" y="993381"/>
            <a:ext cx="8834431" cy="2585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SECTION 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7E8172-D72B-3345-B694-874B5A589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29" y="4204152"/>
            <a:ext cx="8834431" cy="952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the subtitle of the section.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681F-672F-D045-BDE9-96B7A2B549E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54323" y="6022069"/>
            <a:ext cx="10634906" cy="338364"/>
          </a:xfrm>
        </p:spPr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BCAE9-ED82-9A4D-908C-1B8A9542A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0829" y="6022069"/>
            <a:ext cx="651882" cy="338364"/>
          </a:xfrm>
        </p:spPr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332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931488-95AF-1A4A-B82F-0A48F2962661}"/>
              </a:ext>
            </a:extLst>
          </p:cNvPr>
          <p:cNvSpPr/>
          <p:nvPr userDrawn="1"/>
        </p:nvSpPr>
        <p:spPr>
          <a:xfrm>
            <a:off x="0" y="1"/>
            <a:ext cx="12183739" cy="6857999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B8DFA8-8FA4-6948-8067-CA6AFA2DE9AB}"/>
              </a:ext>
            </a:extLst>
          </p:cNvPr>
          <p:cNvSpPr/>
          <p:nvPr userDrawn="1"/>
        </p:nvSpPr>
        <p:spPr>
          <a:xfrm>
            <a:off x="792778" y="4390683"/>
            <a:ext cx="1000898" cy="160637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E6E7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5CFD-33DC-4E43-B823-0D5351AE3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778" y="1516063"/>
            <a:ext cx="5559036" cy="2585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SUB-SECTION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3C58A-72EC-E844-95EE-F0B6BF91B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30" y="4840617"/>
            <a:ext cx="5559036" cy="952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the subtitle of the sub-section.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98946-1EF9-4B4C-AD51-3EF876E9BED5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B7E65DD-B01A-EA42-AED4-5AA8201FDF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2327" y="-1"/>
            <a:ext cx="52102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465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A6729-B65F-314B-907F-E342673F3D5F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75E7-C4AA-5A49-A313-F224709D2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751"/>
            <a:ext cx="10515600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F38A2-E8DF-9E4A-8268-661561A58598}"/>
              </a:ext>
            </a:extLst>
          </p:cNvPr>
          <p:cNvSpPr/>
          <p:nvPr userDrawn="1"/>
        </p:nvSpPr>
        <p:spPr>
          <a:xfrm>
            <a:off x="838199" y="129993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531213"/>
            <a:ext cx="10855299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16DF0-8B9E-0241-818E-3D3AD1C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DEDFA-16F0-E14A-957A-02FF45A2E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126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F28C-DC7C-5F4E-9F29-328E1BE9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95AB-5E0C-504A-ADB8-92DE84077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986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B438FF5-F417-6444-BFEA-348528AE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8382406" cy="526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86764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563BD-0ED1-5447-85DF-FFC06E545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1155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4BFA5-C693-4A4C-93EB-1A16A08F3BD1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1531213"/>
            <a:ext cx="8382406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4EF87E8-B846-0B46-82D8-CDF1C7F55D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1"/>
            <a:ext cx="286764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BAE26F7-6E1C-8D40-B54E-2C241ECD84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F7DE7-296D-244A-89E7-2AA0C67CE7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569A2-7F3E-0A4A-8AA9-1DB7FED9C6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B8DE-9B02-9E44-B60B-F13546564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092" y="0"/>
            <a:ext cx="8382406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6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A0AD6-1446-BE4D-AB82-640671EF75E3}"/>
              </a:ext>
            </a:extLst>
          </p:cNvPr>
          <p:cNvSpPr/>
          <p:nvPr userDrawn="1"/>
        </p:nvSpPr>
        <p:spPr>
          <a:xfrm>
            <a:off x="0" y="6403565"/>
            <a:ext cx="10883615" cy="454435"/>
          </a:xfrm>
          <a:prstGeom prst="rect">
            <a:avLst/>
          </a:prstGeom>
          <a:solidFill>
            <a:srgbClr val="E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D9618-5447-3847-A9D9-6DA4B0078B35}"/>
              </a:ext>
            </a:extLst>
          </p:cNvPr>
          <p:cNvSpPr/>
          <p:nvPr userDrawn="1"/>
        </p:nvSpPr>
        <p:spPr>
          <a:xfrm>
            <a:off x="10883615" y="6405375"/>
            <a:ext cx="1308385" cy="4516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484C82-8975-BE44-831C-F3E75CB942C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1200800" y="6555937"/>
            <a:ext cx="728606" cy="1778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A4C3FA1-486C-A747-BE00-44510B019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308" y="6481865"/>
            <a:ext cx="9502312" cy="297835"/>
          </a:xfrm>
          <a:prstGeom prst="rect">
            <a:avLst/>
          </a:prstGeom>
        </p:spPr>
        <p:txBody>
          <a:bodyPr anchor="ctr"/>
          <a:lstStyle>
            <a:lvl1pPr algn="l">
              <a:defRPr sz="14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DAI Global UK Step Review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CB40FC-D282-8F43-B0D5-DDFE0336C9A3}"/>
              </a:ext>
            </a:extLst>
          </p:cNvPr>
          <p:cNvSpPr/>
          <p:nvPr userDrawn="1"/>
        </p:nvSpPr>
        <p:spPr>
          <a:xfrm>
            <a:off x="0" y="0"/>
            <a:ext cx="12192000" cy="6405374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22548-5EFE-EF4B-A3EC-259A1CF4C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437" y="6461600"/>
            <a:ext cx="651882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F10D6-881C-7A42-9C34-70C214D49647}"/>
              </a:ext>
            </a:extLst>
          </p:cNvPr>
          <p:cNvSpPr/>
          <p:nvPr userDrawn="1"/>
        </p:nvSpPr>
        <p:spPr>
          <a:xfrm>
            <a:off x="838199" y="129993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BC379EB2-1AF7-5D4C-8563-CA107F9A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809"/>
            <a:ext cx="10638089" cy="96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F42A-31F1-2D4C-8FA7-83D03FB8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78727"/>
            <a:ext cx="106380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90" r:id="rId6"/>
    <p:sldLayoutId id="2147483684" r:id="rId7"/>
    <p:sldLayoutId id="2147483686" r:id="rId8"/>
    <p:sldLayoutId id="2147483689" r:id="rId9"/>
    <p:sldLayoutId id="2147483786" r:id="rId10"/>
    <p:sldLayoutId id="2147483784" r:id="rId11"/>
    <p:sldLayoutId id="2147483785" r:id="rId12"/>
    <p:sldLayoutId id="2147483782" r:id="rId13"/>
    <p:sldLayoutId id="2147483788" r:id="rId14"/>
    <p:sldLayoutId id="2147483789" r:id="rId15"/>
    <p:sldLayoutId id="2147483783" r:id="rId16"/>
    <p:sldLayoutId id="2147483781" r:id="rId17"/>
    <p:sldLayoutId id="2147483685" r:id="rId18"/>
    <p:sldLayoutId id="2147483683" r:id="rId19"/>
    <p:sldLayoutId id="2147483780" r:id="rId20"/>
    <p:sldLayoutId id="2147483787" r:id="rId21"/>
    <p:sldLayoutId id="2147483693" r:id="rId22"/>
    <p:sldLayoutId id="214748379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lang="en-US" sz="20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8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8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6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600" b="0" i="0" kern="1200" dirty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D5B1AC4-6795-0D26-7138-9F3D022E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B2DB89-7284-2765-2207-1416CEBB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98E177-CC57-D7CB-6F26-FE38BF6A7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6310-9EA5-43A9-87C5-6BF2809CB38A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705E07-4EE8-2622-58D1-48F56F001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150BE5-D5AC-9F5E-9827-F66E8AEF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D26C-EB72-4DE2-A00A-74B9336AB9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5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DCA13E-C3A2-3E13-A9D2-D06FB668E0F4}"/>
              </a:ext>
            </a:extLst>
          </p:cNvPr>
          <p:cNvSpPr/>
          <p:nvPr/>
        </p:nvSpPr>
        <p:spPr>
          <a:xfrm>
            <a:off x="0" y="-8644"/>
            <a:ext cx="12192000" cy="1815352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52DDF9-34C1-0E34-944C-187145ED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170"/>
            <a:ext cx="3798795" cy="1221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12893C-3D05-3913-EBDF-F4D0523C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5839607"/>
            <a:ext cx="1905000" cy="796516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2DD464-2BBE-A1C7-347A-F6A3C85E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146" y="2751832"/>
            <a:ext cx="11022413" cy="995082"/>
          </a:xfrm>
        </p:spPr>
        <p:txBody>
          <a:bodyPr>
            <a:noAutofit/>
          </a:bodyPr>
          <a:lstStyle/>
          <a:p>
            <a:r>
              <a:rPr lang="hr-HR" sz="3600" dirty="0"/>
              <a:t>BiH Energetski Samit 2024, Panel-I: </a:t>
            </a:r>
            <a:r>
              <a:rPr lang="fr-FR" sz="3600" dirty="0"/>
              <a:t>CBAM</a:t>
            </a:r>
            <a:endParaRPr lang="hr-HR" sz="36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811BD0B-8613-A209-6F51-9323B71FA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146" y="3979311"/>
            <a:ext cx="11664779" cy="436225"/>
          </a:xfrm>
        </p:spPr>
        <p:txBody>
          <a:bodyPr>
            <a:noAutofit/>
          </a:bodyPr>
          <a:lstStyle/>
          <a:p>
            <a:r>
              <a:rPr lang="fr-FR" sz="2700" dirty="0"/>
              <a:t>William L’Heudé, </a:t>
            </a:r>
            <a:r>
              <a:rPr lang="fr-FR" sz="2700" dirty="0" err="1"/>
              <a:t>Zamjenik</a:t>
            </a:r>
            <a:r>
              <a:rPr lang="fr-FR" sz="2700" dirty="0"/>
              <a:t> </a:t>
            </a:r>
            <a:r>
              <a:rPr lang="fr-FR" sz="2700" dirty="0" err="1"/>
              <a:t>šefa</a:t>
            </a:r>
            <a:r>
              <a:rPr lang="fr-FR" sz="2700" dirty="0"/>
              <a:t> </a:t>
            </a:r>
            <a:r>
              <a:rPr lang="fr-FR" sz="2700" dirty="0" err="1"/>
              <a:t>odjela</a:t>
            </a:r>
            <a:r>
              <a:rPr lang="fr-FR" sz="2700" dirty="0"/>
              <a:t> </a:t>
            </a:r>
            <a:r>
              <a:rPr lang="fr-FR" sz="2700" dirty="0" err="1"/>
              <a:t>za</a:t>
            </a:r>
            <a:r>
              <a:rPr lang="fr-FR" sz="2700" dirty="0"/>
              <a:t> </a:t>
            </a:r>
            <a:r>
              <a:rPr lang="fr-FR" sz="2700" dirty="0" err="1"/>
              <a:t>klimu</a:t>
            </a:r>
            <a:r>
              <a:rPr lang="fr-FR" sz="2700" dirty="0"/>
              <a:t>, </a:t>
            </a:r>
            <a:r>
              <a:rPr lang="fr-FR" sz="2700" dirty="0" err="1"/>
              <a:t>francusko</a:t>
            </a:r>
            <a:r>
              <a:rPr lang="fr-FR" sz="2700" dirty="0"/>
              <a:t> </a:t>
            </a:r>
            <a:r>
              <a:rPr lang="fr-FR" sz="2700" dirty="0" err="1"/>
              <a:t>ministarstvo</a:t>
            </a:r>
            <a:r>
              <a:rPr lang="fr-FR" sz="2700" dirty="0"/>
              <a:t> </a:t>
            </a:r>
            <a:r>
              <a:rPr lang="fr-FR" sz="2700" dirty="0" err="1"/>
              <a:t>finansija</a:t>
            </a:r>
            <a:endParaRPr lang="en-US" sz="270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938106F-524F-F7CB-9E2D-BCB6B431CB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146" y="4733034"/>
            <a:ext cx="4406458" cy="363027"/>
          </a:xfrm>
        </p:spPr>
        <p:txBody>
          <a:bodyPr>
            <a:normAutofit/>
          </a:bodyPr>
          <a:lstStyle/>
          <a:p>
            <a:r>
              <a:rPr lang="hr-HR" dirty="0"/>
              <a:t>Neum, 24. april </a:t>
            </a:r>
            <a:r>
              <a:rPr lang="fr-FR" dirty="0"/>
              <a:t>2024.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C0072-8617-ADA8-F3A1-9A676F4334C1}"/>
              </a:ext>
            </a:extLst>
          </p:cNvPr>
          <p:cNvSpPr txBox="1"/>
          <p:nvPr/>
        </p:nvSpPr>
        <p:spPr>
          <a:xfrm>
            <a:off x="7870954" y="5853064"/>
            <a:ext cx="2574744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hr-HR" sz="11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Implementira konzorcij predvođen DAI</a:t>
            </a:r>
            <a:endParaRPr lang="en-US" sz="11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8632F-62A4-E51A-8832-07EE8B8DA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8" y="110226"/>
            <a:ext cx="1708227" cy="1588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D9BE7-62DF-34B7-EB71-9FD6EB89F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125" y="107555"/>
            <a:ext cx="2006163" cy="1378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105AC-5C20-7FEA-8EE0-BFC0159C1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364" y="764747"/>
            <a:ext cx="5901683" cy="17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6576E5F9-3247-43EB-A0F2-0DE4871E01B1}"/>
              </a:ext>
            </a:extLst>
          </p:cNvPr>
          <p:cNvSpPr txBox="1">
            <a:spLocks/>
          </p:cNvSpPr>
          <p:nvPr/>
        </p:nvSpPr>
        <p:spPr>
          <a:xfrm>
            <a:off x="323850" y="771550"/>
            <a:ext cx="11537950" cy="539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fr-FR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obrazloženje</a:t>
            </a:r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opseg</a:t>
            </a:r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vremenski</a:t>
            </a:r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okvir</a:t>
            </a:r>
            <a:endParaRPr lang="fr-F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ED2C1E-1A02-4D35-AF51-53FDDFAEDF5B}"/>
              </a:ext>
            </a:extLst>
          </p:cNvPr>
          <p:cNvSpPr txBox="1"/>
          <p:nvPr/>
        </p:nvSpPr>
        <p:spPr>
          <a:xfrm>
            <a:off x="477885" y="1327376"/>
            <a:ext cx="11229880" cy="2077492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rgbClr val="000000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rješavanje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istjecanja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ugljika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repliciranjem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EU ETS-a za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eropske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proizvođače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uvezene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istjecanja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ugljika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energetski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intenzivni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izloženi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trgovini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pravilima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WTO-a</a:t>
            </a:r>
            <a:endParaRPr lang="fr-F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rgbClr val="000000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CBAM u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početku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pokriva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6 pilot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željezo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čelik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aluminij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gnojiva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vodik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električna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proširiti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rizične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sektore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narednim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godinama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rgbClr val="000000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rgbClr val="000000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CBAM je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stupio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snagu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prelaznom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(1.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2023. do 31.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decembra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2025.)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obvezama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izvješćivanja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  <a:defRPr sz="1400" b="0" i="0" u="none" strike="noStrike" kern="1200" spc="0" baseline="0">
                <a:solidFill>
                  <a:srgbClr val="000000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uvesti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paralelno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postupnim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ukidanjem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EU ETS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besplatnih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emisijskih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jedinica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januara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2026.</a:t>
            </a:r>
          </a:p>
          <a:p>
            <a:pPr rtl="0">
              <a:defRPr sz="1400" b="0" i="0" u="none" strike="noStrike" kern="1200" spc="0" baseline="0">
                <a:solidFill>
                  <a:srgbClr val="000000"/>
                </a:solidFill>
                <a:latin typeface="Marianne" panose="02000000000000000000" pitchFamily="50" charset="0"/>
                <a:ea typeface="+mn-ea"/>
                <a:cs typeface="+mn-cs"/>
              </a:defRPr>
            </a:pPr>
            <a:endParaRPr lang="fr-F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466A3DA-ACA6-4A2C-9207-1CF80D5BA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471437"/>
              </p:ext>
            </p:extLst>
          </p:nvPr>
        </p:nvGraphicFramePr>
        <p:xfrm>
          <a:off x="714146" y="3556468"/>
          <a:ext cx="5381854" cy="299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4B178F6-2DD3-491B-9F9F-207D6F07B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170601"/>
              </p:ext>
            </p:extLst>
          </p:nvPr>
        </p:nvGraphicFramePr>
        <p:xfrm>
          <a:off x="6951925" y="3051918"/>
          <a:ext cx="4572000" cy="302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BC92EAA-ECD5-4BF1-A644-7C94252DBAB9}"/>
              </a:ext>
            </a:extLst>
          </p:cNvPr>
          <p:cNvSpPr txBox="1"/>
          <p:nvPr/>
        </p:nvSpPr>
        <p:spPr>
          <a:xfrm rot="245680">
            <a:off x="7779845" y="3008508"/>
            <a:ext cx="2962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Emisije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roba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trećih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zemalja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pokriva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CBAM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990931-4654-4826-AC99-EEA32364FC54}"/>
              </a:ext>
            </a:extLst>
          </p:cNvPr>
          <p:cNvSpPr txBox="1"/>
          <p:nvPr/>
        </p:nvSpPr>
        <p:spPr>
          <a:xfrm>
            <a:off x="7311965" y="4672713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Emissions covered by EU ETS free allowances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54BFF7-AE65-4F9E-B286-8319401560A7}"/>
              </a:ext>
            </a:extLst>
          </p:cNvPr>
          <p:cNvSpPr txBox="1"/>
          <p:nvPr/>
        </p:nvSpPr>
        <p:spPr>
          <a:xfrm>
            <a:off x="8733869" y="508621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Emissions covered by EU ETS free allowances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A5D8B9-EA8F-4AB0-8638-27C7CE641EA6}"/>
              </a:ext>
            </a:extLst>
          </p:cNvPr>
          <p:cNvSpPr txBox="1"/>
          <p:nvPr/>
        </p:nvSpPr>
        <p:spPr>
          <a:xfrm>
            <a:off x="8733869" y="4341661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Reduction of free allowances</a:t>
            </a:r>
          </a:p>
        </p:txBody>
      </p:sp>
      <p:graphicFrame>
        <p:nvGraphicFramePr>
          <p:cNvPr id="10" name="Diagram 88">
            <a:extLst>
              <a:ext uri="{FF2B5EF4-FFF2-40B4-BE49-F238E27FC236}">
                <a16:creationId xmlns:a16="http://schemas.microsoft.com/office/drawing/2014/main" id="{A795A83C-927D-4473-8297-006B9073C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706329"/>
              </p:ext>
            </p:extLst>
          </p:nvPr>
        </p:nvGraphicFramePr>
        <p:xfrm>
          <a:off x="6975181" y="6123268"/>
          <a:ext cx="4572000" cy="32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C612DF0-7624-4FBA-A447-D865DB36ABB3}"/>
              </a:ext>
            </a:extLst>
          </p:cNvPr>
          <p:cNvCxnSpPr>
            <a:cxnSpLocks/>
          </p:cNvCxnSpPr>
          <p:nvPr/>
        </p:nvCxnSpPr>
        <p:spPr>
          <a:xfrm>
            <a:off x="7227098" y="3201024"/>
            <a:ext cx="4068167" cy="2941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59DD687F-229C-4EE7-9D8C-8A313B41D396}"/>
              </a:ext>
            </a:extLst>
          </p:cNvPr>
          <p:cNvSpPr/>
          <p:nvPr/>
        </p:nvSpPr>
        <p:spPr>
          <a:xfrm>
            <a:off x="8211556" y="3307488"/>
            <a:ext cx="145027" cy="2474961"/>
          </a:xfrm>
          <a:prstGeom prst="rightBrac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CCEA8AB3-DED6-4DE2-ADD5-660633B2A896}"/>
              </a:ext>
            </a:extLst>
          </p:cNvPr>
          <p:cNvSpPr/>
          <p:nvPr/>
        </p:nvSpPr>
        <p:spPr>
          <a:xfrm>
            <a:off x="9678202" y="3307488"/>
            <a:ext cx="113742" cy="1811575"/>
          </a:xfrm>
          <a:prstGeom prst="rightBrac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4685E5B0-EB7F-45C4-A91B-CCDB6A3522CD}"/>
              </a:ext>
            </a:extLst>
          </p:cNvPr>
          <p:cNvSpPr/>
          <p:nvPr/>
        </p:nvSpPr>
        <p:spPr>
          <a:xfrm>
            <a:off x="11113567" y="3477787"/>
            <a:ext cx="113742" cy="2304663"/>
          </a:xfrm>
          <a:prstGeom prst="rightBrac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DE01474C-468D-42A5-AEFD-FBD88685CDD4}"/>
              </a:ext>
            </a:extLst>
          </p:cNvPr>
          <p:cNvSpPr/>
          <p:nvPr/>
        </p:nvSpPr>
        <p:spPr>
          <a:xfrm flipH="1">
            <a:off x="7204238" y="3556468"/>
            <a:ext cx="154278" cy="2225981"/>
          </a:xfrm>
          <a:prstGeom prst="rightBrac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B1689D9-B2D2-4B3E-A54A-68390DE762B4}"/>
              </a:ext>
            </a:extLst>
          </p:cNvPr>
          <p:cNvSpPr txBox="1"/>
          <p:nvPr/>
        </p:nvSpPr>
        <p:spPr>
          <a:xfrm rot="5400000">
            <a:off x="7670535" y="4418999"/>
            <a:ext cx="1575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reporting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21FB6A4-DAE6-4E38-9D8F-C0193051A5C2}"/>
              </a:ext>
            </a:extLst>
          </p:cNvPr>
          <p:cNvSpPr txBox="1"/>
          <p:nvPr/>
        </p:nvSpPr>
        <p:spPr>
          <a:xfrm>
            <a:off x="9678202" y="4032885"/>
            <a:ext cx="59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charge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8F2A33-80B4-4083-B4B7-6B5E433D07F7}"/>
              </a:ext>
            </a:extLst>
          </p:cNvPr>
          <p:cNvSpPr txBox="1"/>
          <p:nvPr/>
        </p:nvSpPr>
        <p:spPr>
          <a:xfrm>
            <a:off x="11148295" y="4441563"/>
            <a:ext cx="61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CBAM charge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50C6D6-E702-4CBF-AEEB-F91A693DEB12}"/>
              </a:ext>
            </a:extLst>
          </p:cNvPr>
          <p:cNvSpPr txBox="1"/>
          <p:nvPr/>
        </p:nvSpPr>
        <p:spPr>
          <a:xfrm>
            <a:off x="6373020" y="4486306"/>
            <a:ext cx="913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of European goods covered by EU ETS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BD185DC-2584-47F6-83BD-0A0A0D60FA86}"/>
              </a:ext>
            </a:extLst>
          </p:cNvPr>
          <p:cNvCxnSpPr>
            <a:cxnSpLocks/>
          </p:cNvCxnSpPr>
          <p:nvPr/>
        </p:nvCxnSpPr>
        <p:spPr>
          <a:xfrm>
            <a:off x="8824133" y="4464890"/>
            <a:ext cx="0" cy="7414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C4CC524-67BF-4853-8451-2E95392D2209}"/>
              </a:ext>
            </a:extLst>
          </p:cNvPr>
          <p:cNvCxnSpPr>
            <a:cxnSpLocks/>
          </p:cNvCxnSpPr>
          <p:nvPr/>
        </p:nvCxnSpPr>
        <p:spPr>
          <a:xfrm>
            <a:off x="9645098" y="4464890"/>
            <a:ext cx="2400" cy="7414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21271-DF58-DF58-D34C-AFB804D2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7B07A1D0-DCE3-4D4E-ABAC-4FBC226FEF55}"/>
              </a:ext>
            </a:extLst>
          </p:cNvPr>
          <p:cNvSpPr txBox="1">
            <a:spLocks/>
          </p:cNvSpPr>
          <p:nvPr/>
        </p:nvSpPr>
        <p:spPr>
          <a:xfrm>
            <a:off x="323850" y="771550"/>
            <a:ext cx="11229880" cy="539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Funkcioniranje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CBAM-a,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izuzeci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izazovi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94CC94-44B7-4DEB-916E-E59F5FE4711F}"/>
              </a:ext>
            </a:extLst>
          </p:cNvPr>
          <p:cNvSpPr txBox="1"/>
          <p:nvPr/>
        </p:nvSpPr>
        <p:spPr>
          <a:xfrm>
            <a:off x="481060" y="1551563"/>
            <a:ext cx="11229880" cy="3754874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CBAM se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fokusira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stvarni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ugljika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robi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zadane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uzima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obzir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cijenu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ugljika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efektivno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plaća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naknada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oduzeti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uvoznici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kupuju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predaju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CBAM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certifikate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cijena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odgovara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sedmičnoj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EU ETS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cijeni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pokrili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ugljika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godišnjih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deklaracija</a:t>
            </a:r>
            <a:endParaRPr lang="en-US" sz="1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Ograničena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izuzeća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od CBAM-a: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Uvoz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manjoj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od 150 €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Sudjelovanje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povezivanje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EU 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Vojne</a:t>
            </a:r>
            <a:r>
              <a:rPr lang="en-US" sz="1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operacije</a:t>
            </a:r>
            <a:endParaRPr lang="en-US" sz="1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dostaviti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uvoznici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EU-a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njihovi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dobavljači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Uvezene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količine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mjestu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Korišteni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proizvodni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Direktne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indirektne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emisije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povezane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robom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Pojedinosti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korištenoj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izračuna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mogućoj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upotrebi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zadanih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Cijena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ugljika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efektivno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plaća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porijekla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Dodatne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ovisno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klinkera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Prvo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CBAM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izvještavanje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poteškoće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dobivanju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informacija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dobavljača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zemljama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implementiran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MRV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05554FB-0781-480F-B57C-B5A691A20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63446"/>
              </p:ext>
            </p:extLst>
          </p:nvPr>
        </p:nvGraphicFramePr>
        <p:xfrm>
          <a:off x="481060" y="4940300"/>
          <a:ext cx="11229880" cy="163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B6FB7-B5B9-0F5E-4DE2-4A5CF532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A76B8571-FE89-4E39-B6B1-2CD810E1BF8D}"/>
              </a:ext>
            </a:extLst>
          </p:cNvPr>
          <p:cNvSpPr txBox="1">
            <a:spLocks/>
          </p:cNvSpPr>
          <p:nvPr/>
        </p:nvSpPr>
        <p:spPr>
          <a:xfrm>
            <a:off x="323850" y="771550"/>
            <a:ext cx="9048750" cy="539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Upravljanje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CBAM-om i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sudionici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1AEDF2E-E3D2-47F3-ABD7-0AA1C46E3938}"/>
              </a:ext>
            </a:extLst>
          </p:cNvPr>
          <p:cNvGrpSpPr/>
          <p:nvPr/>
        </p:nvGrpSpPr>
        <p:grpSpPr>
          <a:xfrm>
            <a:off x="6378398" y="2851478"/>
            <a:ext cx="3645988" cy="544362"/>
            <a:chOff x="3138474" y="1018844"/>
            <a:chExt cx="3645988" cy="5443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94D82B-6E44-4024-ADE1-606F177DA625}"/>
                </a:ext>
              </a:extLst>
            </p:cNvPr>
            <p:cNvSpPr/>
            <p:nvPr/>
          </p:nvSpPr>
          <p:spPr>
            <a:xfrm>
              <a:off x="5036352" y="1018844"/>
              <a:ext cx="1748110" cy="5443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Indirektni</a:t>
              </a:r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carinski</a:t>
              </a:r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predstavnici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AA75E1-AD83-474A-A87C-8AA85B1B6EDA}"/>
                </a:ext>
              </a:extLst>
            </p:cNvPr>
            <p:cNvSpPr/>
            <p:nvPr/>
          </p:nvSpPr>
          <p:spPr>
            <a:xfrm>
              <a:off x="3138474" y="1018844"/>
              <a:ext cx="1735067" cy="5443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Uvoznici</a:t>
              </a:r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CBAM robe u EU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10B613C-DFA1-4071-A63D-6B72E97D4D07}"/>
              </a:ext>
            </a:extLst>
          </p:cNvPr>
          <p:cNvSpPr/>
          <p:nvPr/>
        </p:nvSpPr>
        <p:spPr>
          <a:xfrm>
            <a:off x="7356203" y="3627960"/>
            <a:ext cx="1748110" cy="54436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Proizvođači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CBAM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7425F-CD88-4A14-958D-73A43D3A5231}"/>
              </a:ext>
            </a:extLst>
          </p:cNvPr>
          <p:cNvSpPr/>
          <p:nvPr/>
        </p:nvSpPr>
        <p:spPr>
          <a:xfrm>
            <a:off x="7317693" y="4706196"/>
            <a:ext cx="1748110" cy="544362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proizvođači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CBAM robe</a:t>
            </a:r>
          </a:p>
        </p:txBody>
      </p:sp>
      <p:sp>
        <p:nvSpPr>
          <p:cNvPr id="8" name="Flèche vers le bas 2">
            <a:extLst>
              <a:ext uri="{FF2B5EF4-FFF2-40B4-BE49-F238E27FC236}">
                <a16:creationId xmlns:a16="http://schemas.microsoft.com/office/drawing/2014/main" id="{EFA7CF70-7DA5-4A6E-9A9B-4D2FFC46EBFF}"/>
              </a:ext>
            </a:extLst>
          </p:cNvPr>
          <p:cNvSpPr/>
          <p:nvPr/>
        </p:nvSpPr>
        <p:spPr>
          <a:xfrm rot="10800000">
            <a:off x="10425051" y="2747244"/>
            <a:ext cx="277488" cy="3312370"/>
          </a:xfrm>
          <a:prstGeom prst="downArrow">
            <a:avLst/>
          </a:prstGeom>
          <a:gradFill flip="none" rotWithShape="0">
            <a:gsLst>
              <a:gs pos="23000">
                <a:schemeClr val="bg1"/>
              </a:gs>
              <a:gs pos="4700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95398F-195D-4180-82BD-1A91D51B8B87}"/>
              </a:ext>
            </a:extLst>
          </p:cNvPr>
          <p:cNvSpPr txBox="1"/>
          <p:nvPr/>
        </p:nvSpPr>
        <p:spPr>
          <a:xfrm>
            <a:off x="10825072" y="5461879"/>
            <a:ext cx="116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Indirektno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tiče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081C2F-3DEB-42D5-862B-97AA92B20895}"/>
              </a:ext>
            </a:extLst>
          </p:cNvPr>
          <p:cNvSpPr txBox="1"/>
          <p:nvPr/>
        </p:nvSpPr>
        <p:spPr>
          <a:xfrm>
            <a:off x="10797388" y="3033405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Direktno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tiče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25D8C90-4E3E-43DC-8E6E-AE8CB951BFFC}"/>
              </a:ext>
            </a:extLst>
          </p:cNvPr>
          <p:cNvGrpSpPr/>
          <p:nvPr/>
        </p:nvGrpSpPr>
        <p:grpSpPr>
          <a:xfrm>
            <a:off x="6353622" y="5480986"/>
            <a:ext cx="3864958" cy="548452"/>
            <a:chOff x="3159716" y="3011063"/>
            <a:chExt cx="3864958" cy="548452"/>
          </a:xfrm>
          <a:solidFill>
            <a:schemeClr val="accent1">
              <a:lumMod val="10000"/>
              <a:lumOff val="9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66E7BB-918C-425D-B4D1-A98F25A4C209}"/>
                </a:ext>
              </a:extLst>
            </p:cNvPr>
            <p:cNvSpPr/>
            <p:nvPr/>
          </p:nvSpPr>
          <p:spPr>
            <a:xfrm>
              <a:off x="3159716" y="3015153"/>
              <a:ext cx="1748110" cy="5443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Proizvođači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EU-a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koji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koriste CBAM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kao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inpute</a:t>
              </a:r>
              <a:endPara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EDD55-1867-4C66-874E-A68545597C47}"/>
                </a:ext>
              </a:extLst>
            </p:cNvPr>
            <p:cNvSpPr/>
            <p:nvPr/>
          </p:nvSpPr>
          <p:spPr>
            <a:xfrm>
              <a:off x="5036352" y="3011063"/>
              <a:ext cx="1988322" cy="5443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proizvođači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robe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zamjenjive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</a:t>
              </a:r>
              <a:r>
                <a: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CBAM </a:t>
              </a:r>
              <a:r>
                <a:rPr lang="fr-FR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</a:t>
              </a:r>
              <a:endPara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D7BDFE2-0564-48ED-B2B8-8E45201A56FC}"/>
              </a:ext>
            </a:extLst>
          </p:cNvPr>
          <p:cNvCxnSpPr>
            <a:cxnSpLocks/>
          </p:cNvCxnSpPr>
          <p:nvPr/>
        </p:nvCxnSpPr>
        <p:spPr>
          <a:xfrm>
            <a:off x="6264275" y="4402750"/>
            <a:ext cx="4057650" cy="12424"/>
          </a:xfrm>
          <a:prstGeom prst="line">
            <a:avLst/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ECFD92A-FF32-4B97-95E0-3748A1E11390}"/>
              </a:ext>
            </a:extLst>
          </p:cNvPr>
          <p:cNvSpPr txBox="1"/>
          <p:nvPr/>
        </p:nvSpPr>
        <p:spPr>
          <a:xfrm>
            <a:off x="621935" y="1723173"/>
            <a:ext cx="10902407" cy="116955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Evropska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komisija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centralno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tijelo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administrira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CBAM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registar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nadležni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carinski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CBAM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zahtijeva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dobru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razmjenu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informacija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zainteresovanih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A158FE-C703-45A8-BF47-67B5B72AE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84" y="2837105"/>
            <a:ext cx="1897903" cy="131592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361DC93-DDA5-412E-A1A7-AF021C4AF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rcRect b="9419"/>
          <a:stretch/>
        </p:blipFill>
        <p:spPr>
          <a:xfrm>
            <a:off x="813624" y="4278114"/>
            <a:ext cx="4990076" cy="12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92993-E5FE-04C6-4C1B-90C0F67B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1131C69F-F7CD-4529-819C-0C1314A85547}"/>
              </a:ext>
            </a:extLst>
          </p:cNvPr>
          <p:cNvSpPr txBox="1">
            <a:spLocks/>
          </p:cNvSpPr>
          <p:nvPr/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Panel I – CBAM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0FEBBC-B663-4583-B763-D09D40AD9A85}"/>
              </a:ext>
            </a:extLst>
          </p:cNvPr>
          <p:cNvSpPr txBox="1"/>
          <p:nvPr/>
        </p:nvSpPr>
        <p:spPr>
          <a:xfrm>
            <a:off x="481060" y="1587783"/>
            <a:ext cx="11229880" cy="4247317"/>
          </a:xfrm>
          <a:prstGeom prst="rect">
            <a:avLst/>
          </a:prstGeom>
          <a:noFill/>
        </p:spPr>
        <p:txBody>
          <a:bodyPr wrap="square" numCol="1" spcCol="36000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raspravljati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trenutnoj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situaciji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CBAM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uticati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kompanije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BiH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pripremaju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CBAM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izazovi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neophodne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poduzimaju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kreatori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ublažili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uticaj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CBAM-a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izbjegli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CBAM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energetski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Učesnici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pomoćnik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ministra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Ministarstvo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vanjske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trgovine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ekonomskih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Gđa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Ajla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Mehinović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šef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Odjeljenja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opskrbu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tržišta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električnom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energijom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Elektroprivreda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Almir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Bajtarević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menadžer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kvalitet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okoliš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Heidelberg Materials Cement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Tvornica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Cementa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Kakanj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d.d.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Envera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Garić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direktorica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unapređenje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kvaliteta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BoWiDo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d.o.o.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DCA13E-C3A2-3E13-A9D2-D06FB668E0F4}"/>
              </a:ext>
            </a:extLst>
          </p:cNvPr>
          <p:cNvSpPr/>
          <p:nvPr/>
        </p:nvSpPr>
        <p:spPr>
          <a:xfrm>
            <a:off x="0" y="-8644"/>
            <a:ext cx="12192000" cy="1815352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52DDF9-34C1-0E34-944C-187145ED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170"/>
            <a:ext cx="3798795" cy="1221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12893C-3D05-3913-EBDF-F4D0523C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5839607"/>
            <a:ext cx="1905000" cy="796516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2DD464-2BBE-A1C7-347A-F6A3C85E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146" y="2751832"/>
            <a:ext cx="11022413" cy="995082"/>
          </a:xfrm>
        </p:spPr>
        <p:txBody>
          <a:bodyPr>
            <a:noAutofit/>
          </a:bodyPr>
          <a:lstStyle/>
          <a:p>
            <a:r>
              <a:rPr lang="hr-HR" sz="3600" dirty="0"/>
              <a:t>Hvala vam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C0072-8617-ADA8-F3A1-9A676F4334C1}"/>
              </a:ext>
            </a:extLst>
          </p:cNvPr>
          <p:cNvSpPr txBox="1"/>
          <p:nvPr/>
        </p:nvSpPr>
        <p:spPr>
          <a:xfrm>
            <a:off x="7870954" y="5853064"/>
            <a:ext cx="2574744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hr-HR" sz="11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Implementira konzorcij predvođen DAI</a:t>
            </a:r>
            <a:endParaRPr lang="en-US" sz="11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276BA-B358-44C0-5DF0-E76ABD0B0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8" y="110226"/>
            <a:ext cx="1708227" cy="1588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6DE52C-CFCE-7E6C-B518-CBA37C31C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125" y="107555"/>
            <a:ext cx="2006163" cy="1378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8EBD4-C0BD-A749-D24D-D58A57CAA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364" y="764747"/>
            <a:ext cx="5901683" cy="17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4359"/>
      </p:ext>
    </p:extLst>
  </p:cSld>
  <p:clrMapOvr>
    <a:masterClrMapping/>
  </p:clrMapOvr>
</p:sld>
</file>

<file path=ppt/theme/theme1.xml><?xml version="1.0" encoding="utf-8"?>
<a:theme xmlns:a="http://schemas.openxmlformats.org/drawingml/2006/main" name="DAI Master theme">
  <a:themeElements>
    <a:clrScheme name="DAI Theme Colors 1">
      <a:dk1>
        <a:srgbClr val="455560"/>
      </a:dk1>
      <a:lt1>
        <a:srgbClr val="FFFFFF"/>
      </a:lt1>
      <a:dk2>
        <a:srgbClr val="56687B"/>
      </a:dk2>
      <a:lt2>
        <a:srgbClr val="F6F6F8"/>
      </a:lt2>
      <a:accent1>
        <a:srgbClr val="A1C7E3"/>
      </a:accent1>
      <a:accent2>
        <a:srgbClr val="8FC73E"/>
      </a:accent2>
      <a:accent3>
        <a:srgbClr val="455560"/>
      </a:accent3>
      <a:accent4>
        <a:srgbClr val="DAD2C8"/>
      </a:accent4>
      <a:accent5>
        <a:srgbClr val="96D5D2"/>
      </a:accent5>
      <a:accent6>
        <a:srgbClr val="F9CC73"/>
      </a:accent6>
      <a:hlink>
        <a:srgbClr val="DA1D45"/>
      </a:hlink>
      <a:folHlink>
        <a:srgbClr val="1D81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45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accen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rtlCol="0" anchor="b">
        <a:spAutoFit/>
      </a:bodyPr>
      <a:lstStyle>
        <a:defPPr algn="l">
          <a:defRPr sz="2400" b="0" kern="1200" dirty="0" smtClean="0">
            <a:solidFill>
              <a:srgbClr val="5E6E7F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custClrLst>
    <a:custClr name="DAI Blue">
      <a:srgbClr val="A1C7E3"/>
    </a:custClr>
    <a:custClr name="Light Blue">
      <a:srgbClr val="D3E3F0"/>
    </a:custClr>
    <a:custClr name="Beige">
      <a:srgbClr val="DAD2C8"/>
    </a:custClr>
    <a:custClr name="DAI Green">
      <a:srgbClr val="8FC73E"/>
    </a:custClr>
    <a:custClr name="Blue Greek">
      <a:srgbClr val="1D81BF"/>
    </a:custClr>
    <a:custClr name="Gray 01">
      <a:srgbClr val="455560"/>
    </a:custClr>
    <a:custClr name="Yellow">
      <a:srgbClr val="F9CC73"/>
    </a:custClr>
    <a:custClr name="Orange">
      <a:srgbClr val="F36C23"/>
    </a:custClr>
    <a:custClr name="Red">
      <a:srgbClr val="DA1D45"/>
    </a:custClr>
    <a:custClr name="Light Gray">
      <a:srgbClr val="E4E5E6"/>
    </a:custClr>
  </a:custClrLst>
  <a:extLst>
    <a:ext uri="{05A4C25C-085E-4340-85A3-A5531E510DB2}">
      <thm15:themeFamily xmlns:thm15="http://schemas.microsoft.com/office/thememl/2012/main" name="Short presentation July22.potx" id="{683C9C5B-6AEF-4624-A3E0-92DAF153F159}" vid="{0933956A-3451-4986-9020-5A06540F226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FAB716-C975-E841-9027-B5D433233620}">
  <we:reference id="b0430364-2ab6-47cd-907e-f8b72239b204" version="3.6.75.0" store="EXCatalog" storeType="EXCatalog"/>
  <we:alternateReferences>
    <we:reference id="WA200000729" version="3.6.75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BF5007210004BA57ECE13D59B276E" ma:contentTypeVersion="16" ma:contentTypeDescription="Create a new document." ma:contentTypeScope="" ma:versionID="c328efc3870784af96113e05e4efd43e">
  <xsd:schema xmlns:xsd="http://www.w3.org/2001/XMLSchema" xmlns:xs="http://www.w3.org/2001/XMLSchema" xmlns:p="http://schemas.microsoft.com/office/2006/metadata/properties" xmlns:ns2="21b96c4b-431b-4a2c-9cee-fbdc6210ba9c" xmlns:ns3="c487dd7b-52d8-44d7-9025-0427c4170601" targetNamespace="http://schemas.microsoft.com/office/2006/metadata/properties" ma:root="true" ma:fieldsID="bb2d74194e9bc71ccccbb87b26fd70d4" ns2:_="" ns3:_="">
    <xsd:import namespace="21b96c4b-431b-4a2c-9cee-fbdc6210ba9c"/>
    <xsd:import namespace="c487dd7b-52d8-44d7-9025-0427c4170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96c4b-431b-4a2c-9cee-fbdc6210b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e14187-b4d4-4fc9-8c4a-20dc3ccbf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dd7b-52d8-44d7-9025-0427c4170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c28833-b18c-4308-bc45-9658e5133fd5}" ma:internalName="TaxCatchAll" ma:showField="CatchAllData" ma:web="c487dd7b-52d8-44d7-9025-0427c41706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87dd7b-52d8-44d7-9025-0427c4170601" xsi:nil="true"/>
    <lcf76f155ced4ddcb4097134ff3c332f xmlns="21b96c4b-431b-4a2c-9cee-fbdc6210ba9c">
      <Terms xmlns="http://schemas.microsoft.com/office/infopath/2007/PartnerControls"/>
    </lcf76f155ced4ddcb4097134ff3c332f>
    <SharedWithUsers xmlns="c487dd7b-52d8-44d7-9025-0427c4170601">
      <UserInfo>
        <DisplayName>William Gee</DisplayName>
        <AccountId>259</AccountId>
        <AccountType/>
      </UserInfo>
      <UserInfo>
        <DisplayName>Catherine Wallis</DisplayName>
        <AccountId>21</AccountId>
        <AccountType/>
      </UserInfo>
      <UserInfo>
        <DisplayName>Sofia Martinez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A60407A-3A6A-443A-BDC5-B322C2686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36486-80A7-4CFA-B5BA-DA525776DCE6}">
  <ds:schemaRefs>
    <ds:schemaRef ds:uri="21b96c4b-431b-4a2c-9cee-fbdc6210ba9c"/>
    <ds:schemaRef ds:uri="c487dd7b-52d8-44d7-9025-0427c41706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A489C5-7C26-4BB3-BA6B-B391E0A07E0E}">
  <ds:schemaRefs>
    <ds:schemaRef ds:uri="112abd94-4676-43d0-9ada-c6aee51e5f84"/>
    <ds:schemaRef ds:uri="21b96c4b-431b-4a2c-9cee-fbdc6210ba9c"/>
    <ds:schemaRef ds:uri="a5ef6e76-0b70-4e5a-a01b-501d28be60df"/>
    <ds:schemaRef ds:uri="c487dd7b-52d8-44d7-9025-0427c41706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Short presentation July22-DAIET20001</Template>
  <TotalTime>2673</TotalTime>
  <Words>642</Words>
  <Application>Microsoft Office PowerPoint</Application>
  <PresentationFormat>Široki zaslon</PresentationFormat>
  <Paragraphs>77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DAI Master theme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Donald Lunan</dc:creator>
  <cp:keywords/>
  <dc:description/>
  <cp:lastModifiedBy>Zoran Bogunovic</cp:lastModifiedBy>
  <cp:revision>49</cp:revision>
  <dcterms:created xsi:type="dcterms:W3CDTF">2022-08-04T23:18:15Z</dcterms:created>
  <dcterms:modified xsi:type="dcterms:W3CDTF">2024-05-06T12:03:50Z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0x010100F7DBF5007210004BA57ECE13D59B276E</vt:lpwstr>
  </property>
  <property fmtid="{D5CDD505-2E9C-101B-9397-08002B2CF9AE}" pid="3" name="MediaServiceImageTags">
    <vt:lpwstr/>
  </property>
</Properties>
</file>