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60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856C3-6513-6544-B1E3-FE7FBEEE9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B453E-FDE1-AD4A-9769-C79AD48CB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935F1-8B59-EB46-BA2C-342305A7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93C1B-B667-B542-9261-A5C2EEAC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34038-E5D5-D047-87E9-1202C813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1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6E62-F033-1D42-B31F-DC89B4B0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65287-9466-9C47-A17A-6C7F0689C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ACA28-3296-6842-916C-A89F7E74A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0A5D4-4BC3-834C-9800-12A75EDC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9EC4B-E116-9A44-8C3A-599F12FE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19597C-2141-4441-8C0E-710D3B953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7AA79-7DAB-7E4E-BDC3-AEFBA3BA5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5309E-0601-B14F-AB59-75CBEFB2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051F8-2BFB-E447-B550-D95F98DD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A845F-65E8-2348-8CD1-13823735A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3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CD74B-870E-D240-A7A4-BB70CEE0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72748"/>
            <a:ext cx="10515600" cy="7397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B9B9A-34B1-794E-84B8-65D6C96F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0CE48-563A-EF41-AE9F-39700075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475CB-E0EF-6444-9D7A-41D9F560B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75ABF-418B-A44D-AE14-F444FE15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0B82-2DD4-2D4E-8301-1F69F2673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1843D-A710-6343-A49F-8EBC58EC7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56CEA-E266-BB43-8291-805C3521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4BFA-7208-184F-BB0F-E1151A17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D7794-46AE-1045-85F7-138147AE4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7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D7B90-6380-794D-85F2-0FF8D5C0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8D41B-B000-6142-A93B-74D03495F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06DA9-9CAD-E14E-B6F6-983CF1CC6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DA94-E133-A44A-9518-73E6A391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797F6-272F-0B45-A311-F7BC2ABB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F42CC-653F-084E-876A-E0EBE6CC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6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28AF-FDFE-4247-8B23-B521FF8F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04EFE-D7D8-D945-BC6B-F4C487108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16400-EFB5-DB4D-83FB-C97F48480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B4D98-7C8A-E441-BD72-5025DC4B3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986DCD-58A1-DD4B-A8D4-94246C84DC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D4A3C-A78A-F541-8E03-ED16A68E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15888-873B-3E4B-AC90-C21EA97F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46CD9-64BB-5E43-B8CF-682DC7BBA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ABCD-2E49-D641-8AE5-D627B8626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6EFC-A900-9045-B353-B99F74C3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324D1-E3D3-844B-B863-6C7F0394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8127B-E2C4-5A4E-81B4-DD3017D3F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6CE899-50BC-124B-BF1F-ED03C17FF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EDE9F-196F-9A49-9BFC-AD243482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FF33F-8799-0C4F-9E8F-C7DE2445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8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48D72-16D0-5046-B33E-DA0802127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2BC7-9728-2148-ABDB-607F3146C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4CB658-1EFC-A543-95D2-EC0DF1946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03F37-D904-B84E-8E67-0C54295B0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02BB2-76A9-3849-A9FE-9F652D73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CAB19-71E1-6F4A-A642-8B9789AB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7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E91D-E4BE-E349-99A6-55EDAFF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82506-A543-9C4F-8554-B49BCBF7D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EB01C-62A0-FF45-BC6D-434C7AB3F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47754-B6DF-CA4F-A0B0-D94C12BF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3A02D-858C-1248-A280-FBB207B9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86BDD-C2D0-8D4B-A6AB-969009E5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1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E96CE70-9D30-8641-9691-83FFBC3F72F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3BA00-5C3D-6646-AA83-56238B95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829"/>
            <a:ext cx="10515600" cy="721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FEFD5-34DF-BC4C-A6B7-8E51D744B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B0CBC-74A9-5D46-8443-4B2D11DAE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57A7-0F7A-0D4B-A084-9163B6BC7C7D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37BD0-098A-4049-B31B-65475B9C3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2CA66-B41E-5846-8AAE-D24E3EB0B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0C2B4-8467-AB48-8822-F4D56CD8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8B8811-9DFC-E041-8165-56AC1ABE9A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56D0A0-3F1F-217E-E9A0-A24AF20E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8402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DEVELOPMENT OF THE ELECTRICITY MARKETS IN THE REGION</a:t>
            </a:r>
          </a:p>
        </p:txBody>
      </p:sp>
    </p:spTree>
    <p:extLst>
      <p:ext uri="{BB962C8B-B14F-4D97-AF65-F5344CB8AC3E}">
        <p14:creationId xmlns:p14="http://schemas.microsoft.com/office/powerpoint/2010/main" val="187355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1C3A-FFDF-6447-AEC3-2BE56F2E7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4819"/>
            <a:ext cx="10515600" cy="739712"/>
          </a:xfrm>
        </p:spPr>
        <p:txBody>
          <a:bodyPr/>
          <a:lstStyle/>
          <a:p>
            <a:r>
              <a:rPr lang="bs-Latn-BA" dirty="0"/>
              <a:t>USAID EPA</a:t>
            </a:r>
            <a:r>
              <a:rPr lang="en-US" dirty="0"/>
              <a:t> Activities</a:t>
            </a:r>
            <a:r>
              <a:rPr lang="bs-Latn-BA" dirty="0"/>
              <a:t> 2019-2024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43A2E-EF43-3142-9B67-8DD967B91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Organized electricity market</a:t>
            </a:r>
            <a:endParaRPr lang="bs-Latn-BA" sz="3200" b="1" dirty="0"/>
          </a:p>
          <a:p>
            <a:r>
              <a:rPr lang="en-US" dirty="0"/>
              <a:t>Gap Analysis of BiH Regulations </a:t>
            </a:r>
            <a:r>
              <a:rPr lang="bs-Latn-BA" dirty="0"/>
              <a:t>(</a:t>
            </a:r>
            <a:r>
              <a:rPr lang="en-US" dirty="0"/>
              <a:t>May 2022</a:t>
            </a:r>
            <a:r>
              <a:rPr lang="bs-Latn-BA" dirty="0"/>
              <a:t>)</a:t>
            </a:r>
          </a:p>
          <a:p>
            <a:r>
              <a:rPr lang="en-US" dirty="0"/>
              <a:t>Conceptual Design of Day-ahead and Intraday Markets (November 2022</a:t>
            </a:r>
            <a:r>
              <a:rPr lang="bs-Latn-BA" dirty="0"/>
              <a:t>)</a:t>
            </a:r>
            <a:endParaRPr lang="en-US" dirty="0"/>
          </a:p>
          <a:p>
            <a:r>
              <a:rPr lang="en-US" dirty="0"/>
              <a:t>Market Rules </a:t>
            </a:r>
            <a:r>
              <a:rPr lang="bs-Latn-BA" dirty="0"/>
              <a:t>(</a:t>
            </a:r>
            <a:r>
              <a:rPr lang="en-US" dirty="0"/>
              <a:t>December 2023</a:t>
            </a:r>
            <a:r>
              <a:rPr lang="bs-Latn-BA" dirty="0"/>
              <a:t>)</a:t>
            </a:r>
          </a:p>
          <a:p>
            <a:r>
              <a:rPr lang="en-US" dirty="0"/>
              <a:t>Law on Electricity and Natural Gas Regulatory Commission, Transmission of Electricity and Electricity Market in Bosnia and Herzegovina </a:t>
            </a:r>
            <a:r>
              <a:rPr lang="bs-Latn-BA" dirty="0"/>
              <a:t>(</a:t>
            </a:r>
            <a:r>
              <a:rPr lang="en-US" dirty="0"/>
              <a:t>ongoing activities</a:t>
            </a:r>
            <a:r>
              <a:rPr lang="bs-Latn-BA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4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8E6C1-55C0-4342-B6C0-5EFA4574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Day-ahead market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B6EC-983D-4946-ACEB-CB0DFAEDF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445565" cy="4351338"/>
          </a:xfrm>
        </p:spPr>
        <p:txBody>
          <a:bodyPr/>
          <a:lstStyle/>
          <a:p>
            <a:r>
              <a:rPr lang="bs-Latn-BA" sz="2800" dirty="0"/>
              <a:t>SDAC </a:t>
            </a:r>
            <a:r>
              <a:rPr lang="en-US" sz="2800" dirty="0"/>
              <a:t>market</a:t>
            </a:r>
            <a:r>
              <a:rPr lang="bs-Latn-BA" sz="2800" dirty="0"/>
              <a:t> </a:t>
            </a:r>
            <a:r>
              <a:rPr lang="en-US" sz="2800" dirty="0"/>
              <a:t>– market coupling finished in 2022</a:t>
            </a:r>
          </a:p>
          <a:p>
            <a:r>
              <a:rPr lang="en-US" sz="2800" dirty="0"/>
              <a:t>Day-ahead electricity markets established in all countries in the region except </a:t>
            </a:r>
            <a:r>
              <a:rPr lang="bs-Latn-BA" sz="2800" dirty="0"/>
              <a:t>B</a:t>
            </a:r>
            <a:r>
              <a:rPr lang="en-US" sz="2800" dirty="0" err="1"/>
              <a:t>osnia</a:t>
            </a:r>
            <a:r>
              <a:rPr lang="en-US" sz="2800" dirty="0"/>
              <a:t> and </a:t>
            </a:r>
            <a:r>
              <a:rPr lang="bs-Latn-BA" sz="2800" dirty="0"/>
              <a:t>H</a:t>
            </a:r>
            <a:r>
              <a:rPr lang="en-US" sz="2800" dirty="0" err="1"/>
              <a:t>erzegovina</a:t>
            </a:r>
            <a:endParaRPr lang="en-US" sz="2800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72461B-DE9A-204C-1A95-4126FF80DB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3765" y="1690688"/>
            <a:ext cx="7579199" cy="3656564"/>
          </a:xfrm>
        </p:spPr>
      </p:pic>
    </p:spTree>
    <p:extLst>
      <p:ext uri="{BB962C8B-B14F-4D97-AF65-F5344CB8AC3E}">
        <p14:creationId xmlns:p14="http://schemas.microsoft.com/office/powerpoint/2010/main" val="215907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8B8811-9DFC-E041-8165-56AC1ABE9A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56D0A0-3F1F-217E-E9A0-A24AF20E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69624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Thank you for your attention</a:t>
            </a:r>
          </a:p>
        </p:txBody>
      </p:sp>
      <p:sp>
        <p:nvSpPr>
          <p:cNvPr id="4" name="Subtitle 5">
            <a:extLst>
              <a:ext uri="{FF2B5EF4-FFF2-40B4-BE49-F238E27FC236}">
                <a16:creationId xmlns:a16="http://schemas.microsoft.com/office/drawing/2014/main" id="{819D0A0B-73F4-9B3C-6CFF-FC1C17A80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1119"/>
            <a:ext cx="9144000" cy="1655762"/>
          </a:xfrm>
        </p:spPr>
        <p:txBody>
          <a:bodyPr/>
          <a:lstStyle/>
          <a:p>
            <a:r>
              <a:rPr lang="nn-NO" dirty="0">
                <a:solidFill>
                  <a:schemeClr val="bg1"/>
                </a:solidFill>
              </a:rPr>
              <a:t>M.Sc.Dalibor Muratović</a:t>
            </a:r>
          </a:p>
          <a:p>
            <a:r>
              <a:rPr lang="nn-NO" dirty="0">
                <a:solidFill>
                  <a:schemeClr val="bg1"/>
                </a:solidFill>
              </a:rPr>
              <a:t>USAID EPA, Electricity expert</a:t>
            </a:r>
          </a:p>
          <a:p>
            <a:r>
              <a:rPr lang="nn-NO" dirty="0">
                <a:solidFill>
                  <a:schemeClr val="bg1"/>
                </a:solidFill>
              </a:rPr>
              <a:t>dmuratovic@usaidepa.ba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6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116</TotalTime>
  <Words>112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DEVELOPMENT OF THE ELECTRICITY MARKETS IN THE REGION</vt:lpstr>
      <vt:lpstr>USAID EPA Activities 2019-2024</vt:lpstr>
      <vt:lpstr>Day-ahead market development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Dino Hajric</dc:creator>
  <cp:lastModifiedBy>Dalibor Muratovic</cp:lastModifiedBy>
  <cp:revision>11</cp:revision>
  <dcterms:created xsi:type="dcterms:W3CDTF">2022-02-28T15:41:29Z</dcterms:created>
  <dcterms:modified xsi:type="dcterms:W3CDTF">2024-04-25T22:00:49Z</dcterms:modified>
</cp:coreProperties>
</file>