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05732" y="2488768"/>
            <a:ext cx="4780534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56565"/>
            <a:ext cx="10358120" cy="3577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oran.francic@icloud.com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2892" y="2104390"/>
            <a:ext cx="7047865" cy="2330450"/>
          </a:xfrm>
          <a:prstGeom prst="rect"/>
        </p:spPr>
        <p:txBody>
          <a:bodyPr wrap="square" lIns="0" tIns="94615" rIns="0" bIns="0" rtlCol="0" vert="horz">
            <a:spAutoFit/>
          </a:bodyPr>
          <a:lstStyle/>
          <a:p>
            <a:pPr algn="ctr" marL="12700" marR="5080" indent="13335">
              <a:lnSpc>
                <a:spcPct val="90000"/>
              </a:lnSpc>
              <a:spcBef>
                <a:spcPts val="745"/>
              </a:spcBef>
            </a:pPr>
            <a:r>
              <a:rPr dirty="0" sz="5400" spc="-45">
                <a:solidFill>
                  <a:srgbClr val="FFFFFF"/>
                </a:solidFill>
              </a:rPr>
              <a:t>Sigurnost snabdijevanja </a:t>
            </a:r>
            <a:r>
              <a:rPr dirty="0" sz="5400" spc="-40">
                <a:solidFill>
                  <a:srgbClr val="FFFFFF"/>
                </a:solidFill>
              </a:rPr>
              <a:t> </a:t>
            </a:r>
            <a:r>
              <a:rPr dirty="0" sz="5400" spc="-50">
                <a:solidFill>
                  <a:srgbClr val="FFFFFF"/>
                </a:solidFill>
              </a:rPr>
              <a:t>prirodnim</a:t>
            </a:r>
            <a:r>
              <a:rPr dirty="0" sz="5400" spc="-155">
                <a:solidFill>
                  <a:srgbClr val="FFFFFF"/>
                </a:solidFill>
              </a:rPr>
              <a:t> </a:t>
            </a:r>
            <a:r>
              <a:rPr dirty="0" sz="5400" spc="-55">
                <a:solidFill>
                  <a:srgbClr val="FFFFFF"/>
                </a:solidFill>
              </a:rPr>
              <a:t>gasom</a:t>
            </a:r>
            <a:r>
              <a:rPr dirty="0" sz="5400" spc="-155">
                <a:solidFill>
                  <a:srgbClr val="FFFFFF"/>
                </a:solidFill>
              </a:rPr>
              <a:t> </a:t>
            </a:r>
            <a:r>
              <a:rPr dirty="0" sz="5400">
                <a:solidFill>
                  <a:srgbClr val="FFFFFF"/>
                </a:solidFill>
              </a:rPr>
              <a:t>u</a:t>
            </a:r>
            <a:r>
              <a:rPr dirty="0" sz="5400" spc="-95">
                <a:solidFill>
                  <a:srgbClr val="FFFFFF"/>
                </a:solidFill>
              </a:rPr>
              <a:t> </a:t>
            </a:r>
            <a:r>
              <a:rPr dirty="0" sz="5400" spc="-35">
                <a:solidFill>
                  <a:srgbClr val="FFFFFF"/>
                </a:solidFill>
              </a:rPr>
              <a:t>Bosni</a:t>
            </a:r>
            <a:r>
              <a:rPr dirty="0" sz="5400" spc="-90">
                <a:solidFill>
                  <a:srgbClr val="FFFFFF"/>
                </a:solidFill>
              </a:rPr>
              <a:t> </a:t>
            </a:r>
            <a:r>
              <a:rPr dirty="0" sz="5400">
                <a:solidFill>
                  <a:srgbClr val="FFFFFF"/>
                </a:solidFill>
              </a:rPr>
              <a:t>i </a:t>
            </a:r>
            <a:r>
              <a:rPr dirty="0" sz="5400" spc="-1205">
                <a:solidFill>
                  <a:srgbClr val="FFFFFF"/>
                </a:solidFill>
              </a:rPr>
              <a:t> </a:t>
            </a:r>
            <a:r>
              <a:rPr dirty="0" sz="5400" spc="-55">
                <a:solidFill>
                  <a:srgbClr val="FFFFFF"/>
                </a:solidFill>
              </a:rPr>
              <a:t>Hercegovini</a:t>
            </a:r>
            <a:endParaRPr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70686"/>
            <a:ext cx="9928225" cy="11836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4560"/>
              </a:lnSpc>
              <a:spcBef>
                <a:spcPts val="95"/>
              </a:spcBef>
            </a:pPr>
            <a:r>
              <a:rPr dirty="0" sz="4000" spc="-35"/>
              <a:t>Implikacije</a:t>
            </a:r>
            <a:r>
              <a:rPr dirty="0" sz="4000" spc="-95"/>
              <a:t> </a:t>
            </a:r>
            <a:r>
              <a:rPr dirty="0" sz="4000" spc="-35"/>
              <a:t>stanja</a:t>
            </a:r>
            <a:r>
              <a:rPr dirty="0" sz="4000" spc="-90"/>
              <a:t> </a:t>
            </a:r>
            <a:r>
              <a:rPr dirty="0" sz="4000" spc="-40"/>
              <a:t>“sigurnosti</a:t>
            </a:r>
            <a:r>
              <a:rPr dirty="0" sz="4000" spc="-75"/>
              <a:t> </a:t>
            </a:r>
            <a:r>
              <a:rPr dirty="0" sz="4000" spc="-35"/>
              <a:t>snabdijevanja”</a:t>
            </a:r>
            <a:r>
              <a:rPr dirty="0" sz="4000" spc="-75"/>
              <a:t> </a:t>
            </a:r>
            <a:r>
              <a:rPr dirty="0" sz="4000" spc="-5"/>
              <a:t>u</a:t>
            </a:r>
            <a:r>
              <a:rPr dirty="0" sz="4000" spc="-50"/>
              <a:t> </a:t>
            </a:r>
            <a:r>
              <a:rPr dirty="0" sz="4000" spc="-15"/>
              <a:t>BiH</a:t>
            </a:r>
            <a:endParaRPr sz="4000"/>
          </a:p>
          <a:p>
            <a:pPr marL="12700">
              <a:lnSpc>
                <a:spcPts val="4560"/>
              </a:lnSpc>
            </a:pPr>
            <a:r>
              <a:rPr dirty="0" sz="4000" spc="-15"/>
              <a:t>na</a:t>
            </a:r>
            <a:r>
              <a:rPr dirty="0" sz="4000" spc="-80"/>
              <a:t> </a:t>
            </a:r>
            <a:r>
              <a:rPr dirty="0" sz="4000" spc="-55"/>
              <a:t>sve</a:t>
            </a:r>
            <a:r>
              <a:rPr dirty="0" sz="4000" spc="-85"/>
              <a:t> </a:t>
            </a:r>
            <a:r>
              <a:rPr dirty="0" sz="4000" spc="-45"/>
              <a:t>dionike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16939" y="2159635"/>
            <a:ext cx="10184765" cy="3905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9235">
              <a:lnSpc>
                <a:spcPts val="319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trgovci/uvoznici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imaju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ograničen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(nedostatan)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pristup</a:t>
            </a:r>
            <a:r>
              <a:rPr dirty="0" sz="2800" spc="6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OTS</a:t>
            </a:r>
            <a:r>
              <a:rPr dirty="0" sz="2800" spc="-15">
                <a:latin typeface="Calibri"/>
                <a:cs typeface="Calibri"/>
              </a:rPr>
              <a:t> kapacitetu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dirty="0" sz="2800" spc="-5">
                <a:latin typeface="Calibri"/>
                <a:cs typeface="Calibri"/>
              </a:rPr>
              <a:t>–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ne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postoji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druga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interkonekcija</a:t>
            </a:r>
            <a:endParaRPr sz="2800">
              <a:latin typeface="Calibri"/>
              <a:cs typeface="Calibri"/>
            </a:endParaRPr>
          </a:p>
          <a:p>
            <a:pPr marL="241300" marR="435609" indent="-229235">
              <a:lnSpc>
                <a:spcPts val="3030"/>
              </a:lnSpc>
              <a:spcBef>
                <a:spcPts val="105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snabdjevači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nemaju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mogućnost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izbora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dobave/ugovaranja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nabave </a:t>
            </a:r>
            <a:r>
              <a:rPr dirty="0" sz="2800" spc="-62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prirodnog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gasa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–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prisiljeni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ugovarati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dobavu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plina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od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jednog 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trgovca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5"/>
              </a:lnSpc>
              <a:spcBef>
                <a:spcPts val="60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krajnji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korisnici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ovise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jednom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snabdjevaču</a:t>
            </a:r>
            <a:r>
              <a:rPr dirty="0" sz="2800" spc="8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–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nema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mogućnosti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dirty="0" sz="2800" spc="-15">
                <a:latin typeface="Calibri"/>
                <a:cs typeface="Calibri"/>
              </a:rPr>
              <a:t>promjene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alternativni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energenti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ograničeni/često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nije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moguća/praktična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dirty="0" sz="2800" spc="-15">
                <a:latin typeface="Calibri"/>
                <a:cs typeface="Calibri"/>
              </a:rPr>
              <a:t>promjena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energenta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06602"/>
            <a:ext cx="3970654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40"/>
              <a:t>Umjesto</a:t>
            </a:r>
            <a:r>
              <a:rPr dirty="0" sz="4400" spc="-185"/>
              <a:t> </a:t>
            </a:r>
            <a:r>
              <a:rPr dirty="0" sz="4400" spc="-45"/>
              <a:t>zaključka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10333990" cy="357759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“sigurnost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snabdijevanja“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nije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sama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sebi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svrha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smislu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gomilanja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regulative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koja</a:t>
            </a:r>
            <a:r>
              <a:rPr dirty="0" sz="2400" spc="-5">
                <a:latin typeface="Calibri"/>
                <a:cs typeface="Calibri"/>
              </a:rPr>
              <a:t> se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provodi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19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izgradnje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nepotrebne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infrastrukture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koja</a:t>
            </a:r>
            <a:r>
              <a:rPr dirty="0" sz="2400" spc="-5">
                <a:latin typeface="Calibri"/>
                <a:cs typeface="Calibri"/>
              </a:rPr>
              <a:t> se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neće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koristiti</a:t>
            </a:r>
            <a:endParaRPr sz="2400">
              <a:latin typeface="Calibri"/>
              <a:cs typeface="Calibri"/>
            </a:endParaRPr>
          </a:p>
          <a:p>
            <a:pPr marL="241300" marR="993775" indent="-229235">
              <a:lnSpc>
                <a:spcPts val="3030"/>
              </a:lnSpc>
              <a:spcBef>
                <a:spcPts val="100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„sigurnost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snabdijevanja“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je/mora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biti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u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funkciji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zaštite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krajnjeg </a:t>
            </a:r>
            <a:r>
              <a:rPr dirty="0" sz="2800" spc="-6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potrošača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0"/>
              </a:lnSpc>
              <a:spcBef>
                <a:spcPts val="61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„sigurnost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snabdijevanja“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je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ugrađena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u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krajnju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cijenu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plina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koju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plaća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dirty="0" sz="2800" spc="-15">
                <a:latin typeface="Calibri"/>
                <a:cs typeface="Calibri"/>
              </a:rPr>
              <a:t>krajnji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korisnik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„sigurnost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snabdijevanja“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mora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biti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svrsishodna</a:t>
            </a:r>
            <a:r>
              <a:rPr dirty="0" sz="2800" spc="7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funkcionalna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Hvala</a:t>
            </a:r>
            <a:r>
              <a:rPr dirty="0" spc="-145"/>
              <a:t> </a:t>
            </a:r>
            <a:r>
              <a:rPr dirty="0" spc="-25"/>
              <a:t>na</a:t>
            </a:r>
            <a:r>
              <a:rPr dirty="0" spc="-120"/>
              <a:t> </a:t>
            </a:r>
            <a:r>
              <a:rPr dirty="0" spc="-35"/>
              <a:t>pažnji!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50258" y="3914521"/>
            <a:ext cx="3492500" cy="128651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dirty="0" sz="2400" spc="-15">
                <a:latin typeface="Calibri"/>
                <a:cs typeface="Calibri"/>
              </a:rPr>
              <a:t>Goran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Frančić</a:t>
            </a:r>
            <a:endParaRPr sz="2400">
              <a:latin typeface="Calibri"/>
              <a:cs typeface="Calibri"/>
            </a:endParaRPr>
          </a:p>
          <a:p>
            <a:pPr algn="ctr" marL="12700" marR="5080">
              <a:lnSpc>
                <a:spcPct val="114599"/>
              </a:lnSpc>
              <a:spcBef>
                <a:spcPts val="15"/>
              </a:spcBef>
            </a:pPr>
            <a:r>
              <a:rPr dirty="0" sz="2400" spc="-5">
                <a:latin typeface="Calibri"/>
                <a:cs typeface="Calibri"/>
              </a:rPr>
              <a:t>USAID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Energy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Policy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Activity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  <a:hlinkClick r:id="rId2"/>
              </a:rPr>
              <a:t>goran.francic@icloud.com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06602"/>
            <a:ext cx="381762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40"/>
              <a:t>Umjesto</a:t>
            </a:r>
            <a:r>
              <a:rPr dirty="0" sz="4400" spc="-190"/>
              <a:t> </a:t>
            </a:r>
            <a:r>
              <a:rPr dirty="0" sz="4400" spc="-20"/>
              <a:t>sadržaja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8893810" cy="258445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Što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predstavlja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pojam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„sigurnost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snabdijevanja“?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40">
                <a:latin typeface="Calibri"/>
                <a:cs typeface="Calibri"/>
              </a:rPr>
              <a:t>Tko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dionici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uključeni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u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proces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„sigurnosti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snabdijevanja“?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40">
                <a:latin typeface="Calibri"/>
                <a:cs typeface="Calibri"/>
              </a:rPr>
              <a:t>Kako</a:t>
            </a:r>
            <a:r>
              <a:rPr dirty="0" sz="2800" spc="-5">
                <a:latin typeface="Calibri"/>
                <a:cs typeface="Calibri"/>
              </a:rPr>
              <a:t> se </a:t>
            </a:r>
            <a:r>
              <a:rPr dirty="0" sz="2800" spc="-20">
                <a:latin typeface="Calibri"/>
                <a:cs typeface="Calibri"/>
              </a:rPr>
              <a:t>provodi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postupak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„sigurnosti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snabdijevanja“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u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BiH?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5">
                <a:latin typeface="Calibri"/>
                <a:cs typeface="Calibri"/>
              </a:rPr>
              <a:t>A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kako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u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okruženju?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Za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koga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se </a:t>
            </a:r>
            <a:r>
              <a:rPr dirty="0" sz="2800" spc="-20">
                <a:latin typeface="Calibri"/>
                <a:cs typeface="Calibri"/>
              </a:rPr>
              <a:t>provodi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„sigurnost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snabdijevanja“?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06602"/>
            <a:ext cx="909574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5"/>
              <a:t>Sigurnost</a:t>
            </a:r>
            <a:r>
              <a:rPr dirty="0" sz="4400" spc="-105"/>
              <a:t> </a:t>
            </a:r>
            <a:r>
              <a:rPr dirty="0" sz="4400" spc="-35"/>
              <a:t>snabdijevanja</a:t>
            </a:r>
            <a:r>
              <a:rPr dirty="0" sz="4400" spc="-120"/>
              <a:t> </a:t>
            </a:r>
            <a:r>
              <a:rPr dirty="0" sz="4400" spc="-40"/>
              <a:t>prirodnim</a:t>
            </a:r>
            <a:r>
              <a:rPr dirty="0" sz="4400" spc="-145"/>
              <a:t> </a:t>
            </a:r>
            <a:r>
              <a:rPr dirty="0" sz="4400" spc="-40"/>
              <a:t>gasom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178415" cy="262763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241300" marR="53340" indent="-229235">
              <a:lnSpc>
                <a:spcPts val="3030"/>
              </a:lnSpc>
              <a:spcBef>
                <a:spcPts val="47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mjere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postupci</a:t>
            </a:r>
            <a:r>
              <a:rPr dirty="0" sz="2800" spc="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osiguranja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kontinuiranog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kvalitetnog </a:t>
            </a:r>
            <a:r>
              <a:rPr dirty="0" sz="2800" spc="-10">
                <a:latin typeface="Calibri"/>
                <a:cs typeface="Calibri"/>
              </a:rPr>
              <a:t>snabdijevanja </a:t>
            </a:r>
            <a:r>
              <a:rPr dirty="0" sz="2800" spc="-62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korisnika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nekim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energentom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–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prirodnim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gasom</a:t>
            </a:r>
            <a:endParaRPr sz="2800">
              <a:latin typeface="Calibri"/>
              <a:cs typeface="Calibri"/>
            </a:endParaRPr>
          </a:p>
          <a:p>
            <a:pPr marL="241300" marR="499109" indent="-229235">
              <a:lnSpc>
                <a:spcPts val="3020"/>
              </a:lnSpc>
              <a:spcBef>
                <a:spcPts val="100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definiranje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zakonske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podzakonske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regulative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kojima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te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mjere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 </a:t>
            </a:r>
            <a:r>
              <a:rPr dirty="0" sz="2800" spc="-6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postupci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propisuju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0"/>
              </a:lnSpc>
              <a:spcBef>
                <a:spcPts val="62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provođenje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propisanih</a:t>
            </a:r>
            <a:r>
              <a:rPr dirty="0" sz="2800" spc="5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postupaka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koje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poduzimaju</a:t>
            </a:r>
            <a:r>
              <a:rPr dirty="0" sz="2800" spc="4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svi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učesnici</a:t>
            </a:r>
            <a:r>
              <a:rPr dirty="0" sz="2800" spc="4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u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tom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dirty="0" sz="2800" spc="-15">
                <a:latin typeface="Calibri"/>
                <a:cs typeface="Calibri"/>
              </a:rPr>
              <a:t>procesu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06602"/>
            <a:ext cx="965073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0"/>
              <a:t>Dionici</a:t>
            </a:r>
            <a:r>
              <a:rPr dirty="0" sz="4400" spc="-75"/>
              <a:t> </a:t>
            </a:r>
            <a:r>
              <a:rPr dirty="0" sz="4400"/>
              <a:t>u</a:t>
            </a:r>
            <a:r>
              <a:rPr dirty="0" sz="4400" spc="-75"/>
              <a:t> </a:t>
            </a:r>
            <a:r>
              <a:rPr dirty="0" sz="4400" spc="-40"/>
              <a:t>procesu</a:t>
            </a:r>
            <a:r>
              <a:rPr dirty="0" sz="4400" spc="-85"/>
              <a:t> </a:t>
            </a:r>
            <a:r>
              <a:rPr dirty="0" sz="4400" spc="-45"/>
              <a:t>“sigurnosti</a:t>
            </a:r>
            <a:r>
              <a:rPr dirty="0" sz="4400" spc="-70"/>
              <a:t> </a:t>
            </a:r>
            <a:r>
              <a:rPr dirty="0" sz="4400" spc="-40"/>
              <a:t>snabdijevanja”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8386445" cy="2369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9235">
              <a:lnSpc>
                <a:spcPts val="3195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25">
                <a:latin typeface="Calibri"/>
                <a:cs typeface="Calibri"/>
              </a:rPr>
              <a:t>zakonodavna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izvršan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vlast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–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na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državnom,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entitetskom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</a:pPr>
            <a:r>
              <a:rPr dirty="0" sz="2800" spc="-15">
                <a:latin typeface="Calibri"/>
                <a:cs typeface="Calibri"/>
              </a:rPr>
              <a:t>kantonalnom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nivou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20">
                <a:latin typeface="Calibri"/>
                <a:cs typeface="Calibri"/>
              </a:rPr>
              <a:t>operatori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infrastrukture</a:t>
            </a:r>
            <a:r>
              <a:rPr dirty="0" sz="2800" spc="7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–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OTS,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ODS,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95">
                <a:latin typeface="Calibri"/>
                <a:cs typeface="Calibri"/>
              </a:rPr>
              <a:t>PSP,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LNG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terminal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trgovci/uvoznici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snabdjevači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krajnji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korisnici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prirodnog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gasa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06602"/>
            <a:ext cx="72790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5"/>
              <a:t>Stanje</a:t>
            </a:r>
            <a:r>
              <a:rPr dirty="0" sz="4400" spc="-100"/>
              <a:t> </a:t>
            </a:r>
            <a:r>
              <a:rPr dirty="0" sz="4400" spc="-45"/>
              <a:t>“sigurnosti</a:t>
            </a:r>
            <a:r>
              <a:rPr dirty="0" sz="4400" spc="-95"/>
              <a:t> </a:t>
            </a:r>
            <a:r>
              <a:rPr dirty="0" sz="4400" spc="-35"/>
              <a:t>opskrbe”</a:t>
            </a:r>
            <a:r>
              <a:rPr dirty="0" sz="4400" spc="-90"/>
              <a:t> </a:t>
            </a:r>
            <a:r>
              <a:rPr dirty="0" sz="4400"/>
              <a:t>u</a:t>
            </a:r>
            <a:r>
              <a:rPr dirty="0" sz="4400" spc="-85"/>
              <a:t> </a:t>
            </a:r>
            <a:r>
              <a:rPr dirty="0" sz="4400" spc="-15"/>
              <a:t>BiH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10097135" cy="305181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20">
                <a:latin typeface="Calibri"/>
                <a:cs typeface="Calibri"/>
              </a:rPr>
              <a:t>Zakonodavni</a:t>
            </a:r>
            <a:r>
              <a:rPr dirty="0" sz="28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okvir:</a:t>
            </a:r>
            <a:endParaRPr sz="2800">
              <a:latin typeface="Calibri"/>
              <a:cs typeface="Calibri"/>
            </a:endParaRPr>
          </a:p>
          <a:p>
            <a:pPr algn="just" lvl="1" marL="698500" marR="748030" indent="-228600">
              <a:lnSpc>
                <a:spcPts val="2590"/>
              </a:lnSpc>
              <a:spcBef>
                <a:spcPts val="57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15">
                <a:latin typeface="Calibri"/>
                <a:cs typeface="Calibri"/>
              </a:rPr>
              <a:t>državni </a:t>
            </a:r>
            <a:r>
              <a:rPr dirty="0" sz="2400" spc="-5">
                <a:latin typeface="Calibri"/>
                <a:cs typeface="Calibri"/>
              </a:rPr>
              <a:t>okvir: ne </a:t>
            </a:r>
            <a:r>
              <a:rPr dirty="0" sz="2400" spc="-10">
                <a:latin typeface="Calibri"/>
                <a:cs typeface="Calibri"/>
              </a:rPr>
              <a:t>postoji, </a:t>
            </a:r>
            <a:r>
              <a:rPr dirty="0" sz="2400" spc="-25">
                <a:latin typeface="Calibri"/>
                <a:cs typeface="Calibri"/>
              </a:rPr>
              <a:t>rasprava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5">
                <a:latin typeface="Calibri"/>
                <a:cs typeface="Calibri"/>
              </a:rPr>
              <a:t>prijedlogu </a:t>
            </a:r>
            <a:r>
              <a:rPr dirty="0" sz="2400" spc="-20">
                <a:latin typeface="Calibri"/>
                <a:cs typeface="Calibri"/>
              </a:rPr>
              <a:t>Zakona </a:t>
            </a:r>
            <a:r>
              <a:rPr dirty="0" sz="2400">
                <a:latin typeface="Calibri"/>
                <a:cs typeface="Calibri"/>
              </a:rPr>
              <a:t>o </a:t>
            </a:r>
            <a:r>
              <a:rPr dirty="0" sz="2400" spc="-10">
                <a:latin typeface="Calibri"/>
                <a:cs typeface="Calibri"/>
              </a:rPr>
              <a:t>regulatoru </a:t>
            </a:r>
            <a:r>
              <a:rPr dirty="0" sz="2400">
                <a:latin typeface="Calibri"/>
                <a:cs typeface="Calibri"/>
              </a:rPr>
              <a:t>el.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energije </a:t>
            </a:r>
            <a:r>
              <a:rPr dirty="0" sz="2400">
                <a:latin typeface="Calibri"/>
                <a:cs typeface="Calibri"/>
              </a:rPr>
              <a:t>i </a:t>
            </a:r>
            <a:r>
              <a:rPr dirty="0" sz="2400" spc="-10">
                <a:latin typeface="Calibri"/>
                <a:cs typeface="Calibri"/>
              </a:rPr>
              <a:t>prirodnog </a:t>
            </a:r>
            <a:r>
              <a:rPr dirty="0" sz="2400" spc="-15">
                <a:latin typeface="Calibri"/>
                <a:cs typeface="Calibri"/>
              </a:rPr>
              <a:t>gasa, </a:t>
            </a:r>
            <a:r>
              <a:rPr dirty="0" sz="2400" spc="-10">
                <a:latin typeface="Calibri"/>
                <a:cs typeface="Calibri"/>
              </a:rPr>
              <a:t>prenosa </a:t>
            </a:r>
            <a:r>
              <a:rPr dirty="0" sz="2400">
                <a:latin typeface="Calibri"/>
                <a:cs typeface="Calibri"/>
              </a:rPr>
              <a:t>i </a:t>
            </a:r>
            <a:r>
              <a:rPr dirty="0" sz="2400" spc="-10">
                <a:latin typeface="Calibri"/>
                <a:cs typeface="Calibri"/>
              </a:rPr>
              <a:t>tržišta </a:t>
            </a:r>
            <a:r>
              <a:rPr dirty="0" sz="2400" spc="-5">
                <a:latin typeface="Calibri"/>
                <a:cs typeface="Calibri"/>
              </a:rPr>
              <a:t>električne energije </a:t>
            </a:r>
            <a:r>
              <a:rPr dirty="0" sz="2400">
                <a:latin typeface="Calibri"/>
                <a:cs typeface="Calibri"/>
              </a:rPr>
              <a:t>u Bosni i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Hercegovini</a:t>
            </a:r>
            <a:endParaRPr sz="2400">
              <a:latin typeface="Calibri"/>
              <a:cs typeface="Calibri"/>
            </a:endParaRPr>
          </a:p>
          <a:p>
            <a:pPr algn="just" lvl="1" marL="698500" indent="-229235">
              <a:lnSpc>
                <a:spcPct val="100000"/>
              </a:lnSpc>
              <a:spcBef>
                <a:spcPts val="18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entitetski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nivo: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RS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– </a:t>
            </a:r>
            <a:r>
              <a:rPr dirty="0" sz="2400" spc="-25">
                <a:latin typeface="Calibri"/>
                <a:cs typeface="Calibri"/>
              </a:rPr>
              <a:t>Zakon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 gasu;</a:t>
            </a:r>
            <a:r>
              <a:rPr dirty="0" sz="2400" spc="-5">
                <a:latin typeface="Calibri"/>
                <a:cs typeface="Calibri"/>
              </a:rPr>
              <a:t> FBiH –prijedlog</a:t>
            </a:r>
            <a:r>
              <a:rPr dirty="0" sz="2400" spc="-20">
                <a:latin typeface="Calibri"/>
                <a:cs typeface="Calibri"/>
              </a:rPr>
              <a:t> Zakona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15">
                <a:latin typeface="Calibri"/>
                <a:cs typeface="Calibri"/>
              </a:rPr>
              <a:t> gasu</a:t>
            </a:r>
            <a:endParaRPr sz="2400">
              <a:latin typeface="Calibri"/>
              <a:cs typeface="Calibri"/>
            </a:endParaRPr>
          </a:p>
          <a:p>
            <a:pPr algn="just" lvl="1" marL="698500" indent="-229235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15">
                <a:latin typeface="Calibri"/>
                <a:cs typeface="Calibri"/>
              </a:rPr>
              <a:t>kantonalni </a:t>
            </a:r>
            <a:r>
              <a:rPr dirty="0" sz="2400" spc="-10">
                <a:latin typeface="Calibri"/>
                <a:cs typeface="Calibri"/>
              </a:rPr>
              <a:t>nivo: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preklapa</a:t>
            </a:r>
            <a:r>
              <a:rPr dirty="0" sz="2400" spc="-5">
                <a:latin typeface="Calibri"/>
                <a:cs typeface="Calibri"/>
              </a:rPr>
              <a:t> se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sa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komunalnim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djelatnostima</a:t>
            </a:r>
            <a:endParaRPr sz="2400">
              <a:latin typeface="Calibri"/>
              <a:cs typeface="Calibri"/>
            </a:endParaRPr>
          </a:p>
          <a:p>
            <a:pPr algn="just" lvl="1" marL="698500" indent="-229235">
              <a:lnSpc>
                <a:spcPts val="2735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detaljna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analiza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65">
                <a:latin typeface="Calibri"/>
                <a:cs typeface="Calibri"/>
              </a:rPr>
              <a:t>EPA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Izvještaju 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uredbama 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interoperabilnosti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sigurnosti</a:t>
            </a:r>
            <a:endParaRPr sz="2400">
              <a:latin typeface="Calibri"/>
              <a:cs typeface="Calibri"/>
            </a:endParaRPr>
          </a:p>
          <a:p>
            <a:pPr algn="just" marL="698500">
              <a:lnSpc>
                <a:spcPts val="2735"/>
              </a:lnSpc>
            </a:pPr>
            <a:r>
              <a:rPr dirty="0" sz="2400" spc="-10">
                <a:latin typeface="Calibri"/>
                <a:cs typeface="Calibri"/>
              </a:rPr>
              <a:t>snabdijevanja,</a:t>
            </a:r>
            <a:r>
              <a:rPr dirty="0" sz="2400">
                <a:latin typeface="Calibri"/>
                <a:cs typeface="Calibri"/>
              </a:rPr>
              <a:t> maj,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2023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06602"/>
            <a:ext cx="72790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5"/>
              <a:t>Stanje</a:t>
            </a:r>
            <a:r>
              <a:rPr dirty="0" sz="4400" spc="-100"/>
              <a:t> </a:t>
            </a:r>
            <a:r>
              <a:rPr dirty="0" sz="4400" spc="-45"/>
              <a:t>“sigurnosti</a:t>
            </a:r>
            <a:r>
              <a:rPr dirty="0" sz="4400" spc="-95"/>
              <a:t> </a:t>
            </a:r>
            <a:r>
              <a:rPr dirty="0" sz="4400" spc="-35"/>
              <a:t>opskrbe”</a:t>
            </a:r>
            <a:r>
              <a:rPr dirty="0" sz="4400" spc="-90"/>
              <a:t> </a:t>
            </a:r>
            <a:r>
              <a:rPr dirty="0" sz="4400"/>
              <a:t>u</a:t>
            </a:r>
            <a:r>
              <a:rPr dirty="0" sz="4400" spc="-85"/>
              <a:t> </a:t>
            </a:r>
            <a:r>
              <a:rPr dirty="0" sz="4400" spc="-15"/>
              <a:t>BiH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10274935" cy="272288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20">
                <a:latin typeface="Calibri"/>
                <a:cs typeface="Calibri"/>
              </a:rPr>
              <a:t>Infrastruktura:</a:t>
            </a:r>
            <a:endParaRPr sz="2800">
              <a:latin typeface="Calibri"/>
              <a:cs typeface="Calibri"/>
            </a:endParaRPr>
          </a:p>
          <a:p>
            <a:pPr lvl="1" marL="698500" marR="5080" indent="-228600">
              <a:lnSpc>
                <a:spcPts val="2590"/>
              </a:lnSpc>
              <a:spcBef>
                <a:spcPts val="57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25">
                <a:latin typeface="Calibri"/>
                <a:cs typeface="Calibri"/>
              </a:rPr>
              <a:t>OTS: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jedan </a:t>
            </a:r>
            <a:r>
              <a:rPr dirty="0" sz="2400" spc="-10">
                <a:latin typeface="Calibri"/>
                <a:cs typeface="Calibri"/>
              </a:rPr>
              <a:t>plinovod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(tehnološki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jedna</a:t>
            </a:r>
            <a:r>
              <a:rPr dirty="0" sz="2400">
                <a:latin typeface="Calibri"/>
                <a:cs typeface="Calibri"/>
              </a:rPr>
              <a:t> cjelina),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tri</a:t>
            </a:r>
            <a:r>
              <a:rPr dirty="0" sz="2400" spc="-15">
                <a:latin typeface="Calibri"/>
                <a:cs typeface="Calibri"/>
              </a:rPr>
              <a:t> OTS-a,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jedna </a:t>
            </a:r>
            <a:r>
              <a:rPr dirty="0" sz="2400" spc="-15">
                <a:latin typeface="Calibri"/>
                <a:cs typeface="Calibri"/>
              </a:rPr>
              <a:t>interkonekcija, </a:t>
            </a:r>
            <a:r>
              <a:rPr dirty="0" sz="2400" spc="-5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smanjeni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kapacitet;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80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25">
                <a:latin typeface="Calibri"/>
                <a:cs typeface="Calibri"/>
              </a:rPr>
              <a:t>OTS: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nove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interkonekcije?</a:t>
            </a:r>
            <a:r>
              <a:rPr dirty="0" sz="2400">
                <a:latin typeface="Calibri"/>
                <a:cs typeface="Calibri"/>
              </a:rPr>
              <a:t> –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planirana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Južna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5">
                <a:latin typeface="Calibri"/>
                <a:cs typeface="Calibri"/>
              </a:rPr>
              <a:t> Nova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istočna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interkonekcija</a:t>
            </a:r>
            <a:endParaRPr sz="2400">
              <a:latin typeface="Calibri"/>
              <a:cs typeface="Calibri"/>
            </a:endParaRPr>
          </a:p>
          <a:p>
            <a:pPr lvl="1" marL="698500" marR="274320" indent="-228600">
              <a:lnSpc>
                <a:spcPts val="2590"/>
              </a:lnSpc>
              <a:spcBef>
                <a:spcPts val="53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ODS: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nekoliko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odvojenih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distributivnih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mreža,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intenzivno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održavanje;</a:t>
            </a:r>
            <a:r>
              <a:rPr dirty="0" sz="2400" spc="-5">
                <a:latin typeface="Calibri"/>
                <a:cs typeface="Calibri"/>
              </a:rPr>
              <a:t> daljnji </a:t>
            </a:r>
            <a:r>
              <a:rPr dirty="0" sz="2400" spc="-52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razvoj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0">
                <a:latin typeface="Calibri"/>
                <a:cs typeface="Calibri"/>
              </a:rPr>
              <a:t> gasifikacija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novih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područja?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80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nema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druge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infrastrukture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06602"/>
            <a:ext cx="72790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5"/>
              <a:t>Stanje</a:t>
            </a:r>
            <a:r>
              <a:rPr dirty="0" sz="4400" spc="-100"/>
              <a:t> </a:t>
            </a:r>
            <a:r>
              <a:rPr dirty="0" sz="4400" spc="-45"/>
              <a:t>“sigurnosti</a:t>
            </a:r>
            <a:r>
              <a:rPr dirty="0" sz="4400" spc="-95"/>
              <a:t> </a:t>
            </a:r>
            <a:r>
              <a:rPr dirty="0" sz="4400" spc="-35"/>
              <a:t>opskrbe”</a:t>
            </a:r>
            <a:r>
              <a:rPr dirty="0" sz="4400" spc="-90"/>
              <a:t> </a:t>
            </a:r>
            <a:r>
              <a:rPr dirty="0" sz="4400"/>
              <a:t>u</a:t>
            </a:r>
            <a:r>
              <a:rPr dirty="0" sz="4400" spc="-85"/>
              <a:t> </a:t>
            </a:r>
            <a:r>
              <a:rPr dirty="0" sz="4400" spc="-15"/>
              <a:t>BiH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8560435" cy="347916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20">
                <a:latin typeface="Calibri"/>
                <a:cs typeface="Calibri"/>
              </a:rPr>
              <a:t>trgovina/uvoz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prirodnog</a:t>
            </a:r>
            <a:r>
              <a:rPr dirty="0" sz="2800" spc="3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gasa: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4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nema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transparentnog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pristupa </a:t>
            </a:r>
            <a:r>
              <a:rPr dirty="0" sz="2400" spc="-30">
                <a:latin typeface="Calibri"/>
                <a:cs typeface="Calibri"/>
              </a:rPr>
              <a:t>OTS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kapacitetima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19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ograničeni (nedovoljni?)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kapacitet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na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jedinoj </a:t>
            </a:r>
            <a:r>
              <a:rPr dirty="0" sz="2400" spc="-15">
                <a:latin typeface="Calibri"/>
                <a:cs typeface="Calibri"/>
              </a:rPr>
              <a:t>interkonekciji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00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nema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trgovine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VTT-u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snabdijevanje: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29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nema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mogućnosti</a:t>
            </a:r>
            <a:r>
              <a:rPr dirty="0" sz="2400" spc="-15">
                <a:latin typeface="Calibri"/>
                <a:cs typeface="Calibri"/>
              </a:rPr>
              <a:t> ugovaranja</a:t>
            </a:r>
            <a:r>
              <a:rPr dirty="0" sz="2400" spc="-10">
                <a:latin typeface="Calibri"/>
                <a:cs typeface="Calibri"/>
              </a:rPr>
              <a:t> kupovine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plina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od </a:t>
            </a:r>
            <a:r>
              <a:rPr dirty="0" sz="2400">
                <a:latin typeface="Calibri"/>
                <a:cs typeface="Calibri"/>
              </a:rPr>
              <a:t>više </a:t>
            </a:r>
            <a:r>
              <a:rPr dirty="0" sz="2400" spc="-10">
                <a:latin typeface="Calibri"/>
                <a:cs typeface="Calibri"/>
              </a:rPr>
              <a:t>dobavljača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4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5">
                <a:latin typeface="Calibri"/>
                <a:cs typeface="Calibri"/>
              </a:rPr>
              <a:t>krajnji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korisnici: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3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nema</a:t>
            </a:r>
            <a:r>
              <a:rPr dirty="0" sz="2400" spc="-15">
                <a:latin typeface="Calibri"/>
                <a:cs typeface="Calibri"/>
              </a:rPr>
              <a:t> stvarne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mogućnosti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promjene snabdjevača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06602"/>
            <a:ext cx="411734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5"/>
              <a:t>Stanje</a:t>
            </a:r>
            <a:r>
              <a:rPr dirty="0" sz="4400" spc="-125"/>
              <a:t> </a:t>
            </a:r>
            <a:r>
              <a:rPr dirty="0" sz="4400"/>
              <a:t>u</a:t>
            </a:r>
            <a:r>
              <a:rPr dirty="0" sz="4400" spc="-100"/>
              <a:t> </a:t>
            </a:r>
            <a:r>
              <a:rPr dirty="0" sz="4400" spc="-30"/>
              <a:t>okruženju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56565"/>
            <a:ext cx="10299700" cy="434911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HR:</a:t>
            </a:r>
            <a:endParaRPr sz="2800">
              <a:latin typeface="Calibri"/>
              <a:cs typeface="Calibri"/>
            </a:endParaRPr>
          </a:p>
          <a:p>
            <a:pPr lvl="1" marL="698500" marR="433070" indent="-228600">
              <a:lnSpc>
                <a:spcPts val="2590"/>
              </a:lnSpc>
              <a:spcBef>
                <a:spcPts val="57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dvije </a:t>
            </a:r>
            <a:r>
              <a:rPr dirty="0" sz="2400" spc="-15">
                <a:latin typeface="Calibri"/>
                <a:cs typeface="Calibri"/>
              </a:rPr>
              <a:t>interkonekcije </a:t>
            </a:r>
            <a:r>
              <a:rPr dirty="0" sz="2400" spc="-5">
                <a:latin typeface="Calibri"/>
                <a:cs typeface="Calibri"/>
              </a:rPr>
              <a:t>(SI, HU) </a:t>
            </a:r>
            <a:r>
              <a:rPr dirty="0" sz="2400" spc="-10">
                <a:latin typeface="Calibri"/>
                <a:cs typeface="Calibri"/>
              </a:rPr>
              <a:t>dovoljnog kapaciteta, povećanje kapaciteta </a:t>
            </a:r>
            <a:r>
              <a:rPr dirty="0" sz="2400" spc="-5">
                <a:latin typeface="Calibri"/>
                <a:cs typeface="Calibri"/>
              </a:rPr>
              <a:t>na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pravcu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od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LNG terminala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prema </a:t>
            </a:r>
            <a:r>
              <a:rPr dirty="0" sz="2400" spc="-5">
                <a:latin typeface="Calibri"/>
                <a:cs typeface="Calibri"/>
              </a:rPr>
              <a:t>središnjem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dijelu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HR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SI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80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razvoju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interkonekcije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prema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RS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BA</a:t>
            </a:r>
            <a:endParaRPr sz="2400">
              <a:latin typeface="Calibri"/>
              <a:cs typeface="Calibri"/>
            </a:endParaRPr>
          </a:p>
          <a:p>
            <a:pPr lvl="1" marL="698500" marR="675005" indent="-228600">
              <a:lnSpc>
                <a:spcPts val="2590"/>
              </a:lnSpc>
              <a:spcBef>
                <a:spcPts val="53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>
                <a:latin typeface="Calibri"/>
                <a:cs typeface="Calibri"/>
              </a:rPr>
              <a:t>PSP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Okoli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radu,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PSP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Grubišno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Polje,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1.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faza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(proizvodnja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275.000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m3/h,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ukupno </a:t>
            </a:r>
            <a:r>
              <a:rPr dirty="0" sz="2400">
                <a:latin typeface="Calibri"/>
                <a:cs typeface="Calibri"/>
              </a:rPr>
              <a:t>150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mln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m3)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puštena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rad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25.01.2024.,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ts val="2735"/>
              </a:lnSpc>
              <a:spcBef>
                <a:spcPts val="180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LNG </a:t>
            </a:r>
            <a:r>
              <a:rPr dirty="0" sz="2400" spc="-15">
                <a:latin typeface="Calibri"/>
                <a:cs typeface="Calibri"/>
              </a:rPr>
              <a:t>Hrvatska </a:t>
            </a:r>
            <a:r>
              <a:rPr dirty="0" sz="2400" spc="-10">
                <a:latin typeface="Calibri"/>
                <a:cs typeface="Calibri"/>
              </a:rPr>
              <a:t>FSRU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2,9</a:t>
            </a:r>
            <a:r>
              <a:rPr dirty="0" sz="2400" spc="-10">
                <a:latin typeface="Calibri"/>
                <a:cs typeface="Calibri"/>
              </a:rPr>
              <a:t> mlrd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m3/god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radu,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povećanje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kapaciteta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na </a:t>
            </a:r>
            <a:r>
              <a:rPr dirty="0" sz="2400">
                <a:latin typeface="Calibri"/>
                <a:cs typeface="Calibri"/>
              </a:rPr>
              <a:t>6,1</a:t>
            </a:r>
            <a:r>
              <a:rPr dirty="0" sz="2400" spc="-10">
                <a:latin typeface="Calibri"/>
                <a:cs typeface="Calibri"/>
              </a:rPr>
              <a:t> mlrd</a:t>
            </a:r>
            <a:endParaRPr sz="2400">
              <a:latin typeface="Calibri"/>
              <a:cs typeface="Calibri"/>
            </a:endParaRPr>
          </a:p>
          <a:p>
            <a:pPr marL="698500">
              <a:lnSpc>
                <a:spcPts val="2735"/>
              </a:lnSpc>
            </a:pPr>
            <a:r>
              <a:rPr dirty="0" sz="2400" spc="-15">
                <a:latin typeface="Calibri"/>
                <a:cs typeface="Calibri"/>
              </a:rPr>
              <a:t>m3/god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10">
                <a:latin typeface="Calibri"/>
                <a:cs typeface="Calibri"/>
              </a:rPr>
              <a:t> realizaciji,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3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20">
                <a:latin typeface="Calibri"/>
                <a:cs typeface="Calibri"/>
              </a:rPr>
              <a:t>RS: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44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dvije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interkonekcije </a:t>
            </a:r>
            <a:r>
              <a:rPr dirty="0" sz="2400" spc="-10">
                <a:latin typeface="Calibri"/>
                <a:cs typeface="Calibri"/>
              </a:rPr>
              <a:t>(HU,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BG),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razvoj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novih </a:t>
            </a:r>
            <a:r>
              <a:rPr dirty="0" sz="2400" spc="-10">
                <a:latin typeface="Calibri"/>
                <a:cs typeface="Calibri"/>
              </a:rPr>
              <a:t>prema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BG,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HU,</a:t>
            </a:r>
            <a:r>
              <a:rPr dirty="0" sz="2400" spc="-5">
                <a:latin typeface="Calibri"/>
                <a:cs typeface="Calibri"/>
              </a:rPr>
              <a:t> BA, </a:t>
            </a:r>
            <a:r>
              <a:rPr dirty="0" sz="2400">
                <a:latin typeface="Calibri"/>
                <a:cs typeface="Calibri"/>
              </a:rPr>
              <a:t>MK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699135" algn="l"/>
              </a:tabLst>
            </a:pPr>
            <a:r>
              <a:rPr dirty="0" sz="2400">
                <a:latin typeface="Calibri"/>
                <a:cs typeface="Calibri"/>
              </a:rPr>
              <a:t>PSP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Banatski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Dvor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radu,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najava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povećanja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kapaciteta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06602"/>
            <a:ext cx="411734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5"/>
              <a:t>Stanje</a:t>
            </a:r>
            <a:r>
              <a:rPr dirty="0" sz="4400" spc="-125"/>
              <a:t> </a:t>
            </a:r>
            <a:r>
              <a:rPr dirty="0" sz="4400"/>
              <a:t>u</a:t>
            </a:r>
            <a:r>
              <a:rPr dirty="0" sz="4400" spc="-100"/>
              <a:t> </a:t>
            </a:r>
            <a:r>
              <a:rPr dirty="0" sz="4400" spc="-30"/>
              <a:t>okruženju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9486265" cy="4533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9235">
              <a:lnSpc>
                <a:spcPts val="3335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5">
                <a:latin typeface="Calibri"/>
                <a:cs typeface="Calibri"/>
              </a:rPr>
              <a:t>MKD: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ts val="2810"/>
              </a:lnSpc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jedna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interkonekcija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(BG)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10">
                <a:latin typeface="Calibri"/>
                <a:cs typeface="Calibri"/>
              </a:rPr>
              <a:t> radu,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druga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(GR)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izgradnji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ts val="2800"/>
              </a:lnSpc>
              <a:buFont typeface="Arial MT"/>
              <a:buChar char="•"/>
              <a:tabLst>
                <a:tab pos="699135" algn="l"/>
              </a:tabLst>
            </a:pPr>
            <a:r>
              <a:rPr dirty="0" sz="2400" spc="-20">
                <a:latin typeface="Calibri"/>
                <a:cs typeface="Calibri"/>
              </a:rPr>
              <a:t>razvoj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novih </a:t>
            </a:r>
            <a:r>
              <a:rPr dirty="0" sz="2400" spc="-15">
                <a:latin typeface="Calibri"/>
                <a:cs typeface="Calibri"/>
              </a:rPr>
              <a:t>interkonekcija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prema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RS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XK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ts val="2845"/>
              </a:lnSpc>
              <a:buFont typeface="Arial MT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intenzivan</a:t>
            </a:r>
            <a:r>
              <a:rPr dirty="0" sz="2400" spc="-20">
                <a:latin typeface="Calibri"/>
                <a:cs typeface="Calibri"/>
              </a:rPr>
              <a:t> razvoj </a:t>
            </a:r>
            <a:r>
              <a:rPr dirty="0" sz="2400">
                <a:latin typeface="Calibri"/>
                <a:cs typeface="Calibri"/>
              </a:rPr>
              <a:t>DSO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sistema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ts val="3329"/>
              </a:lnSpc>
              <a:spcBef>
                <a:spcPts val="31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5">
                <a:latin typeface="Calibri"/>
                <a:cs typeface="Calibri"/>
              </a:rPr>
              <a:t>AL: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ts val="2815"/>
              </a:lnSpc>
              <a:buFont typeface="Arial MT"/>
              <a:buChar char="•"/>
              <a:tabLst>
                <a:tab pos="699135" algn="l"/>
              </a:tabLst>
            </a:pPr>
            <a:r>
              <a:rPr dirty="0" sz="2400" spc="-70">
                <a:latin typeface="Calibri"/>
                <a:cs typeface="Calibri"/>
              </a:rPr>
              <a:t>TAP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plinovod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radu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(za </a:t>
            </a:r>
            <a:r>
              <a:rPr dirty="0" sz="2400" spc="-5">
                <a:latin typeface="Calibri"/>
                <a:cs typeface="Calibri"/>
              </a:rPr>
              <a:t>sada samo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tranzitna </a:t>
            </a:r>
            <a:r>
              <a:rPr dirty="0" sz="2400" spc="-15">
                <a:latin typeface="Calibri"/>
                <a:cs typeface="Calibri"/>
              </a:rPr>
              <a:t>uloga)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ts val="2800"/>
              </a:lnSpc>
              <a:buFont typeface="Arial MT"/>
              <a:buChar char="•"/>
              <a:tabLst>
                <a:tab pos="699135" algn="l"/>
              </a:tabLst>
            </a:pPr>
            <a:r>
              <a:rPr dirty="0" sz="2400" spc="-20">
                <a:latin typeface="Calibri"/>
                <a:cs typeface="Calibri"/>
              </a:rPr>
              <a:t>razvoj</a:t>
            </a:r>
            <a:r>
              <a:rPr dirty="0" sz="2400" spc="-10">
                <a:latin typeface="Calibri"/>
                <a:cs typeface="Calibri"/>
              </a:rPr>
              <a:t> albanskog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dijela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IAP-a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5">
                <a:latin typeface="Calibri"/>
                <a:cs typeface="Calibri"/>
              </a:rPr>
              <a:t> interkonekcija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prema </a:t>
            </a:r>
            <a:r>
              <a:rPr dirty="0" sz="2400" spc="-5">
                <a:latin typeface="Calibri"/>
                <a:cs typeface="Calibri"/>
              </a:rPr>
              <a:t>XK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MK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ts val="2805"/>
              </a:lnSpc>
              <a:buFont typeface="Arial MT"/>
              <a:buChar char="•"/>
              <a:tabLst>
                <a:tab pos="699135" algn="l"/>
              </a:tabLst>
            </a:pPr>
            <a:r>
              <a:rPr dirty="0" sz="2400" spc="-15">
                <a:latin typeface="Calibri"/>
                <a:cs typeface="Calibri"/>
              </a:rPr>
              <a:t>razvojni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planovi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za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PSP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Dumrea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LNG terminal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Vlore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ts val="2845"/>
              </a:lnSpc>
              <a:buFont typeface="Arial MT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SOCAR,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Azerbajdžan,</a:t>
            </a:r>
            <a:r>
              <a:rPr dirty="0" sz="2400" spc="-15">
                <a:latin typeface="Calibri"/>
                <a:cs typeface="Calibri"/>
              </a:rPr>
              <a:t> ulaže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razvoj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plinskog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ODS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sistema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gradu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Korce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ts val="3329"/>
              </a:lnSpc>
              <a:spcBef>
                <a:spcPts val="310"/>
              </a:spcBef>
              <a:buFont typeface="Arial MT"/>
              <a:buChar char="•"/>
              <a:tabLst>
                <a:tab pos="241935" algn="l"/>
              </a:tabLst>
            </a:pPr>
            <a:r>
              <a:rPr dirty="0" sz="2800" spc="-10">
                <a:latin typeface="Calibri"/>
                <a:cs typeface="Calibri"/>
              </a:rPr>
              <a:t>Regija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zapadnog Balkana:</a:t>
            </a:r>
            <a:endParaRPr sz="2800">
              <a:latin typeface="Calibri"/>
              <a:cs typeface="Calibri"/>
            </a:endParaRPr>
          </a:p>
          <a:p>
            <a:pPr algn="r" lvl="1" marL="228600" marR="345440" indent="-228600">
              <a:lnSpc>
                <a:spcPts val="2565"/>
              </a:lnSpc>
              <a:buFont typeface="Arial MT"/>
              <a:buChar char="•"/>
              <a:tabLst>
                <a:tab pos="228600" algn="l"/>
              </a:tabLst>
            </a:pPr>
            <a:r>
              <a:rPr dirty="0" sz="2400" spc="-15">
                <a:latin typeface="Calibri"/>
                <a:cs typeface="Calibri"/>
              </a:rPr>
              <a:t>razvojne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aktivnosti </a:t>
            </a:r>
            <a:r>
              <a:rPr dirty="0" sz="2400" spc="-15">
                <a:latin typeface="Calibri"/>
                <a:cs typeface="Calibri"/>
              </a:rPr>
              <a:t>interkonekcija, </a:t>
            </a:r>
            <a:r>
              <a:rPr dirty="0" sz="2400" spc="-25">
                <a:latin typeface="Calibri"/>
                <a:cs typeface="Calibri"/>
              </a:rPr>
              <a:t>sve</a:t>
            </a:r>
            <a:r>
              <a:rPr dirty="0" sz="2400" spc="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veće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otvaranje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tržišta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novim</a:t>
            </a:r>
            <a:endParaRPr sz="2400">
              <a:latin typeface="Calibri"/>
              <a:cs typeface="Calibri"/>
            </a:endParaRPr>
          </a:p>
          <a:p>
            <a:pPr algn="r" marR="407670">
              <a:lnSpc>
                <a:spcPts val="2595"/>
              </a:lnSpc>
            </a:pPr>
            <a:r>
              <a:rPr dirty="0" sz="2400" spc="-10">
                <a:latin typeface="Calibri"/>
                <a:cs typeface="Calibri"/>
              </a:rPr>
              <a:t>trgovcima,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no još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uvijek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ograničen pristup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kapacitetima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TSO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sistema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Dino Hajric</dc:creator>
  <dc:title>PowerPoint Presentation</dc:title>
  <dcterms:created xsi:type="dcterms:W3CDTF">2024-04-24T06:50:29Z</dcterms:created>
  <dcterms:modified xsi:type="dcterms:W3CDTF">2024-04-24T06:50:29Z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2024-04-24T00:00:00Z</vt:filetime>
  </property>
</Properties>
</file>