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9" cy="685799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1999" cy="685799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05732" y="2488768"/>
            <a:ext cx="4780534" cy="9404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6939" y="1756565"/>
            <a:ext cx="10358120" cy="35775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goran.francic@icloud.com" TargetMode="Externa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72892" y="2104390"/>
            <a:ext cx="7047865" cy="2330450"/>
          </a:xfrm>
          <a:prstGeom prst="rect"/>
        </p:spPr>
        <p:txBody>
          <a:bodyPr wrap="square" lIns="0" tIns="94615" rIns="0" bIns="0" rtlCol="0" vert="horz">
            <a:spAutoFit/>
          </a:bodyPr>
          <a:lstStyle/>
          <a:p>
            <a:pPr algn="ctr" marL="12700" marR="5080" indent="13335">
              <a:lnSpc>
                <a:spcPct val="90000"/>
              </a:lnSpc>
              <a:spcBef>
                <a:spcPts val="745"/>
              </a:spcBef>
            </a:pPr>
            <a:r>
              <a:rPr dirty="0" sz="5400" spc="-45">
                <a:solidFill>
                  <a:srgbClr val="FFFFFF"/>
                </a:solidFill>
              </a:rPr>
              <a:t>Sigurnost snabdijevanja </a:t>
            </a:r>
            <a:r>
              <a:rPr dirty="0" sz="5400" spc="-40">
                <a:solidFill>
                  <a:srgbClr val="FFFFFF"/>
                </a:solidFill>
              </a:rPr>
              <a:t> </a:t>
            </a:r>
            <a:r>
              <a:rPr dirty="0" sz="5400" spc="-50">
                <a:solidFill>
                  <a:srgbClr val="FFFFFF"/>
                </a:solidFill>
              </a:rPr>
              <a:t>prirodnim</a:t>
            </a:r>
            <a:r>
              <a:rPr dirty="0" sz="5400" spc="-155">
                <a:solidFill>
                  <a:srgbClr val="FFFFFF"/>
                </a:solidFill>
              </a:rPr>
              <a:t> </a:t>
            </a:r>
            <a:r>
              <a:rPr dirty="0" sz="5400" spc="-55">
                <a:solidFill>
                  <a:srgbClr val="FFFFFF"/>
                </a:solidFill>
              </a:rPr>
              <a:t>gasom</a:t>
            </a:r>
            <a:r>
              <a:rPr dirty="0" sz="5400" spc="-155">
                <a:solidFill>
                  <a:srgbClr val="FFFFFF"/>
                </a:solidFill>
              </a:rPr>
              <a:t> </a:t>
            </a:r>
            <a:r>
              <a:rPr dirty="0" sz="5400">
                <a:solidFill>
                  <a:srgbClr val="FFFFFF"/>
                </a:solidFill>
              </a:rPr>
              <a:t>u</a:t>
            </a:r>
            <a:r>
              <a:rPr dirty="0" sz="5400" spc="-95">
                <a:solidFill>
                  <a:srgbClr val="FFFFFF"/>
                </a:solidFill>
              </a:rPr>
              <a:t> </a:t>
            </a:r>
            <a:r>
              <a:rPr dirty="0" sz="5400" spc="-35">
                <a:solidFill>
                  <a:srgbClr val="FFFFFF"/>
                </a:solidFill>
              </a:rPr>
              <a:t>Bosni</a:t>
            </a:r>
            <a:r>
              <a:rPr dirty="0" sz="5400" spc="-90">
                <a:solidFill>
                  <a:srgbClr val="FFFFFF"/>
                </a:solidFill>
              </a:rPr>
              <a:t> </a:t>
            </a:r>
            <a:r>
              <a:rPr dirty="0" sz="5400">
                <a:solidFill>
                  <a:srgbClr val="FFFFFF"/>
                </a:solidFill>
              </a:rPr>
              <a:t>i </a:t>
            </a:r>
            <a:r>
              <a:rPr dirty="0" sz="5400" spc="-1205">
                <a:solidFill>
                  <a:srgbClr val="FFFFFF"/>
                </a:solidFill>
              </a:rPr>
              <a:t> </a:t>
            </a:r>
            <a:r>
              <a:rPr dirty="0" sz="5400" spc="-55">
                <a:solidFill>
                  <a:srgbClr val="FFFFFF"/>
                </a:solidFill>
              </a:rPr>
              <a:t>Hercegovini</a:t>
            </a:r>
            <a:endParaRPr sz="5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70686"/>
            <a:ext cx="9928225" cy="118364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4560"/>
              </a:lnSpc>
              <a:spcBef>
                <a:spcPts val="95"/>
              </a:spcBef>
            </a:pPr>
            <a:r>
              <a:rPr dirty="0" sz="4000" spc="-35"/>
              <a:t>Implikacije</a:t>
            </a:r>
            <a:r>
              <a:rPr dirty="0" sz="4000" spc="-95"/>
              <a:t> </a:t>
            </a:r>
            <a:r>
              <a:rPr dirty="0" sz="4000" spc="-35"/>
              <a:t>stanja</a:t>
            </a:r>
            <a:r>
              <a:rPr dirty="0" sz="4000" spc="-90"/>
              <a:t> </a:t>
            </a:r>
            <a:r>
              <a:rPr dirty="0" sz="4000" spc="-40"/>
              <a:t>“sigurnosti</a:t>
            </a:r>
            <a:r>
              <a:rPr dirty="0" sz="4000" spc="-75"/>
              <a:t> </a:t>
            </a:r>
            <a:r>
              <a:rPr dirty="0" sz="4000" spc="-35"/>
              <a:t>snabdijevanja”</a:t>
            </a:r>
            <a:r>
              <a:rPr dirty="0" sz="4000" spc="-75"/>
              <a:t> </a:t>
            </a:r>
            <a:r>
              <a:rPr dirty="0" sz="4000" spc="-5"/>
              <a:t>u</a:t>
            </a:r>
            <a:r>
              <a:rPr dirty="0" sz="4000" spc="-50"/>
              <a:t> </a:t>
            </a:r>
            <a:r>
              <a:rPr dirty="0" sz="4000" spc="-15"/>
              <a:t>BiH</a:t>
            </a:r>
            <a:endParaRPr sz="4000"/>
          </a:p>
          <a:p>
            <a:pPr marL="12700">
              <a:lnSpc>
                <a:spcPts val="4560"/>
              </a:lnSpc>
            </a:pPr>
            <a:r>
              <a:rPr dirty="0" sz="4000" spc="-15"/>
              <a:t>na</a:t>
            </a:r>
            <a:r>
              <a:rPr dirty="0" sz="4000" spc="-80"/>
              <a:t> </a:t>
            </a:r>
            <a:r>
              <a:rPr dirty="0" sz="4000" spc="-55"/>
              <a:t>sve</a:t>
            </a:r>
            <a:r>
              <a:rPr dirty="0" sz="4000" spc="-85"/>
              <a:t> </a:t>
            </a:r>
            <a:r>
              <a:rPr dirty="0" sz="4000" spc="-45"/>
              <a:t>dionike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16939" y="2159635"/>
            <a:ext cx="10184765" cy="39058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41300" indent="-229235">
              <a:lnSpc>
                <a:spcPts val="3190"/>
              </a:lnSpc>
              <a:spcBef>
                <a:spcPts val="95"/>
              </a:spcBef>
              <a:buFont typeface="Arial MT"/>
              <a:buChar char="•"/>
              <a:tabLst>
                <a:tab pos="241935" algn="l"/>
              </a:tabLst>
            </a:pPr>
            <a:r>
              <a:rPr dirty="0" sz="2800" spc="-15">
                <a:latin typeface="Calibri"/>
                <a:cs typeface="Calibri"/>
              </a:rPr>
              <a:t>trgovci/uvoznici</a:t>
            </a:r>
            <a:r>
              <a:rPr dirty="0" sz="2800" spc="4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imaju</a:t>
            </a:r>
            <a:r>
              <a:rPr dirty="0" sz="2800" spc="1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ograničen</a:t>
            </a:r>
            <a:r>
              <a:rPr dirty="0" sz="2800" spc="1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(nedostatan)</a:t>
            </a:r>
            <a:r>
              <a:rPr dirty="0" sz="2800" spc="35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pristup</a:t>
            </a:r>
            <a:r>
              <a:rPr dirty="0" sz="2800" spc="65">
                <a:latin typeface="Calibri"/>
                <a:cs typeface="Calibri"/>
              </a:rPr>
              <a:t> </a:t>
            </a:r>
            <a:r>
              <a:rPr dirty="0" sz="2800" spc="-35">
                <a:latin typeface="Calibri"/>
                <a:cs typeface="Calibri"/>
              </a:rPr>
              <a:t>OTS</a:t>
            </a:r>
            <a:r>
              <a:rPr dirty="0" sz="2800" spc="-15">
                <a:latin typeface="Calibri"/>
                <a:cs typeface="Calibri"/>
              </a:rPr>
              <a:t> kapacitetu</a:t>
            </a:r>
            <a:endParaRPr sz="2800">
              <a:latin typeface="Calibri"/>
              <a:cs typeface="Calibri"/>
            </a:endParaRPr>
          </a:p>
          <a:p>
            <a:pPr marL="241300">
              <a:lnSpc>
                <a:spcPts val="3190"/>
              </a:lnSpc>
            </a:pPr>
            <a:r>
              <a:rPr dirty="0" sz="2800" spc="-5">
                <a:latin typeface="Calibri"/>
                <a:cs typeface="Calibri"/>
              </a:rPr>
              <a:t>–</a:t>
            </a:r>
            <a:r>
              <a:rPr dirty="0" sz="280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ne</a:t>
            </a:r>
            <a:r>
              <a:rPr dirty="0" sz="2800" spc="-1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postoji</a:t>
            </a:r>
            <a:r>
              <a:rPr dirty="0" sz="2800" spc="2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druga</a:t>
            </a:r>
            <a:r>
              <a:rPr dirty="0" sz="2800" spc="-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interkonekcija</a:t>
            </a:r>
            <a:endParaRPr sz="2800">
              <a:latin typeface="Calibri"/>
              <a:cs typeface="Calibri"/>
            </a:endParaRPr>
          </a:p>
          <a:p>
            <a:pPr marL="241300" marR="435609" indent="-229235">
              <a:lnSpc>
                <a:spcPts val="3030"/>
              </a:lnSpc>
              <a:spcBef>
                <a:spcPts val="1050"/>
              </a:spcBef>
              <a:buFont typeface="Arial MT"/>
              <a:buChar char="•"/>
              <a:tabLst>
                <a:tab pos="241935" algn="l"/>
              </a:tabLst>
            </a:pPr>
            <a:r>
              <a:rPr dirty="0" sz="2800" spc="-10">
                <a:latin typeface="Calibri"/>
                <a:cs typeface="Calibri"/>
              </a:rPr>
              <a:t>snabdjevači</a:t>
            </a:r>
            <a:r>
              <a:rPr dirty="0" sz="2800" spc="3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nemaju</a:t>
            </a:r>
            <a:r>
              <a:rPr dirty="0" sz="2800" spc="3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mogućnost</a:t>
            </a:r>
            <a:r>
              <a:rPr dirty="0" sz="2800" spc="4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izbora</a:t>
            </a:r>
            <a:r>
              <a:rPr dirty="0" sz="2800" spc="1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dobave/ugovaranja</a:t>
            </a:r>
            <a:r>
              <a:rPr dirty="0" sz="2800" spc="4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nabave </a:t>
            </a:r>
            <a:r>
              <a:rPr dirty="0" sz="2800" spc="-620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prirodnog</a:t>
            </a:r>
            <a:r>
              <a:rPr dirty="0" sz="2800" spc="25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gasa</a:t>
            </a:r>
            <a:r>
              <a:rPr dirty="0" sz="2800" spc="1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–</a:t>
            </a:r>
            <a:r>
              <a:rPr dirty="0" sz="2800" spc="1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prisiljeni</a:t>
            </a:r>
            <a:r>
              <a:rPr dirty="0" sz="2800" spc="2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su</a:t>
            </a:r>
            <a:r>
              <a:rPr dirty="0" sz="280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ugovarati</a:t>
            </a:r>
            <a:r>
              <a:rPr dirty="0" sz="2800" spc="15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dobavu</a:t>
            </a:r>
            <a:r>
              <a:rPr dirty="0" sz="2800" spc="3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plina</a:t>
            </a:r>
            <a:r>
              <a:rPr dirty="0" sz="2800" spc="2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od</a:t>
            </a:r>
            <a:r>
              <a:rPr dirty="0" sz="280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jednog </a:t>
            </a:r>
            <a:r>
              <a:rPr dirty="0" sz="2800" spc="-5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trgovca</a:t>
            </a:r>
            <a:endParaRPr sz="2800">
              <a:latin typeface="Calibri"/>
              <a:cs typeface="Calibri"/>
            </a:endParaRPr>
          </a:p>
          <a:p>
            <a:pPr marL="241300" indent="-229235">
              <a:lnSpc>
                <a:spcPts val="3195"/>
              </a:lnSpc>
              <a:spcBef>
                <a:spcPts val="600"/>
              </a:spcBef>
              <a:buFont typeface="Arial MT"/>
              <a:buChar char="•"/>
              <a:tabLst>
                <a:tab pos="241935" algn="l"/>
              </a:tabLst>
            </a:pPr>
            <a:r>
              <a:rPr dirty="0" sz="2800" spc="-15">
                <a:latin typeface="Calibri"/>
                <a:cs typeface="Calibri"/>
              </a:rPr>
              <a:t>krajnji</a:t>
            </a:r>
            <a:r>
              <a:rPr dirty="0" sz="2800" spc="2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korisnici</a:t>
            </a:r>
            <a:r>
              <a:rPr dirty="0" sz="2800" spc="2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ovise</a:t>
            </a:r>
            <a:r>
              <a:rPr dirty="0" sz="2800" spc="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o</a:t>
            </a:r>
            <a:r>
              <a:rPr dirty="0" sz="280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jednom</a:t>
            </a:r>
            <a:r>
              <a:rPr dirty="0" sz="2800" spc="1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snabdjevaču</a:t>
            </a:r>
            <a:r>
              <a:rPr dirty="0" sz="2800" spc="8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–</a:t>
            </a:r>
            <a:r>
              <a:rPr dirty="0" sz="2800" spc="1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nema</a:t>
            </a:r>
            <a:r>
              <a:rPr dirty="0" sz="2800" spc="1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mogućnosti</a:t>
            </a:r>
            <a:endParaRPr sz="2800">
              <a:latin typeface="Calibri"/>
              <a:cs typeface="Calibri"/>
            </a:endParaRPr>
          </a:p>
          <a:p>
            <a:pPr marL="241300">
              <a:lnSpc>
                <a:spcPts val="3195"/>
              </a:lnSpc>
            </a:pPr>
            <a:r>
              <a:rPr dirty="0" sz="2800" spc="-15">
                <a:latin typeface="Calibri"/>
                <a:cs typeface="Calibri"/>
              </a:rPr>
              <a:t>promjene</a:t>
            </a:r>
            <a:endParaRPr sz="2800">
              <a:latin typeface="Calibri"/>
              <a:cs typeface="Calibri"/>
            </a:endParaRPr>
          </a:p>
          <a:p>
            <a:pPr marL="241300" indent="-229235">
              <a:lnSpc>
                <a:spcPts val="3190"/>
              </a:lnSpc>
              <a:spcBef>
                <a:spcPts val="660"/>
              </a:spcBef>
              <a:buFont typeface="Arial MT"/>
              <a:buChar char="•"/>
              <a:tabLst>
                <a:tab pos="241935" algn="l"/>
              </a:tabLst>
            </a:pPr>
            <a:r>
              <a:rPr dirty="0" sz="2800" spc="-10">
                <a:latin typeface="Calibri"/>
                <a:cs typeface="Calibri"/>
              </a:rPr>
              <a:t>alternativni</a:t>
            </a:r>
            <a:r>
              <a:rPr dirty="0" sz="2800" spc="-5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energenti</a:t>
            </a:r>
            <a:r>
              <a:rPr dirty="0" sz="2800" spc="-5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ograničeni/često</a:t>
            </a:r>
            <a:r>
              <a:rPr dirty="0" sz="2800" spc="2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nije</a:t>
            </a:r>
            <a:r>
              <a:rPr dirty="0" sz="2800" spc="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moguća/praktična</a:t>
            </a:r>
            <a:endParaRPr sz="2800">
              <a:latin typeface="Calibri"/>
              <a:cs typeface="Calibri"/>
            </a:endParaRPr>
          </a:p>
          <a:p>
            <a:pPr marL="241300">
              <a:lnSpc>
                <a:spcPts val="3190"/>
              </a:lnSpc>
            </a:pPr>
            <a:r>
              <a:rPr dirty="0" sz="2800" spc="-15">
                <a:latin typeface="Calibri"/>
                <a:cs typeface="Calibri"/>
              </a:rPr>
              <a:t>promjena</a:t>
            </a:r>
            <a:r>
              <a:rPr dirty="0" sz="2800" spc="-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energenta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906602"/>
            <a:ext cx="3970654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 spc="-40"/>
              <a:t>Umjesto</a:t>
            </a:r>
            <a:r>
              <a:rPr dirty="0" sz="4400" spc="-185"/>
              <a:t> </a:t>
            </a:r>
            <a:r>
              <a:rPr dirty="0" sz="4400" spc="-45"/>
              <a:t>zaključka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16939" y="1756565"/>
            <a:ext cx="10333990" cy="3577590"/>
          </a:xfrm>
          <a:prstGeom prst="rect">
            <a:avLst/>
          </a:prstGeom>
        </p:spPr>
        <p:txBody>
          <a:bodyPr wrap="square" lIns="0" tIns="48895" rIns="0" bIns="0" rtlCol="0" vert="horz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385"/>
              </a:spcBef>
              <a:buFont typeface="Arial MT"/>
              <a:buChar char="•"/>
              <a:tabLst>
                <a:tab pos="241935" algn="l"/>
              </a:tabLst>
            </a:pPr>
            <a:r>
              <a:rPr dirty="0" sz="2800" spc="-15">
                <a:latin typeface="Calibri"/>
                <a:cs typeface="Calibri"/>
              </a:rPr>
              <a:t>“sigurnost</a:t>
            </a:r>
            <a:r>
              <a:rPr dirty="0" sz="2800" spc="30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snabdijevanja“</a:t>
            </a:r>
            <a:r>
              <a:rPr dirty="0" sz="2800" spc="2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nije</a:t>
            </a:r>
            <a:r>
              <a:rPr dirty="0" sz="2800" spc="2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sama</a:t>
            </a:r>
            <a:r>
              <a:rPr dirty="0" sz="2800" spc="-1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sebi</a:t>
            </a:r>
            <a:r>
              <a:rPr dirty="0" sz="280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svrha</a:t>
            </a:r>
            <a:endParaRPr sz="2800">
              <a:latin typeface="Calibri"/>
              <a:cs typeface="Calibri"/>
            </a:endParaRPr>
          </a:p>
          <a:p>
            <a:pPr lvl="1" marL="698500" indent="-229235">
              <a:lnSpc>
                <a:spcPct val="100000"/>
              </a:lnSpc>
              <a:spcBef>
                <a:spcPts val="245"/>
              </a:spcBef>
              <a:buFont typeface="Arial MT"/>
              <a:buChar char="•"/>
              <a:tabLst>
                <a:tab pos="699135" algn="l"/>
              </a:tabLst>
            </a:pPr>
            <a:r>
              <a:rPr dirty="0" sz="2400">
                <a:latin typeface="Calibri"/>
                <a:cs typeface="Calibri"/>
              </a:rPr>
              <a:t>u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smislu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gomilanja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regulative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koja</a:t>
            </a:r>
            <a:r>
              <a:rPr dirty="0" sz="2400" spc="-5">
                <a:latin typeface="Calibri"/>
                <a:cs typeface="Calibri"/>
              </a:rPr>
              <a:t> se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ne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provodi</a:t>
            </a:r>
            <a:endParaRPr sz="2400">
              <a:latin typeface="Calibri"/>
              <a:cs typeface="Calibri"/>
            </a:endParaRPr>
          </a:p>
          <a:p>
            <a:pPr lvl="1" marL="698500" indent="-229235">
              <a:lnSpc>
                <a:spcPct val="100000"/>
              </a:lnSpc>
              <a:spcBef>
                <a:spcPts val="219"/>
              </a:spcBef>
              <a:buFont typeface="Arial MT"/>
              <a:buChar char="•"/>
              <a:tabLst>
                <a:tab pos="699135" algn="l"/>
              </a:tabLst>
            </a:pPr>
            <a:r>
              <a:rPr dirty="0" sz="2400" spc="-10">
                <a:latin typeface="Calibri"/>
                <a:cs typeface="Calibri"/>
              </a:rPr>
              <a:t>izgradnje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nepotrebne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infrastrukture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koja</a:t>
            </a:r>
            <a:r>
              <a:rPr dirty="0" sz="2400" spc="-5">
                <a:latin typeface="Calibri"/>
                <a:cs typeface="Calibri"/>
              </a:rPr>
              <a:t> se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neće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koristiti</a:t>
            </a:r>
            <a:endParaRPr sz="2400">
              <a:latin typeface="Calibri"/>
              <a:cs typeface="Calibri"/>
            </a:endParaRPr>
          </a:p>
          <a:p>
            <a:pPr marL="241300" marR="993775" indent="-229235">
              <a:lnSpc>
                <a:spcPts val="3030"/>
              </a:lnSpc>
              <a:spcBef>
                <a:spcPts val="1005"/>
              </a:spcBef>
              <a:buFont typeface="Arial MT"/>
              <a:buChar char="•"/>
              <a:tabLst>
                <a:tab pos="241935" algn="l"/>
              </a:tabLst>
            </a:pPr>
            <a:r>
              <a:rPr dirty="0" sz="2800" spc="-15">
                <a:latin typeface="Calibri"/>
                <a:cs typeface="Calibri"/>
              </a:rPr>
              <a:t>„sigurnost</a:t>
            </a:r>
            <a:r>
              <a:rPr dirty="0" sz="2800" spc="40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snabdijevanja“</a:t>
            </a:r>
            <a:r>
              <a:rPr dirty="0" sz="2800" spc="40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je/mora</a:t>
            </a:r>
            <a:r>
              <a:rPr dirty="0" sz="2800" spc="2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biti</a:t>
            </a:r>
            <a:r>
              <a:rPr dirty="0" sz="2800" spc="1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u</a:t>
            </a:r>
            <a:r>
              <a:rPr dirty="0" sz="2800" spc="15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funkciji</a:t>
            </a:r>
            <a:r>
              <a:rPr dirty="0" sz="2800" spc="2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zaštite</a:t>
            </a:r>
            <a:r>
              <a:rPr dirty="0" sz="2800" spc="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krajnjeg </a:t>
            </a:r>
            <a:r>
              <a:rPr dirty="0" sz="2800" spc="-615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potrošača</a:t>
            </a:r>
            <a:endParaRPr sz="2800">
              <a:latin typeface="Calibri"/>
              <a:cs typeface="Calibri"/>
            </a:endParaRPr>
          </a:p>
          <a:p>
            <a:pPr marL="241300" indent="-229235">
              <a:lnSpc>
                <a:spcPts val="3190"/>
              </a:lnSpc>
              <a:spcBef>
                <a:spcPts val="610"/>
              </a:spcBef>
              <a:buFont typeface="Arial MT"/>
              <a:buChar char="•"/>
              <a:tabLst>
                <a:tab pos="241935" algn="l"/>
              </a:tabLst>
            </a:pPr>
            <a:r>
              <a:rPr dirty="0" sz="2800" spc="-10">
                <a:latin typeface="Calibri"/>
                <a:cs typeface="Calibri"/>
              </a:rPr>
              <a:t>„sigurnost</a:t>
            </a:r>
            <a:r>
              <a:rPr dirty="0" sz="2800" spc="40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snabdijevanja“</a:t>
            </a:r>
            <a:r>
              <a:rPr dirty="0" sz="2800" spc="5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je</a:t>
            </a:r>
            <a:r>
              <a:rPr dirty="0" sz="2800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ugrađena</a:t>
            </a:r>
            <a:r>
              <a:rPr dirty="0" sz="2800" spc="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u</a:t>
            </a:r>
            <a:r>
              <a:rPr dirty="0" sz="2800" spc="20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krajnju</a:t>
            </a:r>
            <a:r>
              <a:rPr dirty="0" sz="2800" spc="3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cijenu</a:t>
            </a:r>
            <a:r>
              <a:rPr dirty="0" sz="2800" spc="2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plina</a:t>
            </a:r>
            <a:r>
              <a:rPr dirty="0" sz="2800" spc="30">
                <a:latin typeface="Calibri"/>
                <a:cs typeface="Calibri"/>
              </a:rPr>
              <a:t> </a:t>
            </a:r>
            <a:r>
              <a:rPr dirty="0" sz="2800" spc="-30">
                <a:latin typeface="Calibri"/>
                <a:cs typeface="Calibri"/>
              </a:rPr>
              <a:t>koju</a:t>
            </a:r>
            <a:r>
              <a:rPr dirty="0" sz="2800" spc="2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plaća</a:t>
            </a:r>
            <a:endParaRPr sz="2800">
              <a:latin typeface="Calibri"/>
              <a:cs typeface="Calibri"/>
            </a:endParaRPr>
          </a:p>
          <a:p>
            <a:pPr marL="241300">
              <a:lnSpc>
                <a:spcPts val="3190"/>
              </a:lnSpc>
            </a:pPr>
            <a:r>
              <a:rPr dirty="0" sz="2800" spc="-15">
                <a:latin typeface="Calibri"/>
                <a:cs typeface="Calibri"/>
              </a:rPr>
              <a:t>krajnji</a:t>
            </a:r>
            <a:r>
              <a:rPr dirty="0" sz="2800" spc="-1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korisnik</a:t>
            </a:r>
            <a:endParaRPr sz="28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241935" algn="l"/>
              </a:tabLst>
            </a:pPr>
            <a:r>
              <a:rPr dirty="0" sz="2800" spc="-10">
                <a:latin typeface="Calibri"/>
                <a:cs typeface="Calibri"/>
              </a:rPr>
              <a:t>„sigurnost</a:t>
            </a:r>
            <a:r>
              <a:rPr dirty="0" sz="2800" spc="45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snabdijevanja“</a:t>
            </a:r>
            <a:r>
              <a:rPr dirty="0" sz="2800" spc="5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mora</a:t>
            </a:r>
            <a:r>
              <a:rPr dirty="0" sz="2800" spc="1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biti</a:t>
            </a:r>
            <a:r>
              <a:rPr dirty="0" sz="2800" spc="3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svrsishodna</a:t>
            </a:r>
            <a:r>
              <a:rPr dirty="0" sz="2800" spc="7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i</a:t>
            </a:r>
            <a:r>
              <a:rPr dirty="0" sz="2800" spc="10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funkcionalna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8415">
              <a:lnSpc>
                <a:spcPct val="100000"/>
              </a:lnSpc>
              <a:spcBef>
                <a:spcPts val="100"/>
              </a:spcBef>
            </a:pPr>
            <a:r>
              <a:rPr dirty="0" spc="-50"/>
              <a:t>Hvala</a:t>
            </a:r>
            <a:r>
              <a:rPr dirty="0" spc="-145"/>
              <a:t> </a:t>
            </a:r>
            <a:r>
              <a:rPr dirty="0" spc="-25"/>
              <a:t>na</a:t>
            </a:r>
            <a:r>
              <a:rPr dirty="0" spc="-120"/>
              <a:t> </a:t>
            </a:r>
            <a:r>
              <a:rPr dirty="0" spc="-35"/>
              <a:t>pažnji!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50258" y="3914521"/>
            <a:ext cx="3492500" cy="1286510"/>
          </a:xfrm>
          <a:prstGeom prst="rect">
            <a:avLst/>
          </a:prstGeom>
        </p:spPr>
        <p:txBody>
          <a:bodyPr wrap="square" lIns="0" tIns="6794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535"/>
              </a:spcBef>
            </a:pPr>
            <a:r>
              <a:rPr dirty="0" sz="2400" spc="-15">
                <a:latin typeface="Calibri"/>
                <a:cs typeface="Calibri"/>
              </a:rPr>
              <a:t>Goran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Frančić</a:t>
            </a:r>
            <a:endParaRPr sz="2400">
              <a:latin typeface="Calibri"/>
              <a:cs typeface="Calibri"/>
            </a:endParaRPr>
          </a:p>
          <a:p>
            <a:pPr algn="ctr" marL="12700" marR="5080">
              <a:lnSpc>
                <a:spcPct val="114599"/>
              </a:lnSpc>
              <a:spcBef>
                <a:spcPts val="15"/>
              </a:spcBef>
            </a:pPr>
            <a:r>
              <a:rPr dirty="0" sz="2400" spc="-5">
                <a:latin typeface="Calibri"/>
                <a:cs typeface="Calibri"/>
              </a:rPr>
              <a:t>USAID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Energy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Policy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Activity </a:t>
            </a:r>
            <a:r>
              <a:rPr dirty="0" sz="2400" spc="-53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  <a:hlinkClick r:id="rId2"/>
              </a:rPr>
              <a:t>goran.francic@icloud.com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906602"/>
            <a:ext cx="3817620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 spc="-40"/>
              <a:t>Umjesto</a:t>
            </a:r>
            <a:r>
              <a:rPr dirty="0" sz="4400" spc="-190"/>
              <a:t> </a:t>
            </a:r>
            <a:r>
              <a:rPr dirty="0" sz="4400" spc="-20"/>
              <a:t>sadržaja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16939" y="1706841"/>
            <a:ext cx="8893810" cy="2584450"/>
          </a:xfrm>
          <a:prstGeom prst="rect">
            <a:avLst/>
          </a:prstGeom>
        </p:spPr>
        <p:txBody>
          <a:bodyPr wrap="square" lIns="0" tIns="98425" rIns="0" bIns="0" rtlCol="0" vert="horz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775"/>
              </a:spcBef>
              <a:buFont typeface="Arial MT"/>
              <a:buChar char="•"/>
              <a:tabLst>
                <a:tab pos="241935" algn="l"/>
              </a:tabLst>
            </a:pPr>
            <a:r>
              <a:rPr dirty="0" sz="2800" spc="-15">
                <a:latin typeface="Calibri"/>
                <a:cs typeface="Calibri"/>
              </a:rPr>
              <a:t>Što</a:t>
            </a:r>
            <a:r>
              <a:rPr dirty="0" sz="2800" spc="-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predstavlja</a:t>
            </a:r>
            <a:r>
              <a:rPr dirty="0" sz="2800" spc="4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pojam</a:t>
            </a:r>
            <a:r>
              <a:rPr dirty="0" sz="2800" spc="5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„sigurnost</a:t>
            </a:r>
            <a:r>
              <a:rPr dirty="0" sz="2800" spc="40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snabdijevanja“?</a:t>
            </a:r>
            <a:endParaRPr sz="28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241935" algn="l"/>
              </a:tabLst>
            </a:pPr>
            <a:r>
              <a:rPr dirty="0" sz="2800" spc="-40">
                <a:latin typeface="Calibri"/>
                <a:cs typeface="Calibri"/>
              </a:rPr>
              <a:t>Tko</a:t>
            </a:r>
            <a:r>
              <a:rPr dirty="0" sz="280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su</a:t>
            </a:r>
            <a:r>
              <a:rPr dirty="0" sz="2800" spc="3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dionici</a:t>
            </a:r>
            <a:r>
              <a:rPr dirty="0" sz="2800" spc="2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uključeni</a:t>
            </a:r>
            <a:r>
              <a:rPr dirty="0" sz="2800" spc="3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u</a:t>
            </a:r>
            <a:r>
              <a:rPr dirty="0" sz="2800" spc="1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proces</a:t>
            </a:r>
            <a:r>
              <a:rPr dirty="0" sz="2800" spc="3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„sigurnosti</a:t>
            </a:r>
            <a:r>
              <a:rPr dirty="0" sz="2800" spc="35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snabdijevanja“?</a:t>
            </a:r>
            <a:endParaRPr sz="28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241935" algn="l"/>
              </a:tabLst>
            </a:pPr>
            <a:r>
              <a:rPr dirty="0" sz="2800" spc="-40">
                <a:latin typeface="Calibri"/>
                <a:cs typeface="Calibri"/>
              </a:rPr>
              <a:t>Kako</a:t>
            </a:r>
            <a:r>
              <a:rPr dirty="0" sz="2800" spc="-5">
                <a:latin typeface="Calibri"/>
                <a:cs typeface="Calibri"/>
              </a:rPr>
              <a:t> se </a:t>
            </a:r>
            <a:r>
              <a:rPr dirty="0" sz="2800" spc="-20">
                <a:latin typeface="Calibri"/>
                <a:cs typeface="Calibri"/>
              </a:rPr>
              <a:t>provodi</a:t>
            </a:r>
            <a:r>
              <a:rPr dirty="0" sz="2800" spc="2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postupak</a:t>
            </a:r>
            <a:r>
              <a:rPr dirty="0" sz="2800" spc="4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„sigurnosti</a:t>
            </a:r>
            <a:r>
              <a:rPr dirty="0" sz="2800" spc="40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snabdijevanja“</a:t>
            </a:r>
            <a:r>
              <a:rPr dirty="0" sz="2800" spc="2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u</a:t>
            </a:r>
            <a:r>
              <a:rPr dirty="0" sz="2800" spc="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BiH?</a:t>
            </a:r>
            <a:endParaRPr sz="28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65"/>
              </a:spcBef>
              <a:buFont typeface="Arial MT"/>
              <a:buChar char="•"/>
              <a:tabLst>
                <a:tab pos="241935" algn="l"/>
              </a:tabLst>
            </a:pPr>
            <a:r>
              <a:rPr dirty="0" sz="2800" spc="-5">
                <a:latin typeface="Calibri"/>
                <a:cs typeface="Calibri"/>
              </a:rPr>
              <a:t>A</a:t>
            </a:r>
            <a:r>
              <a:rPr dirty="0" sz="2800">
                <a:latin typeface="Calibri"/>
                <a:cs typeface="Calibri"/>
              </a:rPr>
              <a:t> </a:t>
            </a:r>
            <a:r>
              <a:rPr dirty="0" sz="2800" spc="-40">
                <a:latin typeface="Calibri"/>
                <a:cs typeface="Calibri"/>
              </a:rPr>
              <a:t>kako</a:t>
            </a:r>
            <a:r>
              <a:rPr dirty="0" sz="2800" spc="-1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u</a:t>
            </a:r>
            <a:r>
              <a:rPr dirty="0" sz="2800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okruženju?</a:t>
            </a:r>
            <a:endParaRPr sz="28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70"/>
              </a:spcBef>
              <a:buFont typeface="Arial MT"/>
              <a:buChar char="•"/>
              <a:tabLst>
                <a:tab pos="241935" algn="l"/>
              </a:tabLst>
            </a:pPr>
            <a:r>
              <a:rPr dirty="0" sz="2800" spc="-10">
                <a:latin typeface="Calibri"/>
                <a:cs typeface="Calibri"/>
              </a:rPr>
              <a:t>Za</a:t>
            </a:r>
            <a:r>
              <a:rPr dirty="0" sz="2800" spc="-5">
                <a:latin typeface="Calibri"/>
                <a:cs typeface="Calibri"/>
              </a:rPr>
              <a:t> </a:t>
            </a:r>
            <a:r>
              <a:rPr dirty="0" sz="2800" spc="-40">
                <a:latin typeface="Calibri"/>
                <a:cs typeface="Calibri"/>
              </a:rPr>
              <a:t>koga</a:t>
            </a:r>
            <a:r>
              <a:rPr dirty="0" sz="2800" spc="-1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se </a:t>
            </a:r>
            <a:r>
              <a:rPr dirty="0" sz="2800" spc="-20">
                <a:latin typeface="Calibri"/>
                <a:cs typeface="Calibri"/>
              </a:rPr>
              <a:t>provodi</a:t>
            </a:r>
            <a:r>
              <a:rPr dirty="0" sz="2800" spc="2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„sigurnost</a:t>
            </a:r>
            <a:r>
              <a:rPr dirty="0" sz="2800" spc="30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snabdijevanja“?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906602"/>
            <a:ext cx="9095740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 spc="-35"/>
              <a:t>Sigurnost</a:t>
            </a:r>
            <a:r>
              <a:rPr dirty="0" sz="4400" spc="-105"/>
              <a:t> </a:t>
            </a:r>
            <a:r>
              <a:rPr dirty="0" sz="4400" spc="-35"/>
              <a:t>snabdijevanja</a:t>
            </a:r>
            <a:r>
              <a:rPr dirty="0" sz="4400" spc="-120"/>
              <a:t> </a:t>
            </a:r>
            <a:r>
              <a:rPr dirty="0" sz="4400" spc="-40"/>
              <a:t>prirodnim</a:t>
            </a:r>
            <a:r>
              <a:rPr dirty="0" sz="4400" spc="-145"/>
              <a:t> </a:t>
            </a:r>
            <a:r>
              <a:rPr dirty="0" sz="4400" spc="-40"/>
              <a:t>gasom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16939" y="1793189"/>
            <a:ext cx="10178415" cy="2627630"/>
          </a:xfrm>
          <a:prstGeom prst="rect">
            <a:avLst/>
          </a:prstGeom>
        </p:spPr>
        <p:txBody>
          <a:bodyPr wrap="square" lIns="0" tIns="60325" rIns="0" bIns="0" rtlCol="0" vert="horz">
            <a:spAutoFit/>
          </a:bodyPr>
          <a:lstStyle/>
          <a:p>
            <a:pPr marL="241300" marR="53340" indent="-229235">
              <a:lnSpc>
                <a:spcPts val="3030"/>
              </a:lnSpc>
              <a:spcBef>
                <a:spcPts val="475"/>
              </a:spcBef>
              <a:buFont typeface="Arial MT"/>
              <a:buChar char="•"/>
              <a:tabLst>
                <a:tab pos="241935" algn="l"/>
              </a:tabLst>
            </a:pPr>
            <a:r>
              <a:rPr dirty="0" sz="2800" spc="-10">
                <a:latin typeface="Calibri"/>
                <a:cs typeface="Calibri"/>
              </a:rPr>
              <a:t>mjere</a:t>
            </a:r>
            <a:r>
              <a:rPr dirty="0" sz="280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i</a:t>
            </a:r>
            <a:r>
              <a:rPr dirty="0" sz="2800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postupci</a:t>
            </a:r>
            <a:r>
              <a:rPr dirty="0" sz="2800" spc="6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osiguranja</a:t>
            </a:r>
            <a:r>
              <a:rPr dirty="0" sz="2800" spc="2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kontinuiranog</a:t>
            </a:r>
            <a:r>
              <a:rPr dirty="0" sz="2800" spc="4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i</a:t>
            </a:r>
            <a:r>
              <a:rPr dirty="0" sz="2800" spc="5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kvalitetnog </a:t>
            </a:r>
            <a:r>
              <a:rPr dirty="0" sz="2800" spc="-10">
                <a:latin typeface="Calibri"/>
                <a:cs typeface="Calibri"/>
              </a:rPr>
              <a:t>snabdijevanja </a:t>
            </a:r>
            <a:r>
              <a:rPr dirty="0" sz="2800" spc="-620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korisnika</a:t>
            </a:r>
            <a:r>
              <a:rPr dirty="0" sz="2800" spc="2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nekim</a:t>
            </a:r>
            <a:r>
              <a:rPr dirty="0" sz="2800" spc="20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energentom</a:t>
            </a:r>
            <a:r>
              <a:rPr dirty="0" sz="2800" spc="1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–</a:t>
            </a:r>
            <a:r>
              <a:rPr dirty="0" sz="2800" spc="10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prirodnim</a:t>
            </a:r>
            <a:r>
              <a:rPr dirty="0" sz="2800" spc="40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gasom</a:t>
            </a:r>
            <a:endParaRPr sz="2800">
              <a:latin typeface="Calibri"/>
              <a:cs typeface="Calibri"/>
            </a:endParaRPr>
          </a:p>
          <a:p>
            <a:pPr marL="241300" marR="499109" indent="-229235">
              <a:lnSpc>
                <a:spcPts val="3020"/>
              </a:lnSpc>
              <a:spcBef>
                <a:spcPts val="1005"/>
              </a:spcBef>
              <a:buFont typeface="Arial MT"/>
              <a:buChar char="•"/>
              <a:tabLst>
                <a:tab pos="241935" algn="l"/>
              </a:tabLst>
            </a:pPr>
            <a:r>
              <a:rPr dirty="0" sz="2800" spc="-15">
                <a:latin typeface="Calibri"/>
                <a:cs typeface="Calibri"/>
              </a:rPr>
              <a:t>definiranje</a:t>
            </a:r>
            <a:r>
              <a:rPr dirty="0" sz="2800" spc="25">
                <a:latin typeface="Calibri"/>
                <a:cs typeface="Calibri"/>
              </a:rPr>
              <a:t> </a:t>
            </a:r>
            <a:r>
              <a:rPr dirty="0" sz="2800" spc="-35">
                <a:latin typeface="Calibri"/>
                <a:cs typeface="Calibri"/>
              </a:rPr>
              <a:t>zakonske</a:t>
            </a:r>
            <a:r>
              <a:rPr dirty="0" sz="2800" spc="1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i</a:t>
            </a:r>
            <a:r>
              <a:rPr dirty="0" sz="2800" spc="5">
                <a:latin typeface="Calibri"/>
                <a:cs typeface="Calibri"/>
              </a:rPr>
              <a:t> </a:t>
            </a:r>
            <a:r>
              <a:rPr dirty="0" sz="2800" spc="-30">
                <a:latin typeface="Calibri"/>
                <a:cs typeface="Calibri"/>
              </a:rPr>
              <a:t>podzakonske</a:t>
            </a:r>
            <a:r>
              <a:rPr dirty="0" sz="2800" spc="35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regulative</a:t>
            </a:r>
            <a:r>
              <a:rPr dirty="0" sz="2800" spc="5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kojima</a:t>
            </a:r>
            <a:r>
              <a:rPr dirty="0" sz="2800" spc="1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se</a:t>
            </a:r>
            <a:r>
              <a:rPr dirty="0" sz="2800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te</a:t>
            </a:r>
            <a:r>
              <a:rPr dirty="0" sz="280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mjere</a:t>
            </a:r>
            <a:r>
              <a:rPr dirty="0" sz="2800" spc="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i </a:t>
            </a:r>
            <a:r>
              <a:rPr dirty="0" sz="2800" spc="-62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postupci</a:t>
            </a:r>
            <a:r>
              <a:rPr dirty="0" sz="2800" spc="40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propisuju</a:t>
            </a:r>
            <a:endParaRPr sz="2800">
              <a:latin typeface="Calibri"/>
              <a:cs typeface="Calibri"/>
            </a:endParaRPr>
          </a:p>
          <a:p>
            <a:pPr marL="241300" indent="-229235">
              <a:lnSpc>
                <a:spcPts val="3190"/>
              </a:lnSpc>
              <a:spcBef>
                <a:spcPts val="620"/>
              </a:spcBef>
              <a:buFont typeface="Arial MT"/>
              <a:buChar char="•"/>
              <a:tabLst>
                <a:tab pos="241935" algn="l"/>
              </a:tabLst>
            </a:pPr>
            <a:r>
              <a:rPr dirty="0" sz="2800" spc="-15">
                <a:latin typeface="Calibri"/>
                <a:cs typeface="Calibri"/>
              </a:rPr>
              <a:t>provođenje</a:t>
            </a:r>
            <a:r>
              <a:rPr dirty="0" sz="2800" spc="25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propisanih</a:t>
            </a:r>
            <a:r>
              <a:rPr dirty="0" sz="2800" spc="50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postupaka</a:t>
            </a:r>
            <a:r>
              <a:rPr dirty="0" sz="2800" spc="45">
                <a:latin typeface="Calibri"/>
                <a:cs typeface="Calibri"/>
              </a:rPr>
              <a:t> </a:t>
            </a:r>
            <a:r>
              <a:rPr dirty="0" sz="2800" spc="-30">
                <a:latin typeface="Calibri"/>
                <a:cs typeface="Calibri"/>
              </a:rPr>
              <a:t>koje</a:t>
            </a:r>
            <a:r>
              <a:rPr dirty="0" sz="2800" spc="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poduzimaju</a:t>
            </a:r>
            <a:r>
              <a:rPr dirty="0" sz="2800" spc="4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svi</a:t>
            </a:r>
            <a:r>
              <a:rPr dirty="0" sz="2800" spc="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učesnici</a:t>
            </a:r>
            <a:r>
              <a:rPr dirty="0" sz="2800" spc="4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u</a:t>
            </a:r>
            <a:r>
              <a:rPr dirty="0" sz="2800" spc="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tom</a:t>
            </a:r>
            <a:endParaRPr sz="2800">
              <a:latin typeface="Calibri"/>
              <a:cs typeface="Calibri"/>
            </a:endParaRPr>
          </a:p>
          <a:p>
            <a:pPr marL="241300">
              <a:lnSpc>
                <a:spcPts val="3190"/>
              </a:lnSpc>
            </a:pPr>
            <a:r>
              <a:rPr dirty="0" sz="2800" spc="-15">
                <a:latin typeface="Calibri"/>
                <a:cs typeface="Calibri"/>
              </a:rPr>
              <a:t>procesu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906602"/>
            <a:ext cx="9650730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 spc="-30"/>
              <a:t>Dionici</a:t>
            </a:r>
            <a:r>
              <a:rPr dirty="0" sz="4400" spc="-75"/>
              <a:t> </a:t>
            </a:r>
            <a:r>
              <a:rPr dirty="0" sz="4400"/>
              <a:t>u</a:t>
            </a:r>
            <a:r>
              <a:rPr dirty="0" sz="4400" spc="-75"/>
              <a:t> </a:t>
            </a:r>
            <a:r>
              <a:rPr dirty="0" sz="4400" spc="-40"/>
              <a:t>procesu</a:t>
            </a:r>
            <a:r>
              <a:rPr dirty="0" sz="4400" spc="-85"/>
              <a:t> </a:t>
            </a:r>
            <a:r>
              <a:rPr dirty="0" sz="4400" spc="-45"/>
              <a:t>“sigurnosti</a:t>
            </a:r>
            <a:r>
              <a:rPr dirty="0" sz="4400" spc="-70"/>
              <a:t> </a:t>
            </a:r>
            <a:r>
              <a:rPr dirty="0" sz="4400" spc="-40"/>
              <a:t>snabdijevanja”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16939" y="1793189"/>
            <a:ext cx="8386445" cy="23698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41300" indent="-229235">
              <a:lnSpc>
                <a:spcPts val="3195"/>
              </a:lnSpc>
              <a:spcBef>
                <a:spcPts val="95"/>
              </a:spcBef>
              <a:buFont typeface="Arial MT"/>
              <a:buChar char="•"/>
              <a:tabLst>
                <a:tab pos="241935" algn="l"/>
              </a:tabLst>
            </a:pPr>
            <a:r>
              <a:rPr dirty="0" sz="2800" spc="-25">
                <a:latin typeface="Calibri"/>
                <a:cs typeface="Calibri"/>
              </a:rPr>
              <a:t>zakonodavna</a:t>
            </a:r>
            <a:r>
              <a:rPr dirty="0" sz="2800" spc="2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i</a:t>
            </a:r>
            <a:r>
              <a:rPr dirty="0" sz="2800" spc="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izvršan</a:t>
            </a:r>
            <a:r>
              <a:rPr dirty="0" sz="2800" spc="10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vlast</a:t>
            </a:r>
            <a:r>
              <a:rPr dirty="0" sz="2800" spc="2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–</a:t>
            </a:r>
            <a:r>
              <a:rPr dirty="0" sz="2800" spc="1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na</a:t>
            </a:r>
            <a:r>
              <a:rPr dirty="0" sz="2800" spc="1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državnom,</a:t>
            </a:r>
            <a:r>
              <a:rPr dirty="0" sz="2800" spc="2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entitetskom</a:t>
            </a:r>
            <a:r>
              <a:rPr dirty="0" sz="2800" spc="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i</a:t>
            </a:r>
            <a:endParaRPr sz="2800">
              <a:latin typeface="Calibri"/>
              <a:cs typeface="Calibri"/>
            </a:endParaRPr>
          </a:p>
          <a:p>
            <a:pPr marL="241300">
              <a:lnSpc>
                <a:spcPts val="3195"/>
              </a:lnSpc>
            </a:pPr>
            <a:r>
              <a:rPr dirty="0" sz="2800" spc="-15">
                <a:latin typeface="Calibri"/>
                <a:cs typeface="Calibri"/>
              </a:rPr>
              <a:t>kantonalnom</a:t>
            </a:r>
            <a:r>
              <a:rPr dirty="0" sz="2800" spc="-25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nivou</a:t>
            </a:r>
            <a:endParaRPr sz="28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241935" algn="l"/>
              </a:tabLst>
            </a:pPr>
            <a:r>
              <a:rPr dirty="0" sz="2800" spc="-20">
                <a:latin typeface="Calibri"/>
                <a:cs typeface="Calibri"/>
              </a:rPr>
              <a:t>operatori</a:t>
            </a:r>
            <a:r>
              <a:rPr dirty="0" sz="2800" spc="-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infrastrukture</a:t>
            </a:r>
            <a:r>
              <a:rPr dirty="0" sz="2800" spc="7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–</a:t>
            </a:r>
            <a:r>
              <a:rPr dirty="0" sz="2800" spc="10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OTS,</a:t>
            </a:r>
            <a:r>
              <a:rPr dirty="0" sz="280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ODS,</a:t>
            </a:r>
            <a:r>
              <a:rPr dirty="0" sz="2800" spc="15">
                <a:latin typeface="Calibri"/>
                <a:cs typeface="Calibri"/>
              </a:rPr>
              <a:t> </a:t>
            </a:r>
            <a:r>
              <a:rPr dirty="0" sz="2800" spc="-95">
                <a:latin typeface="Calibri"/>
                <a:cs typeface="Calibri"/>
              </a:rPr>
              <a:t>PSP,</a:t>
            </a:r>
            <a:r>
              <a:rPr dirty="0" sz="2800" spc="2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LNG</a:t>
            </a:r>
            <a:r>
              <a:rPr dirty="0" sz="2800" spc="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terminal</a:t>
            </a:r>
            <a:endParaRPr sz="28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241935" algn="l"/>
              </a:tabLst>
            </a:pPr>
            <a:r>
              <a:rPr dirty="0" sz="2800" spc="-15">
                <a:latin typeface="Calibri"/>
                <a:cs typeface="Calibri"/>
              </a:rPr>
              <a:t>trgovci/uvoznici</a:t>
            </a:r>
            <a:r>
              <a:rPr dirty="0" sz="2800" spc="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i</a:t>
            </a:r>
            <a:r>
              <a:rPr dirty="0" sz="2800" spc="-2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snabdjevači</a:t>
            </a:r>
            <a:endParaRPr sz="28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241935" algn="l"/>
              </a:tabLst>
            </a:pPr>
            <a:r>
              <a:rPr dirty="0" sz="2800" spc="-15">
                <a:latin typeface="Calibri"/>
                <a:cs typeface="Calibri"/>
              </a:rPr>
              <a:t>krajnji</a:t>
            </a:r>
            <a:r>
              <a:rPr dirty="0" sz="280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korisnici</a:t>
            </a:r>
            <a:r>
              <a:rPr dirty="0" sz="2800" spc="15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prirodnog</a:t>
            </a:r>
            <a:r>
              <a:rPr dirty="0" sz="2800" spc="25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gasa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906602"/>
            <a:ext cx="7279005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 spc="-35"/>
              <a:t>Stanje</a:t>
            </a:r>
            <a:r>
              <a:rPr dirty="0" sz="4400" spc="-100"/>
              <a:t> </a:t>
            </a:r>
            <a:r>
              <a:rPr dirty="0" sz="4400" spc="-45"/>
              <a:t>“sigurnosti</a:t>
            </a:r>
            <a:r>
              <a:rPr dirty="0" sz="4400" spc="-95"/>
              <a:t> </a:t>
            </a:r>
            <a:r>
              <a:rPr dirty="0" sz="4400" spc="-35"/>
              <a:t>opskrbe”</a:t>
            </a:r>
            <a:r>
              <a:rPr dirty="0" sz="4400" spc="-90"/>
              <a:t> </a:t>
            </a:r>
            <a:r>
              <a:rPr dirty="0" sz="4400"/>
              <a:t>u</a:t>
            </a:r>
            <a:r>
              <a:rPr dirty="0" sz="4400" spc="-85"/>
              <a:t> </a:t>
            </a:r>
            <a:r>
              <a:rPr dirty="0" sz="4400" spc="-15"/>
              <a:t>BiH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16939" y="1756565"/>
            <a:ext cx="10097135" cy="3051810"/>
          </a:xfrm>
          <a:prstGeom prst="rect">
            <a:avLst/>
          </a:prstGeom>
        </p:spPr>
        <p:txBody>
          <a:bodyPr wrap="square" lIns="0" tIns="48895" rIns="0" bIns="0" rtlCol="0" vert="horz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385"/>
              </a:spcBef>
              <a:buFont typeface="Arial MT"/>
              <a:buChar char="•"/>
              <a:tabLst>
                <a:tab pos="241935" algn="l"/>
              </a:tabLst>
            </a:pPr>
            <a:r>
              <a:rPr dirty="0" sz="2800" spc="-20">
                <a:latin typeface="Calibri"/>
                <a:cs typeface="Calibri"/>
              </a:rPr>
              <a:t>Zakonodavni</a:t>
            </a:r>
            <a:r>
              <a:rPr dirty="0" sz="280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okvir:</a:t>
            </a:r>
            <a:endParaRPr sz="2800">
              <a:latin typeface="Calibri"/>
              <a:cs typeface="Calibri"/>
            </a:endParaRPr>
          </a:p>
          <a:p>
            <a:pPr algn="just" lvl="1" marL="698500" marR="748030" indent="-228600">
              <a:lnSpc>
                <a:spcPts val="2590"/>
              </a:lnSpc>
              <a:spcBef>
                <a:spcPts val="575"/>
              </a:spcBef>
              <a:buFont typeface="Arial MT"/>
              <a:buChar char="•"/>
              <a:tabLst>
                <a:tab pos="699135" algn="l"/>
              </a:tabLst>
            </a:pPr>
            <a:r>
              <a:rPr dirty="0" sz="2400" spc="-15">
                <a:latin typeface="Calibri"/>
                <a:cs typeface="Calibri"/>
              </a:rPr>
              <a:t>državni </a:t>
            </a:r>
            <a:r>
              <a:rPr dirty="0" sz="2400" spc="-5">
                <a:latin typeface="Calibri"/>
                <a:cs typeface="Calibri"/>
              </a:rPr>
              <a:t>okvir: ne </a:t>
            </a:r>
            <a:r>
              <a:rPr dirty="0" sz="2400" spc="-10">
                <a:latin typeface="Calibri"/>
                <a:cs typeface="Calibri"/>
              </a:rPr>
              <a:t>postoji, </a:t>
            </a:r>
            <a:r>
              <a:rPr dirty="0" sz="2400" spc="-25">
                <a:latin typeface="Calibri"/>
                <a:cs typeface="Calibri"/>
              </a:rPr>
              <a:t>rasprava </a:t>
            </a:r>
            <a:r>
              <a:rPr dirty="0" sz="2400">
                <a:latin typeface="Calibri"/>
                <a:cs typeface="Calibri"/>
              </a:rPr>
              <a:t>o </a:t>
            </a:r>
            <a:r>
              <a:rPr dirty="0" sz="2400" spc="-5">
                <a:latin typeface="Calibri"/>
                <a:cs typeface="Calibri"/>
              </a:rPr>
              <a:t>prijedlogu </a:t>
            </a:r>
            <a:r>
              <a:rPr dirty="0" sz="2400" spc="-20">
                <a:latin typeface="Calibri"/>
                <a:cs typeface="Calibri"/>
              </a:rPr>
              <a:t>Zakona </a:t>
            </a:r>
            <a:r>
              <a:rPr dirty="0" sz="2400">
                <a:latin typeface="Calibri"/>
                <a:cs typeface="Calibri"/>
              </a:rPr>
              <a:t>o </a:t>
            </a:r>
            <a:r>
              <a:rPr dirty="0" sz="2400" spc="-10">
                <a:latin typeface="Calibri"/>
                <a:cs typeface="Calibri"/>
              </a:rPr>
              <a:t>regulatoru </a:t>
            </a:r>
            <a:r>
              <a:rPr dirty="0" sz="2400">
                <a:latin typeface="Calibri"/>
                <a:cs typeface="Calibri"/>
              </a:rPr>
              <a:t>el. 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energije </a:t>
            </a:r>
            <a:r>
              <a:rPr dirty="0" sz="2400">
                <a:latin typeface="Calibri"/>
                <a:cs typeface="Calibri"/>
              </a:rPr>
              <a:t>i </a:t>
            </a:r>
            <a:r>
              <a:rPr dirty="0" sz="2400" spc="-10">
                <a:latin typeface="Calibri"/>
                <a:cs typeface="Calibri"/>
              </a:rPr>
              <a:t>prirodnog </a:t>
            </a:r>
            <a:r>
              <a:rPr dirty="0" sz="2400" spc="-15">
                <a:latin typeface="Calibri"/>
                <a:cs typeface="Calibri"/>
              </a:rPr>
              <a:t>gasa, </a:t>
            </a:r>
            <a:r>
              <a:rPr dirty="0" sz="2400" spc="-10">
                <a:latin typeface="Calibri"/>
                <a:cs typeface="Calibri"/>
              </a:rPr>
              <a:t>prenosa </a:t>
            </a:r>
            <a:r>
              <a:rPr dirty="0" sz="2400">
                <a:latin typeface="Calibri"/>
                <a:cs typeface="Calibri"/>
              </a:rPr>
              <a:t>i </a:t>
            </a:r>
            <a:r>
              <a:rPr dirty="0" sz="2400" spc="-10">
                <a:latin typeface="Calibri"/>
                <a:cs typeface="Calibri"/>
              </a:rPr>
              <a:t>tržišta </a:t>
            </a:r>
            <a:r>
              <a:rPr dirty="0" sz="2400" spc="-5">
                <a:latin typeface="Calibri"/>
                <a:cs typeface="Calibri"/>
              </a:rPr>
              <a:t>električne energije </a:t>
            </a:r>
            <a:r>
              <a:rPr dirty="0" sz="2400">
                <a:latin typeface="Calibri"/>
                <a:cs typeface="Calibri"/>
              </a:rPr>
              <a:t>u Bosni i </a:t>
            </a:r>
            <a:r>
              <a:rPr dirty="0" sz="2400" spc="-53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Hercegovini</a:t>
            </a:r>
            <a:endParaRPr sz="2400">
              <a:latin typeface="Calibri"/>
              <a:cs typeface="Calibri"/>
            </a:endParaRPr>
          </a:p>
          <a:p>
            <a:pPr algn="just" lvl="1" marL="698500" indent="-229235">
              <a:lnSpc>
                <a:spcPct val="100000"/>
              </a:lnSpc>
              <a:spcBef>
                <a:spcPts val="185"/>
              </a:spcBef>
              <a:buFont typeface="Arial MT"/>
              <a:buChar char="•"/>
              <a:tabLst>
                <a:tab pos="699135" algn="l"/>
              </a:tabLst>
            </a:pPr>
            <a:r>
              <a:rPr dirty="0" sz="2400" spc="-10">
                <a:latin typeface="Calibri"/>
                <a:cs typeface="Calibri"/>
              </a:rPr>
              <a:t>entitetski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nivo: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RS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– </a:t>
            </a:r>
            <a:r>
              <a:rPr dirty="0" sz="2400" spc="-25">
                <a:latin typeface="Calibri"/>
                <a:cs typeface="Calibri"/>
              </a:rPr>
              <a:t>Zakon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</a:t>
            </a:r>
            <a:r>
              <a:rPr dirty="0" sz="2400" spc="-10">
                <a:latin typeface="Calibri"/>
                <a:cs typeface="Calibri"/>
              </a:rPr>
              <a:t> gasu;</a:t>
            </a:r>
            <a:r>
              <a:rPr dirty="0" sz="2400" spc="-5">
                <a:latin typeface="Calibri"/>
                <a:cs typeface="Calibri"/>
              </a:rPr>
              <a:t> FBiH –prijedlog</a:t>
            </a:r>
            <a:r>
              <a:rPr dirty="0" sz="2400" spc="-20">
                <a:latin typeface="Calibri"/>
                <a:cs typeface="Calibri"/>
              </a:rPr>
              <a:t> Zakona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</a:t>
            </a:r>
            <a:r>
              <a:rPr dirty="0" sz="2400" spc="-15">
                <a:latin typeface="Calibri"/>
                <a:cs typeface="Calibri"/>
              </a:rPr>
              <a:t> gasu</a:t>
            </a:r>
            <a:endParaRPr sz="2400">
              <a:latin typeface="Calibri"/>
              <a:cs typeface="Calibri"/>
            </a:endParaRPr>
          </a:p>
          <a:p>
            <a:pPr algn="just" lvl="1" marL="698500" indent="-229235">
              <a:lnSpc>
                <a:spcPct val="100000"/>
              </a:lnSpc>
              <a:spcBef>
                <a:spcPts val="204"/>
              </a:spcBef>
              <a:buFont typeface="Arial MT"/>
              <a:buChar char="•"/>
              <a:tabLst>
                <a:tab pos="699135" algn="l"/>
              </a:tabLst>
            </a:pPr>
            <a:r>
              <a:rPr dirty="0" sz="2400" spc="-15">
                <a:latin typeface="Calibri"/>
                <a:cs typeface="Calibri"/>
              </a:rPr>
              <a:t>kantonalni </a:t>
            </a:r>
            <a:r>
              <a:rPr dirty="0" sz="2400" spc="-10">
                <a:latin typeface="Calibri"/>
                <a:cs typeface="Calibri"/>
              </a:rPr>
              <a:t>nivo: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preklapa</a:t>
            </a:r>
            <a:r>
              <a:rPr dirty="0" sz="2400" spc="-5">
                <a:latin typeface="Calibri"/>
                <a:cs typeface="Calibri"/>
              </a:rPr>
              <a:t> se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sa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komunalnim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djelatnostima</a:t>
            </a:r>
            <a:endParaRPr sz="2400">
              <a:latin typeface="Calibri"/>
              <a:cs typeface="Calibri"/>
            </a:endParaRPr>
          </a:p>
          <a:p>
            <a:pPr algn="just" lvl="1" marL="698500" indent="-229235">
              <a:lnSpc>
                <a:spcPts val="2735"/>
              </a:lnSpc>
              <a:spcBef>
                <a:spcPts val="215"/>
              </a:spcBef>
              <a:buFont typeface="Arial MT"/>
              <a:buChar char="•"/>
              <a:tabLst>
                <a:tab pos="699135" algn="l"/>
              </a:tabLst>
            </a:pPr>
            <a:r>
              <a:rPr dirty="0" sz="2400" spc="-5">
                <a:latin typeface="Calibri"/>
                <a:cs typeface="Calibri"/>
              </a:rPr>
              <a:t>detaljna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analiza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u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65">
                <a:latin typeface="Calibri"/>
                <a:cs typeface="Calibri"/>
              </a:rPr>
              <a:t>EPA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Izvještaju </a:t>
            </a:r>
            <a:r>
              <a:rPr dirty="0" sz="2400">
                <a:latin typeface="Calibri"/>
                <a:cs typeface="Calibri"/>
              </a:rPr>
              <a:t>o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uredbama </a:t>
            </a:r>
            <a:r>
              <a:rPr dirty="0" sz="2400">
                <a:latin typeface="Calibri"/>
                <a:cs typeface="Calibri"/>
              </a:rPr>
              <a:t>o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interoperabilnosti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sigurnosti</a:t>
            </a:r>
            <a:endParaRPr sz="2400">
              <a:latin typeface="Calibri"/>
              <a:cs typeface="Calibri"/>
            </a:endParaRPr>
          </a:p>
          <a:p>
            <a:pPr algn="just" marL="698500">
              <a:lnSpc>
                <a:spcPts val="2735"/>
              </a:lnSpc>
            </a:pPr>
            <a:r>
              <a:rPr dirty="0" sz="2400" spc="-10">
                <a:latin typeface="Calibri"/>
                <a:cs typeface="Calibri"/>
              </a:rPr>
              <a:t>snabdijevanja,</a:t>
            </a:r>
            <a:r>
              <a:rPr dirty="0" sz="2400">
                <a:latin typeface="Calibri"/>
                <a:cs typeface="Calibri"/>
              </a:rPr>
              <a:t> maj,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2023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906602"/>
            <a:ext cx="7279005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 spc="-35"/>
              <a:t>Stanje</a:t>
            </a:r>
            <a:r>
              <a:rPr dirty="0" sz="4400" spc="-100"/>
              <a:t> </a:t>
            </a:r>
            <a:r>
              <a:rPr dirty="0" sz="4400" spc="-45"/>
              <a:t>“sigurnosti</a:t>
            </a:r>
            <a:r>
              <a:rPr dirty="0" sz="4400" spc="-95"/>
              <a:t> </a:t>
            </a:r>
            <a:r>
              <a:rPr dirty="0" sz="4400" spc="-35"/>
              <a:t>opskrbe”</a:t>
            </a:r>
            <a:r>
              <a:rPr dirty="0" sz="4400" spc="-90"/>
              <a:t> </a:t>
            </a:r>
            <a:r>
              <a:rPr dirty="0" sz="4400"/>
              <a:t>u</a:t>
            </a:r>
            <a:r>
              <a:rPr dirty="0" sz="4400" spc="-85"/>
              <a:t> </a:t>
            </a:r>
            <a:r>
              <a:rPr dirty="0" sz="4400" spc="-15"/>
              <a:t>BiH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16939" y="1756565"/>
            <a:ext cx="10274935" cy="2722880"/>
          </a:xfrm>
          <a:prstGeom prst="rect">
            <a:avLst/>
          </a:prstGeom>
        </p:spPr>
        <p:txBody>
          <a:bodyPr wrap="square" lIns="0" tIns="48895" rIns="0" bIns="0" rtlCol="0" vert="horz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385"/>
              </a:spcBef>
              <a:buFont typeface="Arial MT"/>
              <a:buChar char="•"/>
              <a:tabLst>
                <a:tab pos="241935" algn="l"/>
              </a:tabLst>
            </a:pPr>
            <a:r>
              <a:rPr dirty="0" sz="2800" spc="-20">
                <a:latin typeface="Calibri"/>
                <a:cs typeface="Calibri"/>
              </a:rPr>
              <a:t>Infrastruktura:</a:t>
            </a:r>
            <a:endParaRPr sz="2800">
              <a:latin typeface="Calibri"/>
              <a:cs typeface="Calibri"/>
            </a:endParaRPr>
          </a:p>
          <a:p>
            <a:pPr lvl="1" marL="698500" marR="5080" indent="-228600">
              <a:lnSpc>
                <a:spcPts val="2590"/>
              </a:lnSpc>
              <a:spcBef>
                <a:spcPts val="575"/>
              </a:spcBef>
              <a:buFont typeface="Arial MT"/>
              <a:buChar char="•"/>
              <a:tabLst>
                <a:tab pos="699135" algn="l"/>
              </a:tabLst>
            </a:pPr>
            <a:r>
              <a:rPr dirty="0" sz="2400" spc="-25">
                <a:latin typeface="Calibri"/>
                <a:cs typeface="Calibri"/>
              </a:rPr>
              <a:t>OTS: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jedan </a:t>
            </a:r>
            <a:r>
              <a:rPr dirty="0" sz="2400" spc="-10">
                <a:latin typeface="Calibri"/>
                <a:cs typeface="Calibri"/>
              </a:rPr>
              <a:t>plinovod</a:t>
            </a:r>
            <a:r>
              <a:rPr dirty="0" sz="2400" spc="1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(tehnološki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jedna</a:t>
            </a:r>
            <a:r>
              <a:rPr dirty="0" sz="2400">
                <a:latin typeface="Calibri"/>
                <a:cs typeface="Calibri"/>
              </a:rPr>
              <a:t> cjelina),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tri</a:t>
            </a:r>
            <a:r>
              <a:rPr dirty="0" sz="2400" spc="-15">
                <a:latin typeface="Calibri"/>
                <a:cs typeface="Calibri"/>
              </a:rPr>
              <a:t> OTS-a,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jedna </a:t>
            </a:r>
            <a:r>
              <a:rPr dirty="0" sz="2400" spc="-15">
                <a:latin typeface="Calibri"/>
                <a:cs typeface="Calibri"/>
              </a:rPr>
              <a:t>interkonekcija, </a:t>
            </a:r>
            <a:r>
              <a:rPr dirty="0" sz="2400" spc="-52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smanjeni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kapacitet;</a:t>
            </a:r>
            <a:endParaRPr sz="2400">
              <a:latin typeface="Calibri"/>
              <a:cs typeface="Calibri"/>
            </a:endParaRPr>
          </a:p>
          <a:p>
            <a:pPr lvl="1" marL="698500" indent="-229235">
              <a:lnSpc>
                <a:spcPct val="100000"/>
              </a:lnSpc>
              <a:spcBef>
                <a:spcPts val="180"/>
              </a:spcBef>
              <a:buFont typeface="Arial MT"/>
              <a:buChar char="•"/>
              <a:tabLst>
                <a:tab pos="699135" algn="l"/>
              </a:tabLst>
            </a:pPr>
            <a:r>
              <a:rPr dirty="0" sz="2400" spc="-25">
                <a:latin typeface="Calibri"/>
                <a:cs typeface="Calibri"/>
              </a:rPr>
              <a:t>OTS: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nove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interkonekcije?</a:t>
            </a:r>
            <a:r>
              <a:rPr dirty="0" sz="2400">
                <a:latin typeface="Calibri"/>
                <a:cs typeface="Calibri"/>
              </a:rPr>
              <a:t> –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planirana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Južna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</a:t>
            </a:r>
            <a:r>
              <a:rPr dirty="0" sz="2400" spc="-15">
                <a:latin typeface="Calibri"/>
                <a:cs typeface="Calibri"/>
              </a:rPr>
              <a:t> Nova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istočna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interkonekcija</a:t>
            </a:r>
            <a:endParaRPr sz="2400">
              <a:latin typeface="Calibri"/>
              <a:cs typeface="Calibri"/>
            </a:endParaRPr>
          </a:p>
          <a:p>
            <a:pPr lvl="1" marL="698500" marR="274320" indent="-228600">
              <a:lnSpc>
                <a:spcPts val="2590"/>
              </a:lnSpc>
              <a:spcBef>
                <a:spcPts val="535"/>
              </a:spcBef>
              <a:buFont typeface="Arial MT"/>
              <a:buChar char="•"/>
              <a:tabLst>
                <a:tab pos="699135" algn="l"/>
              </a:tabLst>
            </a:pPr>
            <a:r>
              <a:rPr dirty="0" sz="2400" spc="-5">
                <a:latin typeface="Calibri"/>
                <a:cs typeface="Calibri"/>
              </a:rPr>
              <a:t>ODS: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nekoliko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odvojenih</a:t>
            </a:r>
            <a:r>
              <a:rPr dirty="0" sz="2400" spc="1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distributivnih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mreža,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intenzivno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održavanje;</a:t>
            </a:r>
            <a:r>
              <a:rPr dirty="0" sz="2400" spc="-5">
                <a:latin typeface="Calibri"/>
                <a:cs typeface="Calibri"/>
              </a:rPr>
              <a:t> daljnji </a:t>
            </a:r>
            <a:r>
              <a:rPr dirty="0" sz="2400" spc="-525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razvoj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</a:t>
            </a:r>
            <a:r>
              <a:rPr dirty="0" sz="2400" spc="-10">
                <a:latin typeface="Calibri"/>
                <a:cs typeface="Calibri"/>
              </a:rPr>
              <a:t> gasifikacija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novih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područja?</a:t>
            </a:r>
            <a:endParaRPr sz="2400">
              <a:latin typeface="Calibri"/>
              <a:cs typeface="Calibri"/>
            </a:endParaRPr>
          </a:p>
          <a:p>
            <a:pPr lvl="1" marL="698500" indent="-229235">
              <a:lnSpc>
                <a:spcPct val="100000"/>
              </a:lnSpc>
              <a:spcBef>
                <a:spcPts val="180"/>
              </a:spcBef>
              <a:buFont typeface="Arial MT"/>
              <a:buChar char="•"/>
              <a:tabLst>
                <a:tab pos="699135" algn="l"/>
              </a:tabLst>
            </a:pPr>
            <a:r>
              <a:rPr dirty="0" sz="2400" spc="-5">
                <a:latin typeface="Calibri"/>
                <a:cs typeface="Calibri"/>
              </a:rPr>
              <a:t>nema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druge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infrastrukture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906602"/>
            <a:ext cx="7279005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 spc="-35"/>
              <a:t>Stanje</a:t>
            </a:r>
            <a:r>
              <a:rPr dirty="0" sz="4400" spc="-100"/>
              <a:t> </a:t>
            </a:r>
            <a:r>
              <a:rPr dirty="0" sz="4400" spc="-45"/>
              <a:t>“sigurnosti</a:t>
            </a:r>
            <a:r>
              <a:rPr dirty="0" sz="4400" spc="-95"/>
              <a:t> </a:t>
            </a:r>
            <a:r>
              <a:rPr dirty="0" sz="4400" spc="-35"/>
              <a:t>opskrbe”</a:t>
            </a:r>
            <a:r>
              <a:rPr dirty="0" sz="4400" spc="-90"/>
              <a:t> </a:t>
            </a:r>
            <a:r>
              <a:rPr dirty="0" sz="4400"/>
              <a:t>u</a:t>
            </a:r>
            <a:r>
              <a:rPr dirty="0" sz="4400" spc="-85"/>
              <a:t> </a:t>
            </a:r>
            <a:r>
              <a:rPr dirty="0" sz="4400" spc="-15"/>
              <a:t>BiH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16939" y="1756565"/>
            <a:ext cx="8560435" cy="3479165"/>
          </a:xfrm>
          <a:prstGeom prst="rect">
            <a:avLst/>
          </a:prstGeom>
        </p:spPr>
        <p:txBody>
          <a:bodyPr wrap="square" lIns="0" tIns="48895" rIns="0" bIns="0" rtlCol="0" vert="horz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385"/>
              </a:spcBef>
              <a:buFont typeface="Arial MT"/>
              <a:buChar char="•"/>
              <a:tabLst>
                <a:tab pos="241935" algn="l"/>
              </a:tabLst>
            </a:pPr>
            <a:r>
              <a:rPr dirty="0" sz="2800" spc="-20">
                <a:latin typeface="Calibri"/>
                <a:cs typeface="Calibri"/>
              </a:rPr>
              <a:t>trgovina/uvoz</a:t>
            </a:r>
            <a:r>
              <a:rPr dirty="0" sz="2800" spc="10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prirodnog</a:t>
            </a:r>
            <a:r>
              <a:rPr dirty="0" sz="2800" spc="3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gasa:</a:t>
            </a:r>
            <a:endParaRPr sz="2800">
              <a:latin typeface="Calibri"/>
              <a:cs typeface="Calibri"/>
            </a:endParaRPr>
          </a:p>
          <a:p>
            <a:pPr lvl="1" marL="698500" indent="-229235">
              <a:lnSpc>
                <a:spcPct val="100000"/>
              </a:lnSpc>
              <a:spcBef>
                <a:spcPts val="245"/>
              </a:spcBef>
              <a:buFont typeface="Arial MT"/>
              <a:buChar char="•"/>
              <a:tabLst>
                <a:tab pos="699135" algn="l"/>
              </a:tabLst>
            </a:pPr>
            <a:r>
              <a:rPr dirty="0" sz="2400" spc="-5">
                <a:latin typeface="Calibri"/>
                <a:cs typeface="Calibri"/>
              </a:rPr>
              <a:t>nema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transparentnog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pristupa </a:t>
            </a:r>
            <a:r>
              <a:rPr dirty="0" sz="2400" spc="-30">
                <a:latin typeface="Calibri"/>
                <a:cs typeface="Calibri"/>
              </a:rPr>
              <a:t>OTS</a:t>
            </a:r>
            <a:r>
              <a:rPr dirty="0" sz="2400" spc="1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kapacitetima</a:t>
            </a:r>
            <a:endParaRPr sz="2400">
              <a:latin typeface="Calibri"/>
              <a:cs typeface="Calibri"/>
            </a:endParaRPr>
          </a:p>
          <a:p>
            <a:pPr lvl="1" marL="698500" indent="-229235">
              <a:lnSpc>
                <a:spcPct val="100000"/>
              </a:lnSpc>
              <a:spcBef>
                <a:spcPts val="219"/>
              </a:spcBef>
              <a:buFont typeface="Arial MT"/>
              <a:buChar char="•"/>
              <a:tabLst>
                <a:tab pos="699135" algn="l"/>
              </a:tabLst>
            </a:pPr>
            <a:r>
              <a:rPr dirty="0" sz="2400" spc="-10">
                <a:latin typeface="Calibri"/>
                <a:cs typeface="Calibri"/>
              </a:rPr>
              <a:t>ograničeni (nedovoljni?)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kapacitet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na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jedinoj </a:t>
            </a:r>
            <a:r>
              <a:rPr dirty="0" sz="2400" spc="-15">
                <a:latin typeface="Calibri"/>
                <a:cs typeface="Calibri"/>
              </a:rPr>
              <a:t>interkonekciji</a:t>
            </a:r>
            <a:endParaRPr sz="2400">
              <a:latin typeface="Calibri"/>
              <a:cs typeface="Calibri"/>
            </a:endParaRPr>
          </a:p>
          <a:p>
            <a:pPr lvl="1" marL="698500" indent="-229235">
              <a:lnSpc>
                <a:spcPct val="100000"/>
              </a:lnSpc>
              <a:spcBef>
                <a:spcPts val="200"/>
              </a:spcBef>
              <a:buFont typeface="Arial MT"/>
              <a:buChar char="•"/>
              <a:tabLst>
                <a:tab pos="699135" algn="l"/>
              </a:tabLst>
            </a:pPr>
            <a:r>
              <a:rPr dirty="0" sz="2400" spc="-5">
                <a:latin typeface="Calibri"/>
                <a:cs typeface="Calibri"/>
              </a:rPr>
              <a:t>nema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trgovine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na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VTT-u</a:t>
            </a:r>
            <a:endParaRPr sz="24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50"/>
              </a:spcBef>
              <a:buFont typeface="Arial MT"/>
              <a:buChar char="•"/>
              <a:tabLst>
                <a:tab pos="241935" algn="l"/>
              </a:tabLst>
            </a:pPr>
            <a:r>
              <a:rPr dirty="0" sz="2800" spc="-10">
                <a:latin typeface="Calibri"/>
                <a:cs typeface="Calibri"/>
              </a:rPr>
              <a:t>snabdijevanje:</a:t>
            </a:r>
            <a:endParaRPr sz="2800">
              <a:latin typeface="Calibri"/>
              <a:cs typeface="Calibri"/>
            </a:endParaRPr>
          </a:p>
          <a:p>
            <a:pPr lvl="1" marL="698500" indent="-229235">
              <a:lnSpc>
                <a:spcPct val="100000"/>
              </a:lnSpc>
              <a:spcBef>
                <a:spcPts val="229"/>
              </a:spcBef>
              <a:buFont typeface="Arial MT"/>
              <a:buChar char="•"/>
              <a:tabLst>
                <a:tab pos="699135" algn="l"/>
              </a:tabLst>
            </a:pPr>
            <a:r>
              <a:rPr dirty="0" sz="2400" spc="-5">
                <a:latin typeface="Calibri"/>
                <a:cs typeface="Calibri"/>
              </a:rPr>
              <a:t>nema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mogućnosti</a:t>
            </a:r>
            <a:r>
              <a:rPr dirty="0" sz="2400" spc="-15">
                <a:latin typeface="Calibri"/>
                <a:cs typeface="Calibri"/>
              </a:rPr>
              <a:t> ugovaranja</a:t>
            </a:r>
            <a:r>
              <a:rPr dirty="0" sz="2400" spc="-10">
                <a:latin typeface="Calibri"/>
                <a:cs typeface="Calibri"/>
              </a:rPr>
              <a:t> kupovine</a:t>
            </a:r>
            <a:r>
              <a:rPr dirty="0" sz="2400" spc="2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plina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od </a:t>
            </a:r>
            <a:r>
              <a:rPr dirty="0" sz="2400">
                <a:latin typeface="Calibri"/>
                <a:cs typeface="Calibri"/>
              </a:rPr>
              <a:t>više </a:t>
            </a:r>
            <a:r>
              <a:rPr dirty="0" sz="2400" spc="-10">
                <a:latin typeface="Calibri"/>
                <a:cs typeface="Calibri"/>
              </a:rPr>
              <a:t>dobavljača</a:t>
            </a:r>
            <a:endParaRPr sz="24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45"/>
              </a:spcBef>
              <a:buFont typeface="Arial MT"/>
              <a:buChar char="•"/>
              <a:tabLst>
                <a:tab pos="241935" algn="l"/>
              </a:tabLst>
            </a:pPr>
            <a:r>
              <a:rPr dirty="0" sz="2800" spc="-15">
                <a:latin typeface="Calibri"/>
                <a:cs typeface="Calibri"/>
              </a:rPr>
              <a:t>krajnji</a:t>
            </a:r>
            <a:r>
              <a:rPr dirty="0" sz="2800" spc="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korisnici:</a:t>
            </a:r>
            <a:endParaRPr sz="2800">
              <a:latin typeface="Calibri"/>
              <a:cs typeface="Calibri"/>
            </a:endParaRPr>
          </a:p>
          <a:p>
            <a:pPr lvl="1" marL="698500" indent="-229235">
              <a:lnSpc>
                <a:spcPct val="100000"/>
              </a:lnSpc>
              <a:spcBef>
                <a:spcPts val="235"/>
              </a:spcBef>
              <a:buFont typeface="Arial MT"/>
              <a:buChar char="•"/>
              <a:tabLst>
                <a:tab pos="699135" algn="l"/>
              </a:tabLst>
            </a:pPr>
            <a:r>
              <a:rPr dirty="0" sz="2400" spc="-5">
                <a:latin typeface="Calibri"/>
                <a:cs typeface="Calibri"/>
              </a:rPr>
              <a:t>nema</a:t>
            </a:r>
            <a:r>
              <a:rPr dirty="0" sz="2400" spc="-15">
                <a:latin typeface="Calibri"/>
                <a:cs typeface="Calibri"/>
              </a:rPr>
              <a:t> stvarne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mogućnosti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promjene snabdjevača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906602"/>
            <a:ext cx="4117340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 spc="-35"/>
              <a:t>Stanje</a:t>
            </a:r>
            <a:r>
              <a:rPr dirty="0" sz="4400" spc="-125"/>
              <a:t> </a:t>
            </a:r>
            <a:r>
              <a:rPr dirty="0" sz="4400"/>
              <a:t>u</a:t>
            </a:r>
            <a:r>
              <a:rPr dirty="0" sz="4400" spc="-100"/>
              <a:t> </a:t>
            </a:r>
            <a:r>
              <a:rPr dirty="0" sz="4400" spc="-30"/>
              <a:t>okruženju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16939" y="1756565"/>
            <a:ext cx="10299700" cy="4349115"/>
          </a:xfrm>
          <a:prstGeom prst="rect">
            <a:avLst/>
          </a:prstGeom>
        </p:spPr>
        <p:txBody>
          <a:bodyPr wrap="square" lIns="0" tIns="48895" rIns="0" bIns="0" rtlCol="0" vert="horz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385"/>
              </a:spcBef>
              <a:buFont typeface="Arial MT"/>
              <a:buChar char="•"/>
              <a:tabLst>
                <a:tab pos="241935" algn="l"/>
              </a:tabLst>
            </a:pPr>
            <a:r>
              <a:rPr dirty="0" sz="2800" spc="-10">
                <a:latin typeface="Calibri"/>
                <a:cs typeface="Calibri"/>
              </a:rPr>
              <a:t>HR:</a:t>
            </a:r>
            <a:endParaRPr sz="2800">
              <a:latin typeface="Calibri"/>
              <a:cs typeface="Calibri"/>
            </a:endParaRPr>
          </a:p>
          <a:p>
            <a:pPr lvl="1" marL="698500" marR="433070" indent="-228600">
              <a:lnSpc>
                <a:spcPts val="2590"/>
              </a:lnSpc>
              <a:spcBef>
                <a:spcPts val="575"/>
              </a:spcBef>
              <a:buFont typeface="Arial MT"/>
              <a:buChar char="•"/>
              <a:tabLst>
                <a:tab pos="699135" algn="l"/>
              </a:tabLst>
            </a:pPr>
            <a:r>
              <a:rPr dirty="0" sz="2400" spc="-5">
                <a:latin typeface="Calibri"/>
                <a:cs typeface="Calibri"/>
              </a:rPr>
              <a:t>dvije </a:t>
            </a:r>
            <a:r>
              <a:rPr dirty="0" sz="2400" spc="-15">
                <a:latin typeface="Calibri"/>
                <a:cs typeface="Calibri"/>
              </a:rPr>
              <a:t>interkonekcije </a:t>
            </a:r>
            <a:r>
              <a:rPr dirty="0" sz="2400" spc="-5">
                <a:latin typeface="Calibri"/>
                <a:cs typeface="Calibri"/>
              </a:rPr>
              <a:t>(SI, HU) </a:t>
            </a:r>
            <a:r>
              <a:rPr dirty="0" sz="2400" spc="-10">
                <a:latin typeface="Calibri"/>
                <a:cs typeface="Calibri"/>
              </a:rPr>
              <a:t>dovoljnog kapaciteta, povećanje kapaciteta </a:t>
            </a:r>
            <a:r>
              <a:rPr dirty="0" sz="2400" spc="-5">
                <a:latin typeface="Calibri"/>
                <a:cs typeface="Calibri"/>
              </a:rPr>
              <a:t>na </a:t>
            </a:r>
            <a:r>
              <a:rPr dirty="0" sz="2400" spc="-530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pravcu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od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LNG terminala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prema </a:t>
            </a:r>
            <a:r>
              <a:rPr dirty="0" sz="2400" spc="-5">
                <a:latin typeface="Calibri"/>
                <a:cs typeface="Calibri"/>
              </a:rPr>
              <a:t>središnjem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dijelu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HR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SI</a:t>
            </a:r>
            <a:endParaRPr sz="2400">
              <a:latin typeface="Calibri"/>
              <a:cs typeface="Calibri"/>
            </a:endParaRPr>
          </a:p>
          <a:p>
            <a:pPr lvl="1" marL="698500" indent="-229235">
              <a:lnSpc>
                <a:spcPct val="100000"/>
              </a:lnSpc>
              <a:spcBef>
                <a:spcPts val="180"/>
              </a:spcBef>
              <a:buFont typeface="Arial MT"/>
              <a:buChar char="•"/>
              <a:tabLst>
                <a:tab pos="699135" algn="l"/>
              </a:tabLst>
            </a:pPr>
            <a:r>
              <a:rPr dirty="0" sz="2400">
                <a:latin typeface="Calibri"/>
                <a:cs typeface="Calibri"/>
              </a:rPr>
              <a:t>u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razvoju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interkonekcije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prema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RS </a:t>
            </a:r>
            <a:r>
              <a:rPr dirty="0" sz="2400">
                <a:latin typeface="Calibri"/>
                <a:cs typeface="Calibri"/>
              </a:rPr>
              <a:t>i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BA</a:t>
            </a:r>
            <a:endParaRPr sz="2400">
              <a:latin typeface="Calibri"/>
              <a:cs typeface="Calibri"/>
            </a:endParaRPr>
          </a:p>
          <a:p>
            <a:pPr lvl="1" marL="698500" marR="675005" indent="-228600">
              <a:lnSpc>
                <a:spcPts val="2590"/>
              </a:lnSpc>
              <a:spcBef>
                <a:spcPts val="535"/>
              </a:spcBef>
              <a:buFont typeface="Arial MT"/>
              <a:buChar char="•"/>
              <a:tabLst>
                <a:tab pos="699135" algn="l"/>
              </a:tabLst>
            </a:pPr>
            <a:r>
              <a:rPr dirty="0" sz="2400">
                <a:latin typeface="Calibri"/>
                <a:cs typeface="Calibri"/>
              </a:rPr>
              <a:t>PSP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Okoli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u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radu,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PSP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Grubišno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Polje,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1.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faza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(proizvodnja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275.000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m3/h, </a:t>
            </a:r>
            <a:r>
              <a:rPr dirty="0" sz="2400" spc="-53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ukupno </a:t>
            </a:r>
            <a:r>
              <a:rPr dirty="0" sz="2400">
                <a:latin typeface="Calibri"/>
                <a:cs typeface="Calibri"/>
              </a:rPr>
              <a:t>150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mln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m3)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puštena </a:t>
            </a:r>
            <a:r>
              <a:rPr dirty="0" sz="2400">
                <a:latin typeface="Calibri"/>
                <a:cs typeface="Calibri"/>
              </a:rPr>
              <a:t>u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rad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25.01.2024.,</a:t>
            </a:r>
            <a:endParaRPr sz="2400">
              <a:latin typeface="Calibri"/>
              <a:cs typeface="Calibri"/>
            </a:endParaRPr>
          </a:p>
          <a:p>
            <a:pPr lvl="1" marL="698500" indent="-229235">
              <a:lnSpc>
                <a:spcPts val="2735"/>
              </a:lnSpc>
              <a:spcBef>
                <a:spcPts val="180"/>
              </a:spcBef>
              <a:buFont typeface="Arial MT"/>
              <a:buChar char="•"/>
              <a:tabLst>
                <a:tab pos="699135" algn="l"/>
              </a:tabLst>
            </a:pPr>
            <a:r>
              <a:rPr dirty="0" sz="2400" spc="-5">
                <a:latin typeface="Calibri"/>
                <a:cs typeface="Calibri"/>
              </a:rPr>
              <a:t>LNG </a:t>
            </a:r>
            <a:r>
              <a:rPr dirty="0" sz="2400" spc="-15">
                <a:latin typeface="Calibri"/>
                <a:cs typeface="Calibri"/>
              </a:rPr>
              <a:t>Hrvatska </a:t>
            </a:r>
            <a:r>
              <a:rPr dirty="0" sz="2400" spc="-10">
                <a:latin typeface="Calibri"/>
                <a:cs typeface="Calibri"/>
              </a:rPr>
              <a:t>FSRU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2,9</a:t>
            </a:r>
            <a:r>
              <a:rPr dirty="0" sz="2400" spc="-10">
                <a:latin typeface="Calibri"/>
                <a:cs typeface="Calibri"/>
              </a:rPr>
              <a:t> mlrd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m3/god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u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radu,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povećanje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kapaciteta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na </a:t>
            </a:r>
            <a:r>
              <a:rPr dirty="0" sz="2400">
                <a:latin typeface="Calibri"/>
                <a:cs typeface="Calibri"/>
              </a:rPr>
              <a:t>6,1</a:t>
            </a:r>
            <a:r>
              <a:rPr dirty="0" sz="2400" spc="-10">
                <a:latin typeface="Calibri"/>
                <a:cs typeface="Calibri"/>
              </a:rPr>
              <a:t> mlrd</a:t>
            </a:r>
            <a:endParaRPr sz="2400">
              <a:latin typeface="Calibri"/>
              <a:cs typeface="Calibri"/>
            </a:endParaRPr>
          </a:p>
          <a:p>
            <a:pPr marL="698500">
              <a:lnSpc>
                <a:spcPts val="2735"/>
              </a:lnSpc>
            </a:pPr>
            <a:r>
              <a:rPr dirty="0" sz="2400" spc="-15">
                <a:latin typeface="Calibri"/>
                <a:cs typeface="Calibri"/>
              </a:rPr>
              <a:t>m3/god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u</a:t>
            </a:r>
            <a:r>
              <a:rPr dirty="0" sz="2400" spc="-10">
                <a:latin typeface="Calibri"/>
                <a:cs typeface="Calibri"/>
              </a:rPr>
              <a:t> realizaciji,</a:t>
            </a:r>
            <a:endParaRPr sz="24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35"/>
              </a:spcBef>
              <a:buFont typeface="Arial MT"/>
              <a:buChar char="•"/>
              <a:tabLst>
                <a:tab pos="241935" algn="l"/>
              </a:tabLst>
            </a:pPr>
            <a:r>
              <a:rPr dirty="0" sz="2800" spc="-20">
                <a:latin typeface="Calibri"/>
                <a:cs typeface="Calibri"/>
              </a:rPr>
              <a:t>RS:</a:t>
            </a:r>
            <a:endParaRPr sz="2800">
              <a:latin typeface="Calibri"/>
              <a:cs typeface="Calibri"/>
            </a:endParaRPr>
          </a:p>
          <a:p>
            <a:pPr lvl="1" marL="698500" indent="-229235">
              <a:lnSpc>
                <a:spcPct val="100000"/>
              </a:lnSpc>
              <a:spcBef>
                <a:spcPts val="244"/>
              </a:spcBef>
              <a:buFont typeface="Arial MT"/>
              <a:buChar char="•"/>
              <a:tabLst>
                <a:tab pos="699135" algn="l"/>
              </a:tabLst>
            </a:pPr>
            <a:r>
              <a:rPr dirty="0" sz="2400" spc="-5">
                <a:latin typeface="Calibri"/>
                <a:cs typeface="Calibri"/>
              </a:rPr>
              <a:t>dvije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interkonekcije </a:t>
            </a:r>
            <a:r>
              <a:rPr dirty="0" sz="2400" spc="-10">
                <a:latin typeface="Calibri"/>
                <a:cs typeface="Calibri"/>
              </a:rPr>
              <a:t>(HU,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BG),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razvoj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novih </a:t>
            </a:r>
            <a:r>
              <a:rPr dirty="0" sz="2400" spc="-10">
                <a:latin typeface="Calibri"/>
                <a:cs typeface="Calibri"/>
              </a:rPr>
              <a:t>prema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BG,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HU,</a:t>
            </a:r>
            <a:r>
              <a:rPr dirty="0" sz="2400" spc="-5">
                <a:latin typeface="Calibri"/>
                <a:cs typeface="Calibri"/>
              </a:rPr>
              <a:t> BA, </a:t>
            </a:r>
            <a:r>
              <a:rPr dirty="0" sz="2400">
                <a:latin typeface="Calibri"/>
                <a:cs typeface="Calibri"/>
              </a:rPr>
              <a:t>MK</a:t>
            </a:r>
            <a:endParaRPr sz="2400">
              <a:latin typeface="Calibri"/>
              <a:cs typeface="Calibri"/>
            </a:endParaRPr>
          </a:p>
          <a:p>
            <a:pPr lvl="1" marL="698500" indent="-229235">
              <a:lnSpc>
                <a:spcPct val="100000"/>
              </a:lnSpc>
              <a:spcBef>
                <a:spcPts val="215"/>
              </a:spcBef>
              <a:buFont typeface="Arial MT"/>
              <a:buChar char="•"/>
              <a:tabLst>
                <a:tab pos="699135" algn="l"/>
              </a:tabLst>
            </a:pPr>
            <a:r>
              <a:rPr dirty="0" sz="2400">
                <a:latin typeface="Calibri"/>
                <a:cs typeface="Calibri"/>
              </a:rPr>
              <a:t>PSP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Banatski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Dvor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u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radu,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najava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povećanja</a:t>
            </a:r>
            <a:r>
              <a:rPr dirty="0" sz="2400" spc="1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kapaciteta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906602"/>
            <a:ext cx="4117340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 spc="-35"/>
              <a:t>Stanje</a:t>
            </a:r>
            <a:r>
              <a:rPr dirty="0" sz="4400" spc="-125"/>
              <a:t> </a:t>
            </a:r>
            <a:r>
              <a:rPr dirty="0" sz="4400"/>
              <a:t>u</a:t>
            </a:r>
            <a:r>
              <a:rPr dirty="0" sz="4400" spc="-100"/>
              <a:t> </a:t>
            </a:r>
            <a:r>
              <a:rPr dirty="0" sz="4400" spc="-30"/>
              <a:t>okruženju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16939" y="1759661"/>
            <a:ext cx="9486265" cy="45339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41300" indent="-229235">
              <a:lnSpc>
                <a:spcPts val="3335"/>
              </a:lnSpc>
              <a:spcBef>
                <a:spcPts val="95"/>
              </a:spcBef>
              <a:buFont typeface="Arial MT"/>
              <a:buChar char="•"/>
              <a:tabLst>
                <a:tab pos="241935" algn="l"/>
              </a:tabLst>
            </a:pPr>
            <a:r>
              <a:rPr dirty="0" sz="2800" spc="-5">
                <a:latin typeface="Calibri"/>
                <a:cs typeface="Calibri"/>
              </a:rPr>
              <a:t>MKD:</a:t>
            </a:r>
            <a:endParaRPr sz="2800">
              <a:latin typeface="Calibri"/>
              <a:cs typeface="Calibri"/>
            </a:endParaRPr>
          </a:p>
          <a:p>
            <a:pPr lvl="1" marL="698500" indent="-229235">
              <a:lnSpc>
                <a:spcPts val="2810"/>
              </a:lnSpc>
              <a:buFont typeface="Arial MT"/>
              <a:buChar char="•"/>
              <a:tabLst>
                <a:tab pos="699135" algn="l"/>
              </a:tabLst>
            </a:pPr>
            <a:r>
              <a:rPr dirty="0" sz="2400" spc="-5">
                <a:latin typeface="Calibri"/>
                <a:cs typeface="Calibri"/>
              </a:rPr>
              <a:t>jedna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interkonekcija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(BG)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u</a:t>
            </a:r>
            <a:r>
              <a:rPr dirty="0" sz="2400" spc="-10">
                <a:latin typeface="Calibri"/>
                <a:cs typeface="Calibri"/>
              </a:rPr>
              <a:t> radu,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druga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(GR)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u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izgradnji</a:t>
            </a:r>
            <a:endParaRPr sz="2400">
              <a:latin typeface="Calibri"/>
              <a:cs typeface="Calibri"/>
            </a:endParaRPr>
          </a:p>
          <a:p>
            <a:pPr lvl="1" marL="698500" indent="-229235">
              <a:lnSpc>
                <a:spcPts val="2800"/>
              </a:lnSpc>
              <a:buFont typeface="Arial MT"/>
              <a:buChar char="•"/>
              <a:tabLst>
                <a:tab pos="699135" algn="l"/>
              </a:tabLst>
            </a:pPr>
            <a:r>
              <a:rPr dirty="0" sz="2400" spc="-20">
                <a:latin typeface="Calibri"/>
                <a:cs typeface="Calibri"/>
              </a:rPr>
              <a:t>razvoj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novih </a:t>
            </a:r>
            <a:r>
              <a:rPr dirty="0" sz="2400" spc="-15">
                <a:latin typeface="Calibri"/>
                <a:cs typeface="Calibri"/>
              </a:rPr>
              <a:t>interkonekcija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prema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RS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XK</a:t>
            </a:r>
            <a:endParaRPr sz="2400">
              <a:latin typeface="Calibri"/>
              <a:cs typeface="Calibri"/>
            </a:endParaRPr>
          </a:p>
          <a:p>
            <a:pPr lvl="1" marL="698500" indent="-229235">
              <a:lnSpc>
                <a:spcPts val="2845"/>
              </a:lnSpc>
              <a:buFont typeface="Arial MT"/>
              <a:buChar char="•"/>
              <a:tabLst>
                <a:tab pos="699135" algn="l"/>
              </a:tabLst>
            </a:pPr>
            <a:r>
              <a:rPr dirty="0" sz="2400" spc="-10">
                <a:latin typeface="Calibri"/>
                <a:cs typeface="Calibri"/>
              </a:rPr>
              <a:t>intenzivan</a:t>
            </a:r>
            <a:r>
              <a:rPr dirty="0" sz="2400" spc="-20">
                <a:latin typeface="Calibri"/>
                <a:cs typeface="Calibri"/>
              </a:rPr>
              <a:t> razvoj </a:t>
            </a:r>
            <a:r>
              <a:rPr dirty="0" sz="2400">
                <a:latin typeface="Calibri"/>
                <a:cs typeface="Calibri"/>
              </a:rPr>
              <a:t>DSO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sistema</a:t>
            </a:r>
            <a:endParaRPr sz="2400">
              <a:latin typeface="Calibri"/>
              <a:cs typeface="Calibri"/>
            </a:endParaRPr>
          </a:p>
          <a:p>
            <a:pPr marL="241300" indent="-229235">
              <a:lnSpc>
                <a:spcPts val="3329"/>
              </a:lnSpc>
              <a:spcBef>
                <a:spcPts val="310"/>
              </a:spcBef>
              <a:buFont typeface="Arial MT"/>
              <a:buChar char="•"/>
              <a:tabLst>
                <a:tab pos="241935" algn="l"/>
              </a:tabLst>
            </a:pPr>
            <a:r>
              <a:rPr dirty="0" sz="2800" spc="-5">
                <a:latin typeface="Calibri"/>
                <a:cs typeface="Calibri"/>
              </a:rPr>
              <a:t>AL:</a:t>
            </a:r>
            <a:endParaRPr sz="2800">
              <a:latin typeface="Calibri"/>
              <a:cs typeface="Calibri"/>
            </a:endParaRPr>
          </a:p>
          <a:p>
            <a:pPr lvl="1" marL="698500" indent="-229235">
              <a:lnSpc>
                <a:spcPts val="2815"/>
              </a:lnSpc>
              <a:buFont typeface="Arial MT"/>
              <a:buChar char="•"/>
              <a:tabLst>
                <a:tab pos="699135" algn="l"/>
              </a:tabLst>
            </a:pPr>
            <a:r>
              <a:rPr dirty="0" sz="2400" spc="-70">
                <a:latin typeface="Calibri"/>
                <a:cs typeface="Calibri"/>
              </a:rPr>
              <a:t>TAP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plinovod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u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radu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(za </a:t>
            </a:r>
            <a:r>
              <a:rPr dirty="0" sz="2400" spc="-5">
                <a:latin typeface="Calibri"/>
                <a:cs typeface="Calibri"/>
              </a:rPr>
              <a:t>sada samo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tranzitna </a:t>
            </a:r>
            <a:r>
              <a:rPr dirty="0" sz="2400" spc="-15">
                <a:latin typeface="Calibri"/>
                <a:cs typeface="Calibri"/>
              </a:rPr>
              <a:t>uloga)</a:t>
            </a:r>
            <a:endParaRPr sz="2400">
              <a:latin typeface="Calibri"/>
              <a:cs typeface="Calibri"/>
            </a:endParaRPr>
          </a:p>
          <a:p>
            <a:pPr lvl="1" marL="698500" indent="-229235">
              <a:lnSpc>
                <a:spcPts val="2800"/>
              </a:lnSpc>
              <a:buFont typeface="Arial MT"/>
              <a:buChar char="•"/>
              <a:tabLst>
                <a:tab pos="699135" algn="l"/>
              </a:tabLst>
            </a:pPr>
            <a:r>
              <a:rPr dirty="0" sz="2400" spc="-20">
                <a:latin typeface="Calibri"/>
                <a:cs typeface="Calibri"/>
              </a:rPr>
              <a:t>razvoj</a:t>
            </a:r>
            <a:r>
              <a:rPr dirty="0" sz="2400" spc="-10">
                <a:latin typeface="Calibri"/>
                <a:cs typeface="Calibri"/>
              </a:rPr>
              <a:t> albanskog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dijela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IAP-a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</a:t>
            </a:r>
            <a:r>
              <a:rPr dirty="0" sz="2400" spc="-15">
                <a:latin typeface="Calibri"/>
                <a:cs typeface="Calibri"/>
              </a:rPr>
              <a:t> interkonekcija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prema </a:t>
            </a:r>
            <a:r>
              <a:rPr dirty="0" sz="2400" spc="-5">
                <a:latin typeface="Calibri"/>
                <a:cs typeface="Calibri"/>
              </a:rPr>
              <a:t>XK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MK</a:t>
            </a:r>
            <a:endParaRPr sz="2400">
              <a:latin typeface="Calibri"/>
              <a:cs typeface="Calibri"/>
            </a:endParaRPr>
          </a:p>
          <a:p>
            <a:pPr lvl="1" marL="698500" indent="-229235">
              <a:lnSpc>
                <a:spcPts val="2805"/>
              </a:lnSpc>
              <a:buFont typeface="Arial MT"/>
              <a:buChar char="•"/>
              <a:tabLst>
                <a:tab pos="699135" algn="l"/>
              </a:tabLst>
            </a:pPr>
            <a:r>
              <a:rPr dirty="0" sz="2400" spc="-15">
                <a:latin typeface="Calibri"/>
                <a:cs typeface="Calibri"/>
              </a:rPr>
              <a:t>razvojni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planovi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za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PSP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Dumrea </a:t>
            </a:r>
            <a:r>
              <a:rPr dirty="0" sz="2400">
                <a:latin typeface="Calibri"/>
                <a:cs typeface="Calibri"/>
              </a:rPr>
              <a:t>i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LNG terminal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Vlore</a:t>
            </a:r>
            <a:endParaRPr sz="2400">
              <a:latin typeface="Calibri"/>
              <a:cs typeface="Calibri"/>
            </a:endParaRPr>
          </a:p>
          <a:p>
            <a:pPr lvl="1" marL="698500" indent="-229235">
              <a:lnSpc>
                <a:spcPts val="2845"/>
              </a:lnSpc>
              <a:buFont typeface="Arial MT"/>
              <a:buChar char="•"/>
              <a:tabLst>
                <a:tab pos="699135" algn="l"/>
              </a:tabLst>
            </a:pPr>
            <a:r>
              <a:rPr dirty="0" sz="2400" spc="-5">
                <a:latin typeface="Calibri"/>
                <a:cs typeface="Calibri"/>
              </a:rPr>
              <a:t>SOCAR,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Azerbajdžan,</a:t>
            </a:r>
            <a:r>
              <a:rPr dirty="0" sz="2400" spc="-15">
                <a:latin typeface="Calibri"/>
                <a:cs typeface="Calibri"/>
              </a:rPr>
              <a:t> ulaže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u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razvoj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plinskog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ODS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sistema </a:t>
            </a:r>
            <a:r>
              <a:rPr dirty="0" sz="2400">
                <a:latin typeface="Calibri"/>
                <a:cs typeface="Calibri"/>
              </a:rPr>
              <a:t>u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gradu</a:t>
            </a:r>
            <a:r>
              <a:rPr dirty="0" sz="2400" spc="10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Korce</a:t>
            </a:r>
            <a:endParaRPr sz="2400">
              <a:latin typeface="Calibri"/>
              <a:cs typeface="Calibri"/>
            </a:endParaRPr>
          </a:p>
          <a:p>
            <a:pPr marL="241300" indent="-229235">
              <a:lnSpc>
                <a:spcPts val="3329"/>
              </a:lnSpc>
              <a:spcBef>
                <a:spcPts val="310"/>
              </a:spcBef>
              <a:buFont typeface="Arial MT"/>
              <a:buChar char="•"/>
              <a:tabLst>
                <a:tab pos="241935" algn="l"/>
              </a:tabLst>
            </a:pPr>
            <a:r>
              <a:rPr dirty="0" sz="2800" spc="-10">
                <a:latin typeface="Calibri"/>
                <a:cs typeface="Calibri"/>
              </a:rPr>
              <a:t>Regija</a:t>
            </a:r>
            <a:r>
              <a:rPr dirty="0" sz="2800" spc="-2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zapadnog Balkana:</a:t>
            </a:r>
            <a:endParaRPr sz="2800">
              <a:latin typeface="Calibri"/>
              <a:cs typeface="Calibri"/>
            </a:endParaRPr>
          </a:p>
          <a:p>
            <a:pPr algn="r" lvl="1" marL="228600" marR="345440" indent="-228600">
              <a:lnSpc>
                <a:spcPts val="2565"/>
              </a:lnSpc>
              <a:buFont typeface="Arial MT"/>
              <a:buChar char="•"/>
              <a:tabLst>
                <a:tab pos="228600" algn="l"/>
              </a:tabLst>
            </a:pPr>
            <a:r>
              <a:rPr dirty="0" sz="2400" spc="-15">
                <a:latin typeface="Calibri"/>
                <a:cs typeface="Calibri"/>
              </a:rPr>
              <a:t>razvojne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aktivnosti </a:t>
            </a:r>
            <a:r>
              <a:rPr dirty="0" sz="2400" spc="-15">
                <a:latin typeface="Calibri"/>
                <a:cs typeface="Calibri"/>
              </a:rPr>
              <a:t>interkonekcija, </a:t>
            </a:r>
            <a:r>
              <a:rPr dirty="0" sz="2400" spc="-25">
                <a:latin typeface="Calibri"/>
                <a:cs typeface="Calibri"/>
              </a:rPr>
              <a:t>sve</a:t>
            </a:r>
            <a:r>
              <a:rPr dirty="0" sz="2400" spc="2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veće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otvaranje</a:t>
            </a:r>
            <a:r>
              <a:rPr dirty="0" sz="2400" spc="1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tržišta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u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novim</a:t>
            </a:r>
            <a:endParaRPr sz="2400">
              <a:latin typeface="Calibri"/>
              <a:cs typeface="Calibri"/>
            </a:endParaRPr>
          </a:p>
          <a:p>
            <a:pPr algn="r" marR="407670">
              <a:lnSpc>
                <a:spcPts val="2595"/>
              </a:lnSpc>
            </a:pPr>
            <a:r>
              <a:rPr dirty="0" sz="2400" spc="-10">
                <a:latin typeface="Calibri"/>
                <a:cs typeface="Calibri"/>
              </a:rPr>
              <a:t>trgovcima,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no još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uvijek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ograničen pristup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kapacitetima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TSO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sistema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Dino Hajric</dc:creator>
  <dc:title>PowerPoint Presentation</dc:title>
  <dcterms:created xsi:type="dcterms:W3CDTF">2024-04-24T06:50:29Z</dcterms:created>
  <dcterms:modified xsi:type="dcterms:W3CDTF">2024-04-24T06:50:29Z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2024-04-23T00:00:00Z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2024-04-24T00:00:00Z</vt:filetime>
  </property>
</Properties>
</file>