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2" r:id="rId2"/>
    <p:sldId id="516" r:id="rId3"/>
    <p:sldId id="539" r:id="rId4"/>
    <p:sldId id="554" r:id="rId5"/>
    <p:sldId id="550" r:id="rId6"/>
    <p:sldId id="544" r:id="rId7"/>
    <p:sldId id="549" r:id="rId8"/>
    <p:sldId id="540" r:id="rId9"/>
    <p:sldId id="555" r:id="rId10"/>
    <p:sldId id="257" r:id="rId11"/>
    <p:sldId id="538" r:id="rId12"/>
    <p:sldId id="541" r:id="rId13"/>
    <p:sldId id="546" r:id="rId14"/>
    <p:sldId id="547" r:id="rId15"/>
    <p:sldId id="552" r:id="rId16"/>
    <p:sldId id="556" r:id="rId17"/>
    <p:sldId id="557" r:id="rId18"/>
    <p:sldId id="559" r:id="rId19"/>
    <p:sldId id="561" r:id="rId20"/>
    <p:sldId id="560" r:id="rId21"/>
    <p:sldId id="545" r:id="rId22"/>
    <p:sldId id="563" r:id="rId23"/>
    <p:sldId id="564" r:id="rId24"/>
    <p:sldId id="553" r:id="rId25"/>
    <p:sldId id="565" r:id="rId26"/>
    <p:sldId id="567" r:id="rId27"/>
    <p:sldId id="566" r:id="rId28"/>
    <p:sldId id="568" r:id="rId29"/>
    <p:sldId id="473" r:id="rId30"/>
    <p:sldId id="551"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965" autoAdjust="0"/>
  </p:normalViewPr>
  <p:slideViewPr>
    <p:cSldViewPr>
      <p:cViewPr>
        <p:scale>
          <a:sx n="50" d="100"/>
          <a:sy n="50" d="100"/>
        </p:scale>
        <p:origin x="1416" y="18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latin typeface="Gill Sans MT" panose="020B0502020104020203"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latin typeface="Gill Sans MT" panose="020B0502020104020203" pitchFamily="34" charset="0"/>
              </a:rPr>
              <a:t>4/23/2024</a:t>
            </a:fld>
            <a:endParaRPr>
              <a:latin typeface="Gill Sans MT" panose="020B0502020104020203"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latin typeface="Gill Sans MT" panose="020B0502020104020203"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latin typeface="Gill Sans MT" panose="020B0502020104020203" pitchFamily="34" charset="0"/>
              </a:rPr>
              <a:t>‹#›</a:t>
            </a:fld>
            <a:endParaRPr>
              <a:latin typeface="Gill Sans MT" panose="020B0502020104020203" pitchFamily="34" charset="0"/>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MT" panose="020B0502020104020203"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ill Sans MT" panose="020B0502020104020203" pitchFamily="34" charset="0"/>
              </a:defRPr>
            </a:lvl1pPr>
          </a:lstStyle>
          <a:p>
            <a:fld id="{772AB877-E7B1-4681-847E-D0918612832B}" type="datetimeFigureOut">
              <a:rPr lang="en-US" smtClean="0"/>
              <a:pPr/>
              <a:t>4/23/2024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MT" panose="020B0502020104020203"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ill Sans MT" panose="020B0502020104020203" pitchFamily="34" charset="0"/>
              </a:defRPr>
            </a:lvl1pPr>
          </a:lstStyle>
          <a:p>
            <a:fld id="{69C971FF-EF28-4195-A575-329446EFAA55}" type="slidenum">
              <a:rPr lang="en-US" smtClean="0"/>
              <a:pPr/>
              <a:t>‹#›</a:t>
            </a:fld>
            <a:endParaRPr lang="en-US"/>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Gill Sans MT" panose="020B0502020104020203" pitchFamily="34" charset="0"/>
        <a:ea typeface="+mn-ea"/>
        <a:cs typeface="+mn-cs"/>
      </a:defRPr>
    </a:lvl1pPr>
    <a:lvl2pPr marL="457200" algn="l" defTabSz="914400" rtl="0" eaLnBrk="1" latinLnBrk="0" hangingPunct="1">
      <a:defRPr sz="1200" kern="1200">
        <a:solidFill>
          <a:schemeClr val="tx1">
            <a:lumMod val="50000"/>
          </a:schemeClr>
        </a:solidFill>
        <a:latin typeface="Gill Sans MT" panose="020B0502020104020203" pitchFamily="34" charset="0"/>
        <a:ea typeface="+mn-ea"/>
        <a:cs typeface="+mn-cs"/>
      </a:defRPr>
    </a:lvl2pPr>
    <a:lvl3pPr marL="914400" algn="l" defTabSz="914400" rtl="0" eaLnBrk="1" latinLnBrk="0" hangingPunct="1">
      <a:defRPr sz="1200" kern="1200">
        <a:solidFill>
          <a:schemeClr val="tx1">
            <a:lumMod val="50000"/>
          </a:schemeClr>
        </a:solidFill>
        <a:latin typeface="Gill Sans MT" panose="020B0502020104020203" pitchFamily="34" charset="0"/>
        <a:ea typeface="+mn-ea"/>
        <a:cs typeface="+mn-cs"/>
      </a:defRPr>
    </a:lvl3pPr>
    <a:lvl4pPr marL="1371600" algn="l" defTabSz="914400" rtl="0" eaLnBrk="1" latinLnBrk="0" hangingPunct="1">
      <a:defRPr sz="1200" kern="1200">
        <a:solidFill>
          <a:schemeClr val="tx1">
            <a:lumMod val="50000"/>
          </a:schemeClr>
        </a:solidFill>
        <a:latin typeface="Gill Sans MT" panose="020B0502020104020203" pitchFamily="34" charset="0"/>
        <a:ea typeface="+mn-ea"/>
        <a:cs typeface="+mn-cs"/>
      </a:defRPr>
    </a:lvl4pPr>
    <a:lvl5pPr marL="1828800" algn="l" defTabSz="914400" rtl="0" eaLnBrk="1" latinLnBrk="0" hangingPunct="1">
      <a:defRPr sz="1200" kern="1200">
        <a:solidFill>
          <a:schemeClr val="tx1">
            <a:lumMod val="50000"/>
          </a:schemeClr>
        </a:solidFill>
        <a:latin typeface="Gill Sans MT" panose="020B05020201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words on this slide are not meant to be read – meant to indication complication</a:t>
            </a:r>
          </a:p>
          <a:p>
            <a:endParaRPr lang="en-US" dirty="0"/>
          </a:p>
          <a:p>
            <a:r>
              <a:rPr lang="en-US" dirty="0"/>
              <a:t>DER is complicated.  Especially in the context</a:t>
            </a:r>
            <a:r>
              <a:rPr lang="en-US" baseline="0" dirty="0"/>
              <a:t> of the markets interacting with retail load. because, generally speaking, markets and TSOs not geared towards dealing with tiny resources that interconnect at distribution voltages</a:t>
            </a:r>
          </a:p>
          <a:p>
            <a:endParaRPr lang="en-US" baseline="0" dirty="0"/>
          </a:p>
          <a:p>
            <a:r>
              <a:rPr lang="en-US" baseline="0" dirty="0"/>
              <a:t>There is a lot of nuance when you say “DER”.  Is it wholesale, is it retail, is it both? Is it in front of the meter or behind the meter? If behind the meter, will it inject megawatts and does it want to sell those injection at wholesale? Can it be both generation and load (storage)? And so on…</a:t>
            </a:r>
          </a:p>
        </p:txBody>
      </p:sp>
      <p:sp>
        <p:nvSpPr>
          <p:cNvPr id="4" name="Slide Number Placeholder 3"/>
          <p:cNvSpPr>
            <a:spLocks noGrp="1"/>
          </p:cNvSpPr>
          <p:nvPr>
            <p:ph type="sldNum" sz="quarter" idx="10"/>
          </p:nvPr>
        </p:nvSpPr>
        <p:spPr/>
        <p:txBody>
          <a:bodyPr/>
          <a:lstStyle/>
          <a:p>
            <a:fld id="{95625E4F-AD85-4F1B-BA48-E131DE50B485}" type="slidenum">
              <a:rPr lang="en-US" smtClean="0"/>
              <a:t>10</a:t>
            </a:fld>
            <a:endParaRPr lang="en-US"/>
          </a:p>
        </p:txBody>
      </p:sp>
    </p:spTree>
    <p:extLst>
      <p:ext uri="{BB962C8B-B14F-4D97-AF65-F5344CB8AC3E}">
        <p14:creationId xmlns:p14="http://schemas.microsoft.com/office/powerpoint/2010/main" val="407293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reeform 4" descr="Map of Europe"/>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tx2"/>
              </a:solidFill>
              <a:latin typeface="Gill Sans MT" panose="020B0502020104020203" pitchFamily="34" charset="0"/>
            </a:endParaRPr>
          </a:p>
        </p:txBody>
      </p:sp>
      <p:sp>
        <p:nvSpPr>
          <p:cNvPr id="2" name="Title 1"/>
          <p:cNvSpPr>
            <a:spLocks noGrp="1"/>
          </p:cNvSpPr>
          <p:nvPr>
            <p:ph type="ctrTitle"/>
          </p:nvPr>
        </p:nvSpPr>
        <p:spPr>
          <a:xfrm>
            <a:off x="1217613" y="1828799"/>
            <a:ext cx="9753600" cy="3048001"/>
          </a:xfrm>
        </p:spPr>
        <p:txBody>
          <a:bodyPr>
            <a:normAutofit/>
          </a:bodyPr>
          <a:lstStyle>
            <a:lvl1pPr>
              <a:defRPr sz="44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7614" y="931812"/>
            <a:ext cx="9753600" cy="668388"/>
          </a:xfrm>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4/23/2024</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pic>
        <p:nvPicPr>
          <p:cNvPr id="7" name="Picture 6">
            <a:extLst>
              <a:ext uri="{FF2B5EF4-FFF2-40B4-BE49-F238E27FC236}">
                <a16:creationId xmlns:a16="http://schemas.microsoft.com/office/drawing/2014/main" id="{AA26DA67-A458-212E-871D-7FEFEB52DD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C0B2BC3-6409-72B8-0468-289E2E6E53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4/23/2024</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pic>
        <p:nvPicPr>
          <p:cNvPr id="7" name="Picture 6">
            <a:extLst>
              <a:ext uri="{FF2B5EF4-FFF2-40B4-BE49-F238E27FC236}">
                <a16:creationId xmlns:a16="http://schemas.microsoft.com/office/drawing/2014/main" id="{C21FB111-8E8B-8B60-8D75-143EBBDF83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98151CED-CD04-D637-BE32-4669AB5945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7614" y="931812"/>
            <a:ext cx="9753600" cy="668388"/>
          </a:xfrm>
        </p:spPr>
        <p:txBody>
          <a:bodyPr/>
          <a:lstStyle>
            <a:lvl1pPr>
              <a:defRPr>
                <a:solidFill>
                  <a:schemeClr val="tx2"/>
                </a:solidFill>
              </a:defRPr>
            </a:lvl1pPr>
          </a:lstStyle>
          <a:p>
            <a:r>
              <a:rPr lang="en-US"/>
              <a:t>Click to edit Master title style</a:t>
            </a:r>
            <a:endParaRP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EDF33987-6305-4E2A-BF18-EF013ECE927B}" type="datetimeFigureOut">
              <a:rPr lang="en-US" smtClean="0"/>
              <a:pPr/>
              <a:t>4/23/2024</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C87F6-986D-49E6-AF40-1B3A1EE8064D}" type="slidenum">
              <a:rPr lang="en-US" smtClean="0"/>
              <a:pPr/>
              <a:t>‹#›</a:t>
            </a:fld>
            <a:endParaRPr lang="en-US"/>
          </a:p>
        </p:txBody>
      </p:sp>
      <p:pic>
        <p:nvPicPr>
          <p:cNvPr id="7" name="Picture 6">
            <a:extLst>
              <a:ext uri="{FF2B5EF4-FFF2-40B4-BE49-F238E27FC236}">
                <a16:creationId xmlns:a16="http://schemas.microsoft.com/office/drawing/2014/main" id="{6C97B671-C3ED-9981-8DDC-42AFD9CA3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DB83285-F897-4256-45E1-2D955B1BF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7614" y="3429000"/>
            <a:ext cx="9753600" cy="2362199"/>
          </a:xfrm>
        </p:spPr>
        <p:txBody>
          <a:bodyPr anchor="b">
            <a:normAutofit/>
          </a:bodyPr>
          <a:lstStyle>
            <a:lvl1pPr algn="l">
              <a:defRPr sz="2800" b="0" cap="none">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208836" y="1608907"/>
            <a:ext cx="7853063" cy="1142999"/>
          </a:xfrm>
        </p:spPr>
        <p:txBody>
          <a:bodyPr anchor="t"/>
          <a:lstStyle>
            <a:lvl1pPr marL="0" indent="0">
              <a:spcBef>
                <a:spcPts val="0"/>
              </a:spcBef>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EDF33987-6305-4E2A-BF18-EF013ECE927B}" type="datetimeFigureOut">
              <a:rPr lang="en-US" smtClean="0"/>
              <a:pPr/>
              <a:t>4/23/2024</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C87F6-986D-49E6-AF40-1B3A1EE8064D}" type="slidenum">
              <a:rPr lang="en-US" smtClean="0"/>
              <a:pPr/>
              <a:t>‹#›</a:t>
            </a:fld>
            <a:endParaRPr lang="en-US"/>
          </a:p>
        </p:txBody>
      </p:sp>
      <p:pic>
        <p:nvPicPr>
          <p:cNvPr id="7" name="Picture 6">
            <a:extLst>
              <a:ext uri="{FF2B5EF4-FFF2-40B4-BE49-F238E27FC236}">
                <a16:creationId xmlns:a16="http://schemas.microsoft.com/office/drawing/2014/main" id="{E4D6072F-4EFE-AC39-A989-47BE9671D0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10EC69E-20AE-C516-EE04-243EF5838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7614" y="931812"/>
            <a:ext cx="9753600" cy="668388"/>
          </a:xfrm>
        </p:spPr>
        <p:txBody>
          <a:bodyPr/>
          <a:lstStyle>
            <a:lvl1pPr>
              <a:defRPr>
                <a:solidFill>
                  <a:schemeClr val="tx2"/>
                </a:solidFill>
              </a:defRPr>
            </a:lvl1p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EDF33987-6305-4E2A-BF18-EF013ECE927B}" type="datetimeFigureOut">
              <a:rPr lang="en-US" smtClean="0"/>
              <a:pPr/>
              <a:t>4/23/2024</a:t>
            </a:fld>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6C87F6-986D-49E6-AF40-1B3A1EE8064D}" type="slidenum">
              <a:rPr lang="en-US" smtClean="0"/>
              <a:pPr/>
              <a:t>‹#›</a:t>
            </a:fld>
            <a:endParaRPr lang="en-US"/>
          </a:p>
        </p:txBody>
      </p:sp>
      <p:pic>
        <p:nvPicPr>
          <p:cNvPr id="8" name="Picture 7">
            <a:extLst>
              <a:ext uri="{FF2B5EF4-FFF2-40B4-BE49-F238E27FC236}">
                <a16:creationId xmlns:a16="http://schemas.microsoft.com/office/drawing/2014/main" id="{FEF5E6D3-3FC2-F50F-5CCD-155F7D4174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86A65DC-4C08-8E84-3C54-4C70361DF9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1008012"/>
            <a:ext cx="9753600" cy="592188"/>
          </a:xfrm>
        </p:spPr>
        <p:txBody>
          <a:bodyPr/>
          <a:lstStyle>
            <a:lvl1pPr>
              <a:defRPr>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EDF33987-6305-4E2A-BF18-EF013ECE927B}" type="datetimeFigureOut">
              <a:rPr lang="en-US" smtClean="0"/>
              <a:pPr/>
              <a:t>4/23/2024</a:t>
            </a:fld>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F36C87F6-986D-49E6-AF40-1B3A1EE8064D}" type="slidenum">
              <a:rPr lang="en-US" smtClean="0"/>
              <a:pPr/>
              <a:t>‹#›</a:t>
            </a:fld>
            <a:endParaRPr lang="en-US"/>
          </a:p>
        </p:txBody>
      </p:sp>
      <p:pic>
        <p:nvPicPr>
          <p:cNvPr id="10" name="Picture 9">
            <a:extLst>
              <a:ext uri="{FF2B5EF4-FFF2-40B4-BE49-F238E27FC236}">
                <a16:creationId xmlns:a16="http://schemas.microsoft.com/office/drawing/2014/main" id="{7D0140DA-D45B-7B0C-7CF5-B41A63595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7BD7D738-CF9D-4343-7D99-946C4F11A9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08836" y="1146558"/>
            <a:ext cx="9753600" cy="656930"/>
          </a:xfrm>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4/23/2024</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pic>
        <p:nvPicPr>
          <p:cNvPr id="6" name="Picture 5">
            <a:extLst>
              <a:ext uri="{FF2B5EF4-FFF2-40B4-BE49-F238E27FC236}">
                <a16:creationId xmlns:a16="http://schemas.microsoft.com/office/drawing/2014/main" id="{DCBBACAC-91BB-9857-EC07-4E35212C71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8AAEBEA6-A300-9C04-37B2-637AFF8F5B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4/23/2024</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pic>
        <p:nvPicPr>
          <p:cNvPr id="5" name="Picture 4">
            <a:extLst>
              <a:ext uri="{FF2B5EF4-FFF2-40B4-BE49-F238E27FC236}">
                <a16:creationId xmlns:a16="http://schemas.microsoft.com/office/drawing/2014/main" id="{AEE27975-9D1A-378D-96AA-382F8E359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AAC99F3-BBDF-1C08-25DA-4A29564B2C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1066800"/>
            <a:ext cx="3886200" cy="3657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1066800"/>
            <a:ext cx="5638800" cy="5105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4/23/2024</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pic>
        <p:nvPicPr>
          <p:cNvPr id="9" name="Picture 8">
            <a:extLst>
              <a:ext uri="{FF2B5EF4-FFF2-40B4-BE49-F238E27FC236}">
                <a16:creationId xmlns:a16="http://schemas.microsoft.com/office/drawing/2014/main" id="{BFB30343-AD8F-B056-8923-A25AE261F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748A1335-3A13-0B89-1D2F-091C3EED9B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1158342"/>
            <a:ext cx="3886200" cy="3566058"/>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1158342"/>
            <a:ext cx="5638800" cy="5013858"/>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4/23/2024</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pic>
        <p:nvPicPr>
          <p:cNvPr id="9" name="Picture 8">
            <a:extLst>
              <a:ext uri="{FF2B5EF4-FFF2-40B4-BE49-F238E27FC236}">
                <a16:creationId xmlns:a16="http://schemas.microsoft.com/office/drawing/2014/main" id="{21C4C5E7-0181-439A-5490-94D07713E2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26849AC5-C7F3-18C3-597F-2119C3A731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bg1">
                <a:tint val="93000"/>
                <a:shade val="98000"/>
                <a:satMod val="150000"/>
                <a:lumMod val="102000"/>
              </a:schemeClr>
            </a:gs>
            <a:gs pos="21000">
              <a:schemeClr val="bg1">
                <a:tint val="98000"/>
                <a:shade val="90000"/>
                <a:satMod val="130000"/>
                <a:lumMod val="103000"/>
              </a:schemeClr>
            </a:gs>
            <a:gs pos="84000">
              <a:schemeClr val="bg1">
                <a:shade val="63000"/>
                <a:satMod val="12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943270"/>
            <a:ext cx="9753600" cy="65693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2"/>
                </a:solidFill>
                <a:latin typeface="Gill Sans MT" panose="020B0502020104020203" pitchFamily="34" charset="0"/>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2"/>
                </a:solidFill>
                <a:latin typeface="Gill Sans MT" panose="020B0502020104020203" pitchFamily="34" charset="0"/>
              </a:defRPr>
            </a:lvl1pPr>
          </a:lstStyle>
          <a:p>
            <a:fld id="{EDF33987-6305-4E2A-BF18-EF013ECE927B}" type="datetimeFigureOut">
              <a:rPr lang="en-US" smtClean="0"/>
              <a:pPr/>
              <a:t>4/23/2024</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2"/>
                </a:solidFill>
                <a:latin typeface="Gill Sans MT" panose="020B0502020104020203" pitchFamily="34" charset="0"/>
              </a:defRPr>
            </a:lvl1pPr>
          </a:lstStyle>
          <a:p>
            <a:fld id="{F36C87F6-986D-49E6-AF40-1B3A1EE8064D}" type="slidenum">
              <a:rPr lang="en-US" smtClean="0"/>
              <a:pPr/>
              <a:t>‹#›</a:t>
            </a:fld>
            <a:endParaRPr lang="en-US"/>
          </a:p>
        </p:txBody>
      </p:sp>
      <p:pic>
        <p:nvPicPr>
          <p:cNvPr id="7" name="Picture 6">
            <a:extLst>
              <a:ext uri="{FF2B5EF4-FFF2-40B4-BE49-F238E27FC236}">
                <a16:creationId xmlns:a16="http://schemas.microsoft.com/office/drawing/2014/main" id="{4328AFF8-0E62-79AC-F1CE-61297152640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2A6C8042-2EE3-6473-3BF8-5E28CA144B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cap="none" baseline="0">
          <a:solidFill>
            <a:schemeClr val="tx2"/>
          </a:solidFill>
          <a:latin typeface="Gill Sans MT" panose="020B0502020104020203" pitchFamily="34" charset="0"/>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2"/>
          </a:solidFill>
          <a:latin typeface="Gill Sans MT" panose="020B0502020104020203" pitchFamily="34" charset="0"/>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2"/>
          </a:solidFill>
          <a:latin typeface="Gill Sans MT" panose="020B0502020104020203" pitchFamily="34" charset="0"/>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2"/>
          </a:solidFill>
          <a:latin typeface="Gill Sans MT" panose="020B0502020104020203" pitchFamily="34" charset="0"/>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2"/>
          </a:solidFill>
          <a:latin typeface="Gill Sans MT" panose="020B0502020104020203" pitchFamily="34" charset="0"/>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2"/>
          </a:solidFill>
          <a:latin typeface="Gill Sans MT" panose="020B0502020104020203" pitchFamily="34" charset="0"/>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iso.com/participate/Pages/DistributedEnergyResourceProvider/Default.aspx#:~:text=Distributed%20energy%20resource%20providers%20are,participate%20in%20the%20wholesale%20market" TargetMode="External"/><Relationship Id="rId2" Type="http://schemas.openxmlformats.org/officeDocument/2006/relationships/hyperlink" Target="https://usaideia.ba/wp-content/uploads/2021/11/2.-Report-on-International-Practice_Virtual-Power-Plants_5-4-20-English-Final.pdf" TargetMode="External"/><Relationship Id="rId1" Type="http://schemas.openxmlformats.org/officeDocument/2006/relationships/slideLayout" Target="../slideLayouts/slideLayout2.xml"/><Relationship Id="rId5" Type="http://schemas.openxmlformats.org/officeDocument/2006/relationships/hyperlink" Target="https://www.piclo.energy/flex" TargetMode="External"/><Relationship Id="rId4" Type="http://schemas.openxmlformats.org/officeDocument/2006/relationships/hyperlink" Target="https://www.epexspot.com/sites/default/files/download_center_files/20220616_4%20Flexibility.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812" y="274882"/>
            <a:ext cx="1473349" cy="656930"/>
          </a:xfrm>
          <a:prstGeom prst="rect">
            <a:avLst/>
          </a:prstGeom>
        </p:spPr>
      </p:pic>
      <p:sp>
        <p:nvSpPr>
          <p:cNvPr id="10" name="Title 1">
            <a:extLst>
              <a:ext uri="{FF2B5EF4-FFF2-40B4-BE49-F238E27FC236}">
                <a16:creationId xmlns:a16="http://schemas.microsoft.com/office/drawing/2014/main" id="{D24338F2-FC8B-8D49-5F02-78C7CEEA015A}"/>
              </a:ext>
            </a:extLst>
          </p:cNvPr>
          <p:cNvSpPr txBox="1">
            <a:spLocks/>
          </p:cNvSpPr>
          <p:nvPr/>
        </p:nvSpPr>
        <p:spPr>
          <a:xfrm>
            <a:off x="1217613" y="1600200"/>
            <a:ext cx="9753600" cy="16002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4400" cap="none" dirty="0">
                <a:solidFill>
                  <a:schemeClr val="tx2"/>
                </a:solidFill>
                <a:latin typeface="Gill Sans MT" panose="020B0502020104020203" pitchFamily="34" charset="0"/>
              </a:rPr>
              <a:t>The role of Aggregators and VPPs for Ancillary Services</a:t>
            </a:r>
            <a:endParaRPr lang="en-US" sz="2400" cap="none" dirty="0">
              <a:solidFill>
                <a:schemeClr val="tx2"/>
              </a:solidFill>
              <a:latin typeface="Gill Sans MT" panose="020B0502020104020203" pitchFamily="34" charset="0"/>
            </a:endParaRPr>
          </a:p>
        </p:txBody>
      </p:sp>
      <p:sp>
        <p:nvSpPr>
          <p:cNvPr id="11" name="Subtitle 2">
            <a:extLst>
              <a:ext uri="{FF2B5EF4-FFF2-40B4-BE49-F238E27FC236}">
                <a16:creationId xmlns:a16="http://schemas.microsoft.com/office/drawing/2014/main" id="{19B5F7FC-F9E7-9309-01C6-C4D7221165B0}"/>
              </a:ext>
            </a:extLst>
          </p:cNvPr>
          <p:cNvSpPr txBox="1">
            <a:spLocks/>
          </p:cNvSpPr>
          <p:nvPr/>
        </p:nvSpPr>
        <p:spPr>
          <a:xfrm>
            <a:off x="1217613" y="3733800"/>
            <a:ext cx="7848600" cy="24384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0" indent="0">
              <a:lnSpc>
                <a:spcPct val="110000"/>
              </a:lnSpc>
              <a:spcBef>
                <a:spcPts val="0"/>
              </a:spcBef>
              <a:buNone/>
            </a:pPr>
            <a:r>
              <a:rPr lang="en-US" sz="2000" dirty="0">
                <a:solidFill>
                  <a:schemeClr val="tx2"/>
                </a:solidFill>
                <a:latin typeface="Gill Sans MT" panose="020B0502020104020203" pitchFamily="34" charset="0"/>
              </a:rPr>
              <a:t>Etem Erten,  Technical Advisor</a:t>
            </a:r>
          </a:p>
          <a:p>
            <a:pPr marL="0" indent="0">
              <a:lnSpc>
                <a:spcPct val="110000"/>
              </a:lnSpc>
              <a:spcBef>
                <a:spcPts val="0"/>
              </a:spcBef>
              <a:buNone/>
            </a:pPr>
            <a:r>
              <a:rPr lang="en-US" sz="2000" dirty="0">
                <a:solidFill>
                  <a:schemeClr val="tx2"/>
                </a:solidFill>
                <a:latin typeface="Gill Sans MT" panose="020B0502020104020203" pitchFamily="34" charset="0"/>
              </a:rPr>
              <a:t>NARUC International Department</a:t>
            </a:r>
          </a:p>
          <a:p>
            <a:pPr marL="0" indent="0">
              <a:lnSpc>
                <a:spcPct val="110000"/>
              </a:lnSpc>
              <a:spcBef>
                <a:spcPts val="0"/>
              </a:spcBef>
              <a:buNone/>
            </a:pPr>
            <a:endParaRPr lang="en-US" sz="2000" dirty="0">
              <a:solidFill>
                <a:schemeClr val="tx2"/>
              </a:solidFill>
              <a:latin typeface="Gill Sans MT" panose="020B0502020104020203" pitchFamily="34" charset="0"/>
            </a:endParaRPr>
          </a:p>
          <a:p>
            <a:pPr marL="0" indent="0">
              <a:lnSpc>
                <a:spcPct val="110000"/>
              </a:lnSpc>
              <a:spcBef>
                <a:spcPts val="0"/>
              </a:spcBef>
              <a:buNone/>
            </a:pPr>
            <a:r>
              <a:rPr lang="en-US" sz="2000" dirty="0">
                <a:solidFill>
                  <a:schemeClr val="tx2"/>
                </a:solidFill>
                <a:latin typeface="Gill Sans MT" panose="020B0502020104020203" pitchFamily="34" charset="0"/>
              </a:rPr>
              <a:t>April 23, 2024</a:t>
            </a:r>
          </a:p>
          <a:p>
            <a:pPr marL="0" indent="0">
              <a:lnSpc>
                <a:spcPct val="110000"/>
              </a:lnSpc>
              <a:spcBef>
                <a:spcPts val="0"/>
              </a:spcBef>
              <a:buNone/>
            </a:pPr>
            <a:r>
              <a:rPr lang="en-US" sz="2000" dirty="0" err="1">
                <a:solidFill>
                  <a:schemeClr val="tx2"/>
                </a:solidFill>
                <a:latin typeface="Gill Sans MT" panose="020B0502020104020203" pitchFamily="34" charset="0"/>
              </a:rPr>
              <a:t>Neum</a:t>
            </a:r>
            <a:r>
              <a:rPr lang="en-US" sz="2000" dirty="0">
                <a:solidFill>
                  <a:schemeClr val="tx2"/>
                </a:solidFill>
                <a:latin typeface="Gill Sans MT" panose="020B0502020104020203" pitchFamily="34" charset="0"/>
              </a:rPr>
              <a:t>, BIH</a:t>
            </a:r>
          </a:p>
        </p:txBody>
      </p:sp>
      <p:pic>
        <p:nvPicPr>
          <p:cNvPr id="3" name="Picture 2" descr="A picture containing text&#10;&#10;Description automatically generated">
            <a:extLst>
              <a:ext uri="{FF2B5EF4-FFF2-40B4-BE49-F238E27FC236}">
                <a16:creationId xmlns:a16="http://schemas.microsoft.com/office/drawing/2014/main" id="{1D4F44C3-7017-2499-364F-9800D80E4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18" y="48352"/>
            <a:ext cx="6781800" cy="1109990"/>
          </a:xfrm>
          <a:prstGeom prst="rect">
            <a:avLst/>
          </a:prstGeom>
        </p:spPr>
      </p:pic>
    </p:spTree>
    <p:extLst>
      <p:ext uri="{BB962C8B-B14F-4D97-AF65-F5344CB8AC3E}">
        <p14:creationId xmlns:p14="http://schemas.microsoft.com/office/powerpoint/2010/main" val="378436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780960" y="2098554"/>
            <a:ext cx="1253520" cy="2715436"/>
          </a:xfrm>
          <a:prstGeom prst="rect">
            <a:avLst/>
          </a:prstGeom>
          <a:noFill/>
          <a:ln w="304800">
            <a:solidFill>
              <a:srgbClr val="01336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en-US" sz="2400" b="1" dirty="0">
              <a:solidFill>
                <a:schemeClr val="tx1"/>
              </a:solidFill>
            </a:endParaRPr>
          </a:p>
        </p:txBody>
      </p:sp>
      <p:sp>
        <p:nvSpPr>
          <p:cNvPr id="23" name="Rectangle 22"/>
          <p:cNvSpPr/>
          <p:nvPr/>
        </p:nvSpPr>
        <p:spPr>
          <a:xfrm>
            <a:off x="1920088" y="1636413"/>
            <a:ext cx="3412324" cy="3120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74749" y="1299169"/>
            <a:ext cx="2651501" cy="312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7012" y="6205608"/>
            <a:ext cx="11199812" cy="639763"/>
          </a:xfrm>
        </p:spPr>
        <p:txBody>
          <a:bodyPr/>
          <a:lstStyle/>
          <a:p>
            <a:r>
              <a:rPr lang="en-US" dirty="0"/>
              <a:t>DER -- What are we talking about?</a:t>
            </a:r>
            <a:endParaRPr lang="en-US" i="1" dirty="0"/>
          </a:p>
        </p:txBody>
      </p:sp>
      <p:sp>
        <p:nvSpPr>
          <p:cNvPr id="5" name="Footer Placeholder 4"/>
          <p:cNvSpPr>
            <a:spLocks noGrp="1"/>
          </p:cNvSpPr>
          <p:nvPr>
            <p:ph type="ftr" sz="quarter" idx="10"/>
          </p:nvPr>
        </p:nvSpPr>
        <p:spPr/>
        <p:txBody>
          <a:bodyPr/>
          <a:lstStyle/>
          <a:p>
            <a:pPr>
              <a:defRPr/>
            </a:pPr>
            <a:r>
              <a:rPr lang="en-US"/>
              <a:t>www.pjm.com</a:t>
            </a:r>
          </a:p>
        </p:txBody>
      </p:sp>
      <p:sp>
        <p:nvSpPr>
          <p:cNvPr id="7" name="Content Placeholder 15"/>
          <p:cNvSpPr>
            <a:spLocks noGrp="1"/>
          </p:cNvSpPr>
          <p:nvPr>
            <p:ph sz="half" idx="2"/>
          </p:nvPr>
        </p:nvSpPr>
        <p:spPr>
          <a:xfrm>
            <a:off x="5423670" y="1009472"/>
            <a:ext cx="6704013" cy="5619929"/>
          </a:xfrm>
        </p:spPr>
        <p:txBody>
          <a:bodyPr>
            <a:normAutofit fontScale="92500" lnSpcReduction="20000"/>
          </a:bodyPr>
          <a:lstStyle/>
          <a:p>
            <a:pPr marL="0" indent="0">
              <a:buNone/>
            </a:pPr>
            <a:r>
              <a:rPr lang="en-US" sz="1600" b="1" dirty="0"/>
              <a:t>DER</a:t>
            </a:r>
            <a:r>
              <a:rPr lang="en-US" sz="1600" dirty="0"/>
              <a:t>: devices capable of producing power and connected to the distribution system or behind a customer meter. E.g.: </a:t>
            </a:r>
          </a:p>
          <a:p>
            <a:r>
              <a:rPr lang="en-US" sz="1600" dirty="0"/>
              <a:t>Rooftop and small utility solar, combined heat and power, small hydro, non-wires alternatives, peak shavers &amp; back-up units</a:t>
            </a:r>
          </a:p>
          <a:p>
            <a:r>
              <a:rPr lang="en-US" sz="1600" dirty="0"/>
              <a:t>For PJM: excludes load reduction and energy efficiency</a:t>
            </a:r>
          </a:p>
          <a:p>
            <a:pPr marL="0" indent="0">
              <a:buNone/>
            </a:pPr>
            <a:r>
              <a:rPr lang="en-US" sz="1600" b="1" dirty="0"/>
              <a:t>WHOLESALE—</a:t>
            </a:r>
            <a:r>
              <a:rPr lang="en-US" sz="1600" dirty="0"/>
              <a:t>participates in wholesale markets. E.g.:</a:t>
            </a:r>
          </a:p>
          <a:p>
            <a:r>
              <a:rPr lang="en-US" sz="1600" dirty="0"/>
              <a:t>Small dedicated solar, landfill gas, and batteries</a:t>
            </a:r>
          </a:p>
          <a:p>
            <a:r>
              <a:rPr lang="en-US" sz="1600" dirty="0"/>
              <a:t>Wholesale demand response</a:t>
            </a:r>
          </a:p>
          <a:p>
            <a:pPr marL="0" indent="0">
              <a:buNone/>
            </a:pPr>
            <a:r>
              <a:rPr lang="en-US" sz="1600" b="1" dirty="0"/>
              <a:t>WIRED WITH LOAD—</a:t>
            </a:r>
            <a:r>
              <a:rPr lang="en-US" sz="1600" dirty="0"/>
              <a:t>DER wired with load behind a load meter (commonly referred to as “behind the meter”).</a:t>
            </a:r>
          </a:p>
          <a:p>
            <a:pPr marL="0" indent="0">
              <a:buNone/>
            </a:pPr>
            <a:r>
              <a:rPr lang="en-US" sz="1600" b="1" dirty="0"/>
              <a:t>FTM—“Front of meter” gen and storage</a:t>
            </a:r>
            <a:r>
              <a:rPr lang="en-US" sz="1600" dirty="0"/>
              <a:t>: DER studied for injections by PJM and sells injections into wholesale market.</a:t>
            </a:r>
          </a:p>
          <a:p>
            <a:pPr marL="0" indent="0">
              <a:buNone/>
            </a:pPr>
            <a:r>
              <a:rPr lang="en-US" sz="1600" b="1" dirty="0"/>
              <a:t>DR—PJM Demand Response from DER</a:t>
            </a:r>
            <a:r>
              <a:rPr lang="en-US" sz="1600" dirty="0"/>
              <a:t>: offsets in load at a customer from generators and batteries that are wired with load.</a:t>
            </a:r>
          </a:p>
          <a:p>
            <a:pPr marL="0" indent="0">
              <a:buNone/>
            </a:pPr>
            <a:r>
              <a:rPr lang="en-US" sz="1600" b="1" dirty="0"/>
              <a:t>Non-wholesale</a:t>
            </a:r>
            <a:r>
              <a:rPr lang="en-US" sz="1600" dirty="0"/>
              <a:t>—DER w/ no explicit participation in wholesale markets.</a:t>
            </a:r>
          </a:p>
          <a:p>
            <a:pPr marL="0" indent="0">
              <a:buNone/>
            </a:pPr>
            <a:r>
              <a:rPr lang="en-US" sz="1600" b="1" dirty="0"/>
              <a:t>“SELL EXCESS”—</a:t>
            </a:r>
            <a:r>
              <a:rPr lang="en-US" sz="1600" dirty="0"/>
              <a:t>DER wired w/ load selling excess energy at wholesale.</a:t>
            </a:r>
            <a:endParaRPr lang="en-US" sz="1600" b="1" dirty="0"/>
          </a:p>
          <a:p>
            <a:pPr marL="0" indent="0">
              <a:buNone/>
            </a:pPr>
            <a:r>
              <a:rPr lang="en-US" sz="1600" b="1" dirty="0"/>
              <a:t>PURPA—</a:t>
            </a:r>
            <a:r>
              <a:rPr lang="en-US" sz="1600" dirty="0"/>
              <a:t>DER selling output</a:t>
            </a:r>
            <a:r>
              <a:rPr lang="en-US" sz="1600" b="1" dirty="0"/>
              <a:t> </a:t>
            </a:r>
            <a:r>
              <a:rPr lang="en-US" sz="1600" dirty="0"/>
              <a:t>directly to interconnected utility under state-administered avoided-cost rate. No interaction with PJM.</a:t>
            </a:r>
          </a:p>
        </p:txBody>
      </p:sp>
      <p:sp>
        <p:nvSpPr>
          <p:cNvPr id="8" name="Rectangle 7"/>
          <p:cNvSpPr/>
          <p:nvPr/>
        </p:nvSpPr>
        <p:spPr>
          <a:xfrm>
            <a:off x="974749" y="1282571"/>
            <a:ext cx="2651501" cy="4307188"/>
          </a:xfrm>
          <a:prstGeom prst="rect">
            <a:avLst/>
          </a:prstGeom>
          <a:solidFill>
            <a:srgbClr val="FFFF00">
              <a:alpha val="4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p:nvSpPr>
        <p:spPr>
          <a:xfrm>
            <a:off x="1912172" y="1627360"/>
            <a:ext cx="3420240" cy="3657600"/>
          </a:xfrm>
          <a:prstGeom prst="rect">
            <a:avLst/>
          </a:prstGeom>
          <a:solidFill>
            <a:srgbClr val="00B0F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1861163" y="1551159"/>
            <a:ext cx="3004349" cy="461665"/>
          </a:xfrm>
          <a:prstGeom prst="rect">
            <a:avLst/>
          </a:prstGeom>
          <a:noFill/>
        </p:spPr>
        <p:txBody>
          <a:bodyPr wrap="none" rtlCol="0">
            <a:spAutoFit/>
          </a:bodyPr>
          <a:lstStyle/>
          <a:p>
            <a:r>
              <a:rPr lang="en-US" sz="2400" i="1" dirty="0"/>
              <a:t>WIRED WITH LOAD</a:t>
            </a:r>
          </a:p>
        </p:txBody>
      </p:sp>
      <p:sp>
        <p:nvSpPr>
          <p:cNvPr id="12" name="Rectangle 11"/>
          <p:cNvSpPr/>
          <p:nvPr/>
        </p:nvSpPr>
        <p:spPr>
          <a:xfrm rot="16200000">
            <a:off x="1625850" y="2557604"/>
            <a:ext cx="1330860" cy="706170"/>
          </a:xfrm>
          <a:prstGeom prst="rect">
            <a:avLst/>
          </a:prstGeom>
          <a:solidFill>
            <a:srgbClr val="FFFF00">
              <a:alpha val="47843"/>
            </a:srgbClr>
          </a:solidFill>
          <a:ln w="2540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000" b="1" dirty="0">
                <a:solidFill>
                  <a:schemeClr val="tx1"/>
                </a:solidFill>
              </a:rPr>
              <a:t>SELL EXCESS</a:t>
            </a:r>
          </a:p>
        </p:txBody>
      </p:sp>
      <p:sp>
        <p:nvSpPr>
          <p:cNvPr id="10" name="Rectangle 9"/>
          <p:cNvSpPr/>
          <p:nvPr/>
        </p:nvSpPr>
        <p:spPr>
          <a:xfrm>
            <a:off x="1293811" y="2102327"/>
            <a:ext cx="1473166" cy="1640866"/>
          </a:xfrm>
          <a:prstGeom prst="rect">
            <a:avLst/>
          </a:prstGeom>
          <a:noFill/>
          <a:ln w="3048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en-US" sz="2400" dirty="0">
              <a:solidFill>
                <a:schemeClr val="tx1"/>
              </a:solidFill>
            </a:endParaRPr>
          </a:p>
        </p:txBody>
      </p:sp>
      <p:sp>
        <p:nvSpPr>
          <p:cNvPr id="17" name="TextBox 16"/>
          <p:cNvSpPr txBox="1"/>
          <p:nvPr/>
        </p:nvSpPr>
        <p:spPr>
          <a:xfrm>
            <a:off x="1050950" y="1861636"/>
            <a:ext cx="816249" cy="461665"/>
          </a:xfrm>
          <a:prstGeom prst="rect">
            <a:avLst/>
          </a:prstGeom>
          <a:noFill/>
        </p:spPr>
        <p:txBody>
          <a:bodyPr wrap="none" rtlCol="0">
            <a:spAutoFit/>
          </a:bodyPr>
          <a:lstStyle/>
          <a:p>
            <a:r>
              <a:rPr lang="en-US" sz="2400" dirty="0"/>
              <a:t>FTM</a:t>
            </a:r>
          </a:p>
        </p:txBody>
      </p:sp>
      <p:sp>
        <p:nvSpPr>
          <p:cNvPr id="15" name="Rectangle 14"/>
          <p:cNvSpPr/>
          <p:nvPr/>
        </p:nvSpPr>
        <p:spPr>
          <a:xfrm>
            <a:off x="3018960" y="2094404"/>
            <a:ext cx="467377" cy="2721818"/>
          </a:xfrm>
          <a:prstGeom prst="rect">
            <a:avLst/>
          </a:prstGeom>
          <a:noFill/>
          <a:ln w="3048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en-US" sz="2400" dirty="0">
              <a:solidFill>
                <a:schemeClr val="tx1"/>
              </a:solidFill>
            </a:endParaRPr>
          </a:p>
        </p:txBody>
      </p:sp>
      <p:sp>
        <p:nvSpPr>
          <p:cNvPr id="19" name="TextBox 18"/>
          <p:cNvSpPr txBox="1"/>
          <p:nvPr/>
        </p:nvSpPr>
        <p:spPr>
          <a:xfrm>
            <a:off x="2852231" y="1899916"/>
            <a:ext cx="630301" cy="461665"/>
          </a:xfrm>
          <a:prstGeom prst="rect">
            <a:avLst/>
          </a:prstGeom>
          <a:noFill/>
        </p:spPr>
        <p:txBody>
          <a:bodyPr wrap="none" rtlCol="0">
            <a:spAutoFit/>
          </a:bodyPr>
          <a:lstStyle/>
          <a:p>
            <a:r>
              <a:rPr lang="en-US" sz="2400" dirty="0"/>
              <a:t>DR</a:t>
            </a:r>
          </a:p>
        </p:txBody>
      </p:sp>
      <p:sp>
        <p:nvSpPr>
          <p:cNvPr id="13" name="TextBox 12"/>
          <p:cNvSpPr txBox="1"/>
          <p:nvPr/>
        </p:nvSpPr>
        <p:spPr>
          <a:xfrm>
            <a:off x="888613" y="1219200"/>
            <a:ext cx="2524536" cy="461665"/>
          </a:xfrm>
          <a:prstGeom prst="rect">
            <a:avLst/>
          </a:prstGeom>
          <a:noFill/>
        </p:spPr>
        <p:txBody>
          <a:bodyPr wrap="square" rtlCol="0">
            <a:spAutoFit/>
          </a:bodyPr>
          <a:lstStyle/>
          <a:p>
            <a:r>
              <a:rPr lang="en-US" sz="2400" i="1" dirty="0"/>
              <a:t>WHOLESALE</a:t>
            </a:r>
          </a:p>
        </p:txBody>
      </p:sp>
      <p:sp>
        <p:nvSpPr>
          <p:cNvPr id="20" name="TextBox 19"/>
          <p:cNvSpPr txBox="1"/>
          <p:nvPr/>
        </p:nvSpPr>
        <p:spPr>
          <a:xfrm>
            <a:off x="3570047" y="1891841"/>
            <a:ext cx="1709905" cy="707886"/>
          </a:xfrm>
          <a:prstGeom prst="rect">
            <a:avLst/>
          </a:prstGeom>
          <a:noFill/>
        </p:spPr>
        <p:txBody>
          <a:bodyPr wrap="square" rtlCol="0">
            <a:spAutoFit/>
          </a:bodyPr>
          <a:lstStyle/>
          <a:p>
            <a:r>
              <a:rPr lang="en-US" sz="2000" dirty="0"/>
              <a:t>NON WHOLESALE</a:t>
            </a:r>
          </a:p>
        </p:txBody>
      </p:sp>
      <p:sp>
        <p:nvSpPr>
          <p:cNvPr id="26" name="Rectangle 25"/>
          <p:cNvSpPr/>
          <p:nvPr/>
        </p:nvSpPr>
        <p:spPr>
          <a:xfrm>
            <a:off x="3808411" y="5422271"/>
            <a:ext cx="1523999" cy="330829"/>
          </a:xfrm>
          <a:prstGeom prst="rect">
            <a:avLst/>
          </a:prstGeom>
          <a:solidFill>
            <a:schemeClr val="accent1"/>
          </a:solidFill>
          <a:ln w="2540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 rIns="0" bIns="0" numCol="1" spcCol="0" rtlCol="0" fromWordArt="0" anchor="t" anchorCtr="0" forceAA="0" compatLnSpc="1">
            <a:prstTxWarp prst="textNoShape">
              <a:avLst/>
            </a:prstTxWarp>
            <a:noAutofit/>
          </a:bodyPr>
          <a:lstStyle/>
          <a:p>
            <a:pPr algn="ctr"/>
            <a:endParaRPr lang="en-US" sz="2400" dirty="0">
              <a:solidFill>
                <a:schemeClr val="tx1"/>
              </a:solidFill>
            </a:endParaRPr>
          </a:p>
        </p:txBody>
      </p:sp>
      <p:sp>
        <p:nvSpPr>
          <p:cNvPr id="21" name="Rectangle 20"/>
          <p:cNvSpPr/>
          <p:nvPr/>
        </p:nvSpPr>
        <p:spPr>
          <a:xfrm>
            <a:off x="3808411" y="5410200"/>
            <a:ext cx="1523999" cy="685800"/>
          </a:xfrm>
          <a:prstGeom prst="rect">
            <a:avLst/>
          </a:prstGeom>
          <a:solidFill>
            <a:schemeClr val="accent1">
              <a:alpha val="49020"/>
            </a:schemeClr>
          </a:solidFill>
          <a:ln w="2540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2400" i="1" dirty="0">
                <a:solidFill>
                  <a:schemeClr val="bg1"/>
                </a:solidFill>
              </a:rPr>
              <a:t>PURPA</a:t>
            </a:r>
          </a:p>
        </p:txBody>
      </p:sp>
    </p:spTree>
    <p:extLst>
      <p:ext uri="{BB962C8B-B14F-4D97-AF65-F5344CB8AC3E}">
        <p14:creationId xmlns:p14="http://schemas.microsoft.com/office/powerpoint/2010/main" val="11232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28D-7C8C-8D3B-7252-71DF8BDF48D0}"/>
              </a:ext>
            </a:extLst>
          </p:cNvPr>
          <p:cNvSpPr>
            <a:spLocks noGrp="1"/>
          </p:cNvSpPr>
          <p:nvPr>
            <p:ph type="title"/>
          </p:nvPr>
        </p:nvSpPr>
        <p:spPr/>
        <p:txBody>
          <a:bodyPr/>
          <a:lstStyle/>
          <a:p>
            <a:pPr>
              <a:spcBef>
                <a:spcPts val="1200"/>
              </a:spcBef>
            </a:pPr>
            <a:r>
              <a:rPr lang="en-US" sz="2800" b="1" dirty="0"/>
              <a:t>Challenges and opportunities</a:t>
            </a:r>
          </a:p>
        </p:txBody>
      </p:sp>
      <p:sp>
        <p:nvSpPr>
          <p:cNvPr id="3" name="Content Placeholder 2">
            <a:extLst>
              <a:ext uri="{FF2B5EF4-FFF2-40B4-BE49-F238E27FC236}">
                <a16:creationId xmlns:a16="http://schemas.microsoft.com/office/drawing/2014/main" id="{0EC1A6CF-402F-F21B-9386-6CBA71063231}"/>
              </a:ext>
            </a:extLst>
          </p:cNvPr>
          <p:cNvSpPr>
            <a:spLocks noGrp="1"/>
          </p:cNvSpPr>
          <p:nvPr>
            <p:ph idx="1"/>
          </p:nvPr>
        </p:nvSpPr>
        <p:spPr>
          <a:xfrm>
            <a:off x="1293812" y="1981200"/>
            <a:ext cx="9601200" cy="4429461"/>
          </a:xfrm>
        </p:spPr>
        <p:txBody>
          <a:bodyPr>
            <a:normAutofit/>
          </a:bodyPr>
          <a:lstStyle/>
          <a:p>
            <a:pPr marL="517525" indent="-346075"/>
            <a:r>
              <a:rPr lang="en-US" sz="2800" dirty="0"/>
              <a:t>New challenges for distribution operations, planning &amp; interconnection</a:t>
            </a:r>
          </a:p>
          <a:p>
            <a:pPr marL="746125" lvl="1" indent="-346075"/>
            <a:r>
              <a:rPr lang="en-US" sz="2800" dirty="0"/>
              <a:t>Multi-directional, reversible flows on the distribution system</a:t>
            </a:r>
          </a:p>
          <a:p>
            <a:pPr marL="746125" lvl="1" indent="-346075"/>
            <a:r>
              <a:rPr lang="en-US" sz="2800" dirty="0"/>
              <a:t>Substantial local supply to meet local demand</a:t>
            </a:r>
          </a:p>
          <a:p>
            <a:pPr marL="746125" lvl="1" indent="-346075"/>
            <a:r>
              <a:rPr lang="en-US" sz="2800" dirty="0"/>
              <a:t>Long interconnection queues</a:t>
            </a:r>
          </a:p>
          <a:p>
            <a:pPr marL="746125" lvl="1" indent="-346075"/>
            <a:r>
              <a:rPr lang="en-US" sz="2800" dirty="0"/>
              <a:t>Congestion at the distribution level</a:t>
            </a:r>
          </a:p>
          <a:p>
            <a:pPr marL="746125" lvl="1" indent="-346075"/>
            <a:endParaRPr lang="en-US" sz="2400" dirty="0"/>
          </a:p>
          <a:p>
            <a:pPr marL="517525" indent="-346075">
              <a:spcBef>
                <a:spcPts val="600"/>
              </a:spcBef>
            </a:pPr>
            <a:r>
              <a:rPr lang="en-US" sz="2800" dirty="0"/>
              <a:t>DER is in a position to not only provide services to customers, but also the networks (DSO and TSO systems)</a:t>
            </a:r>
          </a:p>
          <a:p>
            <a:pPr marL="746125" lvl="1" indent="-346075">
              <a:spcBef>
                <a:spcPts val="600"/>
              </a:spcBef>
            </a:pPr>
            <a:endParaRPr lang="en-US" sz="2400" dirty="0"/>
          </a:p>
          <a:p>
            <a:endParaRPr lang="en-US" dirty="0"/>
          </a:p>
        </p:txBody>
      </p:sp>
    </p:spTree>
    <p:extLst>
      <p:ext uri="{BB962C8B-B14F-4D97-AF65-F5344CB8AC3E}">
        <p14:creationId xmlns:p14="http://schemas.microsoft.com/office/powerpoint/2010/main" val="4126742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28D-7C8C-8D3B-7252-71DF8BDF48D0}"/>
              </a:ext>
            </a:extLst>
          </p:cNvPr>
          <p:cNvSpPr>
            <a:spLocks noGrp="1"/>
          </p:cNvSpPr>
          <p:nvPr>
            <p:ph type="title"/>
          </p:nvPr>
        </p:nvSpPr>
        <p:spPr/>
        <p:txBody>
          <a:bodyPr>
            <a:normAutofit/>
          </a:bodyPr>
          <a:lstStyle/>
          <a:p>
            <a:r>
              <a:rPr lang="en-US" b="1" dirty="0"/>
              <a:t>DERs target revenues at multiple levels of the system. </a:t>
            </a:r>
          </a:p>
        </p:txBody>
      </p:sp>
      <p:sp>
        <p:nvSpPr>
          <p:cNvPr id="3" name="Content Placeholder 2">
            <a:extLst>
              <a:ext uri="{FF2B5EF4-FFF2-40B4-BE49-F238E27FC236}">
                <a16:creationId xmlns:a16="http://schemas.microsoft.com/office/drawing/2014/main" id="{0EC1A6CF-402F-F21B-9386-6CBA71063231}"/>
              </a:ext>
            </a:extLst>
          </p:cNvPr>
          <p:cNvSpPr>
            <a:spLocks noGrp="1"/>
          </p:cNvSpPr>
          <p:nvPr>
            <p:ph idx="1"/>
          </p:nvPr>
        </p:nvSpPr>
        <p:spPr>
          <a:xfrm>
            <a:off x="684212" y="1828800"/>
            <a:ext cx="10820400" cy="4800600"/>
          </a:xfrm>
        </p:spPr>
        <p:txBody>
          <a:bodyPr>
            <a:normAutofit lnSpcReduction="10000"/>
          </a:bodyPr>
          <a:lstStyle/>
          <a:p>
            <a:pPr>
              <a:spcBef>
                <a:spcPts val="300"/>
              </a:spcBef>
              <a:buFont typeface="Wingdings" charset="2"/>
              <a:buChar char="v"/>
            </a:pPr>
            <a:r>
              <a:rPr lang="en-US" sz="2800" dirty="0"/>
              <a:t>Transmission system &amp; wholesale market</a:t>
            </a:r>
          </a:p>
          <a:p>
            <a:pPr lvl="1">
              <a:spcBef>
                <a:spcPts val="300"/>
              </a:spcBef>
            </a:pPr>
            <a:r>
              <a:rPr lang="en-US" sz="2400" dirty="0"/>
              <a:t>DAM and IDM, balancing market, ancillary services market</a:t>
            </a:r>
          </a:p>
          <a:p>
            <a:pPr lvl="1">
              <a:spcBef>
                <a:spcPts val="300"/>
              </a:spcBef>
            </a:pPr>
            <a:r>
              <a:rPr lang="en-US" sz="2400" dirty="0"/>
              <a:t>Resource adequacy capacity (capacity markets or remuneration mechanisms)</a:t>
            </a:r>
          </a:p>
          <a:p>
            <a:pPr lvl="1">
              <a:spcBef>
                <a:spcPts val="300"/>
              </a:spcBef>
            </a:pPr>
            <a:r>
              <a:rPr lang="en-US" sz="2400" dirty="0"/>
              <a:t>Non-wires alternatives to transmission upgrades</a:t>
            </a:r>
          </a:p>
          <a:p>
            <a:pPr lvl="0">
              <a:spcBef>
                <a:spcPts val="300"/>
              </a:spcBef>
              <a:buFont typeface="Wingdings" charset="2"/>
              <a:buChar char="v"/>
            </a:pPr>
            <a:r>
              <a:rPr lang="en-US" sz="2800" dirty="0"/>
              <a:t>Distribution system services</a:t>
            </a:r>
          </a:p>
          <a:p>
            <a:pPr lvl="1">
              <a:spcBef>
                <a:spcPts val="300"/>
              </a:spcBef>
            </a:pPr>
            <a:r>
              <a:rPr lang="en-US" sz="2400" dirty="0"/>
              <a:t>Deferral of new infrastructure (non-wires alternatives)</a:t>
            </a:r>
          </a:p>
          <a:p>
            <a:pPr lvl="1">
              <a:spcBef>
                <a:spcPts val="300"/>
              </a:spcBef>
            </a:pPr>
            <a:r>
              <a:rPr lang="en-US" sz="2400" dirty="0"/>
              <a:t>Operational services – voltage, power quality</a:t>
            </a:r>
          </a:p>
          <a:p>
            <a:pPr lvl="0">
              <a:spcBef>
                <a:spcPts val="300"/>
              </a:spcBef>
              <a:buFont typeface="Wingdings" charset="2"/>
              <a:buChar char="v"/>
            </a:pPr>
            <a:r>
              <a:rPr lang="en-US" sz="2800" dirty="0"/>
              <a:t>Behind the end-use customer meter</a:t>
            </a:r>
          </a:p>
          <a:p>
            <a:pPr lvl="1">
              <a:spcBef>
                <a:spcPts val="300"/>
              </a:spcBef>
            </a:pPr>
            <a:r>
              <a:rPr lang="en-US" sz="2400" dirty="0"/>
              <a:t>Time of day load shifting, demand charge management, storage of excess solar generation</a:t>
            </a:r>
          </a:p>
          <a:p>
            <a:pPr lvl="1">
              <a:spcBef>
                <a:spcPts val="300"/>
              </a:spcBef>
            </a:pPr>
            <a:r>
              <a:rPr lang="en-US" sz="2400" dirty="0"/>
              <a:t>Service resilience – smart buildings, microgrids, critical loads</a:t>
            </a:r>
            <a:endParaRPr lang="en-US" sz="2800" dirty="0"/>
          </a:p>
          <a:p>
            <a:pPr>
              <a:spcBef>
                <a:spcPts val="300"/>
              </a:spcBef>
              <a:buFont typeface="Wingdings" charset="2"/>
              <a:buChar char="v"/>
            </a:pPr>
            <a:r>
              <a:rPr lang="en-US" sz="2800" dirty="0"/>
              <a:t>Bilateral energy contracts with customers</a:t>
            </a:r>
          </a:p>
          <a:p>
            <a:pPr>
              <a:spcBef>
                <a:spcPts val="300"/>
              </a:spcBef>
              <a:buFont typeface="Wingdings" charset="2"/>
              <a:buChar char="v"/>
            </a:pPr>
            <a:r>
              <a:rPr lang="en-US" sz="2800" dirty="0"/>
              <a:t>Citizen and Renewable energy communities</a:t>
            </a:r>
            <a:endParaRPr lang="en-US" sz="3200" dirty="0"/>
          </a:p>
        </p:txBody>
      </p:sp>
    </p:spTree>
    <p:extLst>
      <p:ext uri="{BB962C8B-B14F-4D97-AF65-F5344CB8AC3E}">
        <p14:creationId xmlns:p14="http://schemas.microsoft.com/office/powerpoint/2010/main" val="480600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28D-7C8C-8D3B-7252-71DF8BDF48D0}"/>
              </a:ext>
            </a:extLst>
          </p:cNvPr>
          <p:cNvSpPr>
            <a:spLocks noGrp="1"/>
          </p:cNvSpPr>
          <p:nvPr>
            <p:ph type="title"/>
          </p:nvPr>
        </p:nvSpPr>
        <p:spPr/>
        <p:txBody>
          <a:bodyPr>
            <a:normAutofit fontScale="90000"/>
          </a:bodyPr>
          <a:lstStyle/>
          <a:p>
            <a:r>
              <a:rPr lang="en-US" dirty="0"/>
              <a:t>DER developers/adopters seek to provide services and earn revenues at multiple levels of the system. </a:t>
            </a:r>
          </a:p>
        </p:txBody>
      </p:sp>
      <p:sp>
        <p:nvSpPr>
          <p:cNvPr id="3" name="Content Placeholder 2">
            <a:extLst>
              <a:ext uri="{FF2B5EF4-FFF2-40B4-BE49-F238E27FC236}">
                <a16:creationId xmlns:a16="http://schemas.microsoft.com/office/drawing/2014/main" id="{0EC1A6CF-402F-F21B-9386-6CBA71063231}"/>
              </a:ext>
            </a:extLst>
          </p:cNvPr>
          <p:cNvSpPr>
            <a:spLocks noGrp="1"/>
          </p:cNvSpPr>
          <p:nvPr>
            <p:ph idx="1"/>
          </p:nvPr>
        </p:nvSpPr>
        <p:spPr>
          <a:xfrm>
            <a:off x="1293812" y="1981200"/>
            <a:ext cx="9296400" cy="4429461"/>
          </a:xfrm>
        </p:spPr>
        <p:txBody>
          <a:bodyPr>
            <a:normAutofit lnSpcReduction="10000"/>
          </a:bodyPr>
          <a:lstStyle/>
          <a:p>
            <a:pPr>
              <a:spcBef>
                <a:spcPts val="300"/>
              </a:spcBef>
              <a:buFont typeface="Wingdings" charset="2"/>
              <a:buChar char="v"/>
              <a:defRPr/>
            </a:pPr>
            <a:r>
              <a:rPr lang="en-US" sz="2000" dirty="0">
                <a:highlight>
                  <a:srgbClr val="00FFFF"/>
                </a:highlight>
              </a:rPr>
              <a:t>“DER” = all energy resources connected at distribution level, on customer side or utility side of the customer meter </a:t>
            </a:r>
          </a:p>
          <a:p>
            <a:pPr lvl="1">
              <a:spcBef>
                <a:spcPts val="300"/>
              </a:spcBef>
              <a:defRPr/>
            </a:pPr>
            <a:r>
              <a:rPr lang="en-US" sz="1800" dirty="0">
                <a:highlight>
                  <a:srgbClr val="00FFFF"/>
                </a:highlight>
              </a:rPr>
              <a:t>Plus communications &amp; controls to aggregate &amp; optimize DER  </a:t>
            </a:r>
          </a:p>
          <a:p>
            <a:pPr lvl="0">
              <a:spcBef>
                <a:spcPts val="300"/>
              </a:spcBef>
              <a:buFont typeface="Wingdings" charset="2"/>
              <a:buChar char="v"/>
            </a:pPr>
            <a:r>
              <a:rPr lang="en-US" sz="2000" dirty="0">
                <a:highlight>
                  <a:srgbClr val="00FFFF"/>
                </a:highlight>
              </a:rPr>
              <a:t>Behind the end-use customer meter</a:t>
            </a:r>
          </a:p>
          <a:p>
            <a:pPr lvl="1">
              <a:spcBef>
                <a:spcPts val="300"/>
              </a:spcBef>
            </a:pPr>
            <a:r>
              <a:rPr lang="en-US" sz="1800" dirty="0">
                <a:highlight>
                  <a:srgbClr val="00FFFF"/>
                </a:highlight>
              </a:rPr>
              <a:t>Time of day load shifting, demand charge management, storage of excess solar generation</a:t>
            </a:r>
          </a:p>
          <a:p>
            <a:pPr lvl="1">
              <a:spcBef>
                <a:spcPts val="300"/>
              </a:spcBef>
            </a:pPr>
            <a:r>
              <a:rPr lang="en-US" sz="1800" dirty="0">
                <a:highlight>
                  <a:srgbClr val="00FFFF"/>
                </a:highlight>
              </a:rPr>
              <a:t>Service resilience – smart buildings, microgrids, critical loads</a:t>
            </a:r>
            <a:endParaRPr lang="en-US" sz="2000" dirty="0">
              <a:highlight>
                <a:srgbClr val="00FFFF"/>
              </a:highlight>
            </a:endParaRPr>
          </a:p>
          <a:p>
            <a:pPr lvl="0">
              <a:spcBef>
                <a:spcPts val="300"/>
              </a:spcBef>
              <a:buFont typeface="Wingdings" charset="2"/>
              <a:buChar char="v"/>
            </a:pPr>
            <a:r>
              <a:rPr lang="en-US" sz="2000" dirty="0">
                <a:highlight>
                  <a:srgbClr val="00FFFF"/>
                </a:highlight>
              </a:rPr>
              <a:t>Distribution system services</a:t>
            </a:r>
          </a:p>
          <a:p>
            <a:pPr lvl="1">
              <a:spcBef>
                <a:spcPts val="300"/>
              </a:spcBef>
            </a:pPr>
            <a:r>
              <a:rPr lang="en-US" sz="1800" dirty="0">
                <a:highlight>
                  <a:srgbClr val="00FFFF"/>
                </a:highlight>
              </a:rPr>
              <a:t>Deferral of new infrastructure</a:t>
            </a:r>
          </a:p>
          <a:p>
            <a:pPr lvl="1">
              <a:spcBef>
                <a:spcPts val="300"/>
              </a:spcBef>
            </a:pPr>
            <a:r>
              <a:rPr lang="en-US" sz="1800" dirty="0">
                <a:highlight>
                  <a:srgbClr val="00FFFF"/>
                </a:highlight>
              </a:rPr>
              <a:t>Operational services – voltage, power quality</a:t>
            </a:r>
          </a:p>
          <a:p>
            <a:pPr>
              <a:spcBef>
                <a:spcPts val="300"/>
              </a:spcBef>
              <a:buFont typeface="Wingdings" charset="2"/>
              <a:buChar char="v"/>
            </a:pPr>
            <a:r>
              <a:rPr lang="en-US" sz="2000" dirty="0">
                <a:highlight>
                  <a:srgbClr val="00FFFF"/>
                </a:highlight>
              </a:rPr>
              <a:t>Transmission system &amp; wholesale market</a:t>
            </a:r>
          </a:p>
          <a:p>
            <a:pPr lvl="1">
              <a:spcBef>
                <a:spcPts val="300"/>
              </a:spcBef>
            </a:pPr>
            <a:r>
              <a:rPr lang="en-US" sz="1800" dirty="0">
                <a:highlight>
                  <a:srgbClr val="00FFFF"/>
                </a:highlight>
              </a:rPr>
              <a:t>DAM and IDM, reserves, ancillary services</a:t>
            </a:r>
          </a:p>
          <a:p>
            <a:pPr lvl="1">
              <a:spcBef>
                <a:spcPts val="300"/>
              </a:spcBef>
            </a:pPr>
            <a:r>
              <a:rPr lang="en-US" sz="1800" dirty="0">
                <a:highlight>
                  <a:srgbClr val="00FFFF"/>
                </a:highlight>
              </a:rPr>
              <a:t>Resource adequacy capacity</a:t>
            </a:r>
          </a:p>
          <a:p>
            <a:pPr lvl="1">
              <a:spcBef>
                <a:spcPts val="300"/>
              </a:spcBef>
            </a:pPr>
            <a:r>
              <a:rPr lang="en-US" sz="1800" dirty="0">
                <a:highlight>
                  <a:srgbClr val="00FFFF"/>
                </a:highlight>
              </a:rPr>
              <a:t>Non-wires alternatives to transmission upgrades</a:t>
            </a:r>
          </a:p>
          <a:p>
            <a:pPr>
              <a:spcBef>
                <a:spcPts val="300"/>
              </a:spcBef>
              <a:buFont typeface="Wingdings" charset="2"/>
              <a:buChar char="v"/>
            </a:pPr>
            <a:r>
              <a:rPr lang="en-US" sz="2000" dirty="0">
                <a:highlight>
                  <a:srgbClr val="00FFFF"/>
                </a:highlight>
              </a:rPr>
              <a:t>Bilateral energy contracts with customers</a:t>
            </a:r>
          </a:p>
          <a:p>
            <a:pPr>
              <a:spcBef>
                <a:spcPts val="300"/>
              </a:spcBef>
              <a:buFont typeface="Wingdings" charset="2"/>
              <a:buChar char="v"/>
            </a:pPr>
            <a:r>
              <a:rPr lang="en-US" sz="2000" dirty="0">
                <a:highlight>
                  <a:srgbClr val="00FFFF"/>
                </a:highlight>
              </a:rPr>
              <a:t>Citizen and Renewable energy communities</a:t>
            </a:r>
            <a:endParaRPr lang="en-US" dirty="0"/>
          </a:p>
        </p:txBody>
      </p:sp>
      <p:pic>
        <p:nvPicPr>
          <p:cNvPr id="5" name="Picture 4">
            <a:extLst>
              <a:ext uri="{FF2B5EF4-FFF2-40B4-BE49-F238E27FC236}">
                <a16:creationId xmlns:a16="http://schemas.microsoft.com/office/drawing/2014/main" id="{F99C660B-5611-F357-1BA7-77D9623C7318}"/>
              </a:ext>
            </a:extLst>
          </p:cNvPr>
          <p:cNvPicPr>
            <a:picLocks noChangeAspect="1"/>
          </p:cNvPicPr>
          <p:nvPr/>
        </p:nvPicPr>
        <p:blipFill>
          <a:blip r:embed="rId2"/>
          <a:stretch>
            <a:fillRect/>
          </a:stretch>
        </p:blipFill>
        <p:spPr>
          <a:xfrm>
            <a:off x="358764" y="931812"/>
            <a:ext cx="11450648" cy="5734850"/>
          </a:xfrm>
          <a:prstGeom prst="rect">
            <a:avLst/>
          </a:prstGeom>
        </p:spPr>
      </p:pic>
      <p:sp>
        <p:nvSpPr>
          <p:cNvPr id="6" name="TextBox 5">
            <a:extLst>
              <a:ext uri="{FF2B5EF4-FFF2-40B4-BE49-F238E27FC236}">
                <a16:creationId xmlns:a16="http://schemas.microsoft.com/office/drawing/2014/main" id="{EBDBD8CB-C566-2CF5-F319-E72583D6A62C}"/>
              </a:ext>
            </a:extLst>
          </p:cNvPr>
          <p:cNvSpPr txBox="1"/>
          <p:nvPr/>
        </p:nvSpPr>
        <p:spPr>
          <a:xfrm>
            <a:off x="1233279" y="6400800"/>
            <a:ext cx="9753600" cy="618631"/>
          </a:xfrm>
          <a:prstGeom prst="rect">
            <a:avLst/>
          </a:prstGeom>
          <a:noFill/>
        </p:spPr>
        <p:txBody>
          <a:bodyPr wrap="square" rtlCol="0">
            <a:spAutoFit/>
          </a:bodyPr>
          <a:lstStyle/>
          <a:p>
            <a:pPr>
              <a:lnSpc>
                <a:spcPct val="90000"/>
              </a:lnSpc>
            </a:pPr>
            <a:r>
              <a:rPr lang="en-US" sz="1400" dirty="0"/>
              <a:t>Source: Modo Energy - How local flexibility markets for electricity work</a:t>
            </a:r>
          </a:p>
          <a:p>
            <a:pPr>
              <a:lnSpc>
                <a:spcPct val="90000"/>
              </a:lnSpc>
            </a:pPr>
            <a:endParaRPr lang="en-US" sz="2400" dirty="0"/>
          </a:p>
        </p:txBody>
      </p:sp>
    </p:spTree>
    <p:extLst>
      <p:ext uri="{BB962C8B-B14F-4D97-AF65-F5344CB8AC3E}">
        <p14:creationId xmlns:p14="http://schemas.microsoft.com/office/powerpoint/2010/main" val="2205217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D2BE-7DF7-B90A-0FE2-61A6D3EFE7B9}"/>
              </a:ext>
            </a:extLst>
          </p:cNvPr>
          <p:cNvSpPr>
            <a:spLocks noGrp="1"/>
          </p:cNvSpPr>
          <p:nvPr>
            <p:ph type="title"/>
          </p:nvPr>
        </p:nvSpPr>
        <p:spPr/>
        <p:txBody>
          <a:bodyPr>
            <a:normAutofit fontScale="90000"/>
          </a:bodyPr>
          <a:lstStyle/>
          <a:p>
            <a:r>
              <a:rPr lang="en-US" b="1" dirty="0"/>
              <a:t>Major	Requirements for Utilization of DERs for System Services</a:t>
            </a:r>
          </a:p>
        </p:txBody>
      </p:sp>
      <p:sp>
        <p:nvSpPr>
          <p:cNvPr id="3" name="Content Placeholder 2">
            <a:extLst>
              <a:ext uri="{FF2B5EF4-FFF2-40B4-BE49-F238E27FC236}">
                <a16:creationId xmlns:a16="http://schemas.microsoft.com/office/drawing/2014/main" id="{F177F3C0-6F61-264F-E416-3BC5BA8478AF}"/>
              </a:ext>
            </a:extLst>
          </p:cNvPr>
          <p:cNvSpPr>
            <a:spLocks noGrp="1"/>
          </p:cNvSpPr>
          <p:nvPr>
            <p:ph idx="1"/>
          </p:nvPr>
        </p:nvSpPr>
        <p:spPr/>
        <p:txBody>
          <a:bodyPr>
            <a:normAutofit/>
          </a:bodyPr>
          <a:lstStyle/>
          <a:p>
            <a:pPr marL="45720" indent="0">
              <a:buNone/>
            </a:pPr>
            <a:r>
              <a:rPr lang="en-US" dirty="0"/>
              <a:t>Main requirement is to establish markets for products and/or regulatory remuneration through tariffs</a:t>
            </a:r>
          </a:p>
          <a:p>
            <a:r>
              <a:rPr lang="en-US" dirty="0"/>
              <a:t>Flexibility Product definitions suitable for DER </a:t>
            </a:r>
          </a:p>
          <a:p>
            <a:pPr lvl="1"/>
            <a:r>
              <a:rPr lang="en-US" dirty="0"/>
              <a:t>System-wide products (wholesale markets and TSO)</a:t>
            </a:r>
          </a:p>
          <a:p>
            <a:pPr lvl="1"/>
            <a:r>
              <a:rPr lang="en-US" dirty="0"/>
              <a:t>Location-specific products (non-wires alternatives and DSOs)</a:t>
            </a:r>
          </a:p>
          <a:p>
            <a:pPr lvl="2"/>
            <a:r>
              <a:rPr lang="en-US" dirty="0"/>
              <a:t>Generally procured through tenders but also </a:t>
            </a:r>
          </a:p>
          <a:p>
            <a:pPr lvl="2"/>
            <a:r>
              <a:rPr lang="en-US" dirty="0"/>
              <a:t>Platforms are emerging as a business model (UK)  </a:t>
            </a:r>
          </a:p>
          <a:p>
            <a:pPr lvl="1"/>
            <a:r>
              <a:rPr lang="en-US" dirty="0"/>
              <a:t>Interaction between the system-wide products and DSOs </a:t>
            </a:r>
          </a:p>
          <a:p>
            <a:r>
              <a:rPr lang="en-US" dirty="0"/>
              <a:t>Data collection and control (Digitalization)</a:t>
            </a:r>
          </a:p>
          <a:p>
            <a:pPr lvl="1"/>
            <a:r>
              <a:rPr lang="en-US" dirty="0"/>
              <a:t>Aggregators and relevant technological solutions </a:t>
            </a:r>
          </a:p>
          <a:p>
            <a:pPr lvl="1"/>
            <a:r>
              <a:rPr lang="en-US" dirty="0"/>
              <a:t>Integration of the IT systems of Aggregators and system operators (TSO, DSO)</a:t>
            </a:r>
          </a:p>
          <a:p>
            <a:pPr marL="45720" indent="0">
              <a:buNone/>
            </a:pPr>
            <a:endParaRPr lang="en-US" dirty="0"/>
          </a:p>
          <a:p>
            <a:endParaRPr lang="en-US" dirty="0"/>
          </a:p>
        </p:txBody>
      </p:sp>
    </p:spTree>
    <p:extLst>
      <p:ext uri="{BB962C8B-B14F-4D97-AF65-F5344CB8AC3E}">
        <p14:creationId xmlns:p14="http://schemas.microsoft.com/office/powerpoint/2010/main" val="201932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AF8E-9ECB-8314-857F-48D859D32161}"/>
              </a:ext>
            </a:extLst>
          </p:cNvPr>
          <p:cNvSpPr>
            <a:spLocks noGrp="1"/>
          </p:cNvSpPr>
          <p:nvPr>
            <p:ph type="title"/>
          </p:nvPr>
        </p:nvSpPr>
        <p:spPr>
          <a:xfrm>
            <a:off x="1217612" y="1143000"/>
            <a:ext cx="9753600" cy="668388"/>
          </a:xfrm>
        </p:spPr>
        <p:txBody>
          <a:bodyPr>
            <a:normAutofit fontScale="90000"/>
          </a:bodyPr>
          <a:lstStyle/>
          <a:p>
            <a:r>
              <a:rPr lang="en-US" dirty="0"/>
              <a:t>Integration of the IT systems of Aggregators and system operators (TSO, DSO)</a:t>
            </a:r>
          </a:p>
        </p:txBody>
      </p:sp>
      <p:pic>
        <p:nvPicPr>
          <p:cNvPr id="5" name="Content Placeholder 4">
            <a:extLst>
              <a:ext uri="{FF2B5EF4-FFF2-40B4-BE49-F238E27FC236}">
                <a16:creationId xmlns:a16="http://schemas.microsoft.com/office/drawing/2014/main" id="{7A3787CA-12B6-5A0D-5F7F-57B8C647267C}"/>
              </a:ext>
            </a:extLst>
          </p:cNvPr>
          <p:cNvPicPr>
            <a:picLocks noGrp="1" noChangeAspect="1"/>
          </p:cNvPicPr>
          <p:nvPr>
            <p:ph idx="1"/>
          </p:nvPr>
        </p:nvPicPr>
        <p:blipFill>
          <a:blip r:embed="rId2"/>
          <a:stretch>
            <a:fillRect/>
          </a:stretch>
        </p:blipFill>
        <p:spPr>
          <a:xfrm>
            <a:off x="1212560" y="2057400"/>
            <a:ext cx="7151783" cy="4343400"/>
          </a:xfrm>
        </p:spPr>
      </p:pic>
      <p:sp>
        <p:nvSpPr>
          <p:cNvPr id="6" name="TextBox 5">
            <a:extLst>
              <a:ext uri="{FF2B5EF4-FFF2-40B4-BE49-F238E27FC236}">
                <a16:creationId xmlns:a16="http://schemas.microsoft.com/office/drawing/2014/main" id="{43437EEB-F548-4247-A893-E9BD1CB3DC86}"/>
              </a:ext>
            </a:extLst>
          </p:cNvPr>
          <p:cNvSpPr txBox="1"/>
          <p:nvPr/>
        </p:nvSpPr>
        <p:spPr>
          <a:xfrm>
            <a:off x="8837612" y="2209800"/>
            <a:ext cx="2590800" cy="3416320"/>
          </a:xfrm>
          <a:prstGeom prst="rect">
            <a:avLst/>
          </a:prstGeom>
          <a:noFill/>
        </p:spPr>
        <p:txBody>
          <a:bodyPr wrap="square" rtlCol="0">
            <a:spAutoFit/>
          </a:bodyPr>
          <a:lstStyle/>
          <a:p>
            <a:pPr>
              <a:lnSpc>
                <a:spcPct val="90000"/>
              </a:lnSpc>
            </a:pPr>
            <a:r>
              <a:rPr lang="en-US" sz="2400" dirty="0"/>
              <a:t>Upgrades needed at the system operator side to establish Distributed Energy Resource Management systems (DERMS)</a:t>
            </a:r>
          </a:p>
        </p:txBody>
      </p:sp>
      <p:sp>
        <p:nvSpPr>
          <p:cNvPr id="7" name="Rectangle: Rounded Corners 6">
            <a:extLst>
              <a:ext uri="{FF2B5EF4-FFF2-40B4-BE49-F238E27FC236}">
                <a16:creationId xmlns:a16="http://schemas.microsoft.com/office/drawing/2014/main" id="{8030034B-24B9-511A-8B4A-C7E33CF59F54}"/>
              </a:ext>
            </a:extLst>
          </p:cNvPr>
          <p:cNvSpPr/>
          <p:nvPr/>
        </p:nvSpPr>
        <p:spPr>
          <a:xfrm>
            <a:off x="1065212" y="1811388"/>
            <a:ext cx="2819400" cy="4741812"/>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8" name="Rectangle: Rounded Corners 7">
            <a:extLst>
              <a:ext uri="{FF2B5EF4-FFF2-40B4-BE49-F238E27FC236}">
                <a16:creationId xmlns:a16="http://schemas.microsoft.com/office/drawing/2014/main" id="{4BB29834-65B6-F616-7D6B-BDBA47AA6FD8}"/>
              </a:ext>
            </a:extLst>
          </p:cNvPr>
          <p:cNvSpPr/>
          <p:nvPr/>
        </p:nvSpPr>
        <p:spPr>
          <a:xfrm>
            <a:off x="3884612" y="1811388"/>
            <a:ext cx="4627079" cy="3065412"/>
          </a:xfrm>
          <a:prstGeom prst="round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a:p>
        </p:txBody>
      </p:sp>
    </p:spTree>
    <p:extLst>
      <p:ext uri="{BB962C8B-B14F-4D97-AF65-F5344CB8AC3E}">
        <p14:creationId xmlns:p14="http://schemas.microsoft.com/office/powerpoint/2010/main" val="338194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5A5F-50F7-7F68-AE30-BBBF25651726}"/>
              </a:ext>
            </a:extLst>
          </p:cNvPr>
          <p:cNvSpPr>
            <a:spLocks noGrp="1"/>
          </p:cNvSpPr>
          <p:nvPr>
            <p:ph type="title"/>
          </p:nvPr>
        </p:nvSpPr>
        <p:spPr/>
        <p:txBody>
          <a:bodyPr/>
          <a:lstStyle/>
          <a:p>
            <a:r>
              <a:rPr lang="en-US" b="1" dirty="0"/>
              <a:t>Ancillary services for frequency stabilization</a:t>
            </a:r>
          </a:p>
        </p:txBody>
      </p:sp>
      <p:pic>
        <p:nvPicPr>
          <p:cNvPr id="4098" name="Picture 2">
            <a:extLst>
              <a:ext uri="{FF2B5EF4-FFF2-40B4-BE49-F238E27FC236}">
                <a16:creationId xmlns:a16="http://schemas.microsoft.com/office/drawing/2014/main" id="{D1D789AB-6791-FFE0-A02E-C333E2D2A5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610" y="1577527"/>
            <a:ext cx="11895222" cy="560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88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076F-B562-C1E5-24BD-1D6C9A032F8A}"/>
              </a:ext>
            </a:extLst>
          </p:cNvPr>
          <p:cNvSpPr>
            <a:spLocks noGrp="1"/>
          </p:cNvSpPr>
          <p:nvPr>
            <p:ph type="title"/>
          </p:nvPr>
        </p:nvSpPr>
        <p:spPr/>
        <p:txBody>
          <a:bodyPr/>
          <a:lstStyle/>
          <a:p>
            <a:r>
              <a:rPr lang="en-US" b="1" dirty="0"/>
              <a:t>DER capabilities for balancing services</a:t>
            </a:r>
          </a:p>
        </p:txBody>
      </p:sp>
      <p:sp>
        <p:nvSpPr>
          <p:cNvPr id="3" name="Content Placeholder 2">
            <a:extLst>
              <a:ext uri="{FF2B5EF4-FFF2-40B4-BE49-F238E27FC236}">
                <a16:creationId xmlns:a16="http://schemas.microsoft.com/office/drawing/2014/main" id="{B2F49714-BDB2-CDD0-0CA5-B55CFAACC2A6}"/>
              </a:ext>
            </a:extLst>
          </p:cNvPr>
          <p:cNvSpPr>
            <a:spLocks noGrp="1"/>
          </p:cNvSpPr>
          <p:nvPr>
            <p:ph idx="1"/>
          </p:nvPr>
        </p:nvSpPr>
        <p:spPr/>
        <p:txBody>
          <a:bodyPr>
            <a:normAutofit fontScale="92500" lnSpcReduction="20000"/>
          </a:bodyPr>
          <a:lstStyle/>
          <a:p>
            <a:pPr marL="45720" indent="0">
              <a:buNone/>
            </a:pPr>
            <a:r>
              <a:rPr lang="en-US" sz="2800" dirty="0"/>
              <a:t>Solar power plants and wind farms have the technical capabilities to respond quickly to a control signal that regulates the required power level.</a:t>
            </a:r>
          </a:p>
          <a:p>
            <a:pPr lvl="1"/>
            <a:r>
              <a:rPr lang="en-US" sz="2400" dirty="0"/>
              <a:t>Down regulation is easier and less costly than up regulation</a:t>
            </a:r>
          </a:p>
          <a:p>
            <a:pPr lvl="1"/>
            <a:r>
              <a:rPr lang="en-US" sz="2400" dirty="0"/>
              <a:t>Reliability of the service is not always guaranteed</a:t>
            </a:r>
          </a:p>
          <a:p>
            <a:pPr lvl="1"/>
            <a:endParaRPr lang="en-US" sz="2400" dirty="0"/>
          </a:p>
          <a:p>
            <a:pPr marL="61913" lvl="2" indent="0">
              <a:buNone/>
            </a:pPr>
            <a:r>
              <a:rPr lang="en-US" sz="2800" dirty="0"/>
              <a:t>BESS, thanks to the inherent fast active power response and power gradient, is can fully meet the requirements for FCR.</a:t>
            </a:r>
          </a:p>
          <a:p>
            <a:pPr marL="61913" lvl="2" indent="0">
              <a:buNone/>
            </a:pPr>
            <a:endParaRPr lang="en-US" sz="2800" dirty="0"/>
          </a:p>
          <a:p>
            <a:pPr marL="61913" lvl="2" indent="0">
              <a:buNone/>
            </a:pPr>
            <a:r>
              <a:rPr lang="en-US" sz="2800" dirty="0"/>
              <a:t>Wind turbines can be capable to provide synthetic inertia to respond to rapid changes in power and frequency in the power system (faster than up/down regulation)</a:t>
            </a:r>
          </a:p>
          <a:p>
            <a:pPr marL="404813" lvl="2" indent="-342900"/>
            <a:r>
              <a:rPr lang="en-US" sz="2400" dirty="0"/>
              <a:t>Reliability of the service is not always guaranteed</a:t>
            </a:r>
          </a:p>
          <a:p>
            <a:pPr marL="61913" lvl="2" indent="0">
              <a:buNone/>
            </a:pPr>
            <a:endParaRPr lang="en-US" sz="2800" dirty="0"/>
          </a:p>
        </p:txBody>
      </p:sp>
    </p:spTree>
    <p:extLst>
      <p:ext uri="{BB962C8B-B14F-4D97-AF65-F5344CB8AC3E}">
        <p14:creationId xmlns:p14="http://schemas.microsoft.com/office/powerpoint/2010/main" val="420924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076F-B562-C1E5-24BD-1D6C9A032F8A}"/>
              </a:ext>
            </a:extLst>
          </p:cNvPr>
          <p:cNvSpPr>
            <a:spLocks noGrp="1"/>
          </p:cNvSpPr>
          <p:nvPr>
            <p:ph type="title"/>
          </p:nvPr>
        </p:nvSpPr>
        <p:spPr/>
        <p:txBody>
          <a:bodyPr/>
          <a:lstStyle/>
          <a:p>
            <a:r>
              <a:rPr lang="en-US" b="1" dirty="0"/>
              <a:t>DER capabilities for balancing services</a:t>
            </a:r>
          </a:p>
        </p:txBody>
      </p:sp>
      <p:sp>
        <p:nvSpPr>
          <p:cNvPr id="3" name="Content Placeholder 2">
            <a:extLst>
              <a:ext uri="{FF2B5EF4-FFF2-40B4-BE49-F238E27FC236}">
                <a16:creationId xmlns:a16="http://schemas.microsoft.com/office/drawing/2014/main" id="{B2F49714-BDB2-CDD0-0CA5-B55CFAACC2A6}"/>
              </a:ext>
            </a:extLst>
          </p:cNvPr>
          <p:cNvSpPr>
            <a:spLocks noGrp="1"/>
          </p:cNvSpPr>
          <p:nvPr>
            <p:ph idx="1"/>
          </p:nvPr>
        </p:nvSpPr>
        <p:spPr>
          <a:xfrm>
            <a:off x="357344" y="1600200"/>
            <a:ext cx="6705598" cy="4343400"/>
          </a:xfrm>
        </p:spPr>
        <p:txBody>
          <a:bodyPr>
            <a:normAutofit/>
          </a:bodyPr>
          <a:lstStyle/>
          <a:p>
            <a:pPr lvl="1"/>
            <a:endParaRPr lang="en-US" sz="2400" dirty="0"/>
          </a:p>
          <a:p>
            <a:pPr marL="61913" lvl="2" indent="0">
              <a:buNone/>
            </a:pPr>
            <a:r>
              <a:rPr lang="en-US" sz="2800" dirty="0"/>
              <a:t>Aggregation helps to develop a more reliable response characteristics</a:t>
            </a:r>
          </a:p>
          <a:p>
            <a:pPr marL="457200" lvl="3"/>
            <a:r>
              <a:rPr lang="en-US" sz="2400" dirty="0"/>
              <a:t>A group of resources perform better by just pooling the resources (monitoring and forecasting)</a:t>
            </a:r>
          </a:p>
          <a:p>
            <a:pPr marL="457200" lvl="3"/>
            <a:r>
              <a:rPr lang="en-US" sz="2400" dirty="0"/>
              <a:t>Aggregators can/would also impose control over assets to manipulate the output (optimization and control)</a:t>
            </a:r>
          </a:p>
          <a:p>
            <a:pPr marL="457200" lvl="3"/>
            <a:r>
              <a:rPr lang="en-US" sz="2400" dirty="0"/>
              <a:t> VPPs can improve performance through addition of back up generators to the mix</a:t>
            </a:r>
          </a:p>
          <a:p>
            <a:pPr lvl="3"/>
            <a:endParaRPr lang="en-US" sz="2800" dirty="0"/>
          </a:p>
          <a:p>
            <a:endParaRPr lang="en-US" sz="2800" dirty="0"/>
          </a:p>
        </p:txBody>
      </p:sp>
      <p:pic>
        <p:nvPicPr>
          <p:cNvPr id="5" name="Picture 4">
            <a:extLst>
              <a:ext uri="{FF2B5EF4-FFF2-40B4-BE49-F238E27FC236}">
                <a16:creationId xmlns:a16="http://schemas.microsoft.com/office/drawing/2014/main" id="{B9B472C0-A5A4-1EB2-6560-6A7486BAB0C0}"/>
              </a:ext>
            </a:extLst>
          </p:cNvPr>
          <p:cNvPicPr>
            <a:picLocks noChangeAspect="1"/>
          </p:cNvPicPr>
          <p:nvPr/>
        </p:nvPicPr>
        <p:blipFill>
          <a:blip r:embed="rId2"/>
          <a:stretch>
            <a:fillRect/>
          </a:stretch>
        </p:blipFill>
        <p:spPr>
          <a:xfrm>
            <a:off x="7044036" y="1905000"/>
            <a:ext cx="5096586" cy="3200847"/>
          </a:xfrm>
          <a:prstGeom prst="rect">
            <a:avLst/>
          </a:prstGeom>
        </p:spPr>
      </p:pic>
      <p:sp>
        <p:nvSpPr>
          <p:cNvPr id="6" name="TextBox 5">
            <a:extLst>
              <a:ext uri="{FF2B5EF4-FFF2-40B4-BE49-F238E27FC236}">
                <a16:creationId xmlns:a16="http://schemas.microsoft.com/office/drawing/2014/main" id="{A712BE4D-3B80-2247-E2A3-5A652C4358F9}"/>
              </a:ext>
            </a:extLst>
          </p:cNvPr>
          <p:cNvSpPr txBox="1"/>
          <p:nvPr/>
        </p:nvSpPr>
        <p:spPr>
          <a:xfrm>
            <a:off x="8075612" y="5238491"/>
            <a:ext cx="3657600" cy="286232"/>
          </a:xfrm>
          <a:prstGeom prst="rect">
            <a:avLst/>
          </a:prstGeom>
          <a:noFill/>
        </p:spPr>
        <p:txBody>
          <a:bodyPr wrap="square" rtlCol="0">
            <a:spAutoFit/>
          </a:bodyPr>
          <a:lstStyle/>
          <a:p>
            <a:pPr>
              <a:lnSpc>
                <a:spcPct val="90000"/>
              </a:lnSpc>
            </a:pPr>
            <a:r>
              <a:rPr lang="en-US" sz="1400" dirty="0"/>
              <a:t>Source: Price Waterhouse Cooper</a:t>
            </a:r>
          </a:p>
        </p:txBody>
      </p:sp>
    </p:spTree>
    <p:extLst>
      <p:ext uri="{BB962C8B-B14F-4D97-AF65-F5344CB8AC3E}">
        <p14:creationId xmlns:p14="http://schemas.microsoft.com/office/powerpoint/2010/main" val="4259653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076F-B562-C1E5-24BD-1D6C9A032F8A}"/>
              </a:ext>
            </a:extLst>
          </p:cNvPr>
          <p:cNvSpPr>
            <a:spLocks noGrp="1"/>
          </p:cNvSpPr>
          <p:nvPr>
            <p:ph type="title"/>
          </p:nvPr>
        </p:nvSpPr>
        <p:spPr/>
        <p:txBody>
          <a:bodyPr/>
          <a:lstStyle/>
          <a:p>
            <a:r>
              <a:rPr lang="en-US" b="1" dirty="0"/>
              <a:t>DER capabilities for other ancillary services</a:t>
            </a:r>
          </a:p>
        </p:txBody>
      </p:sp>
      <p:sp>
        <p:nvSpPr>
          <p:cNvPr id="3" name="Content Placeholder 2">
            <a:extLst>
              <a:ext uri="{FF2B5EF4-FFF2-40B4-BE49-F238E27FC236}">
                <a16:creationId xmlns:a16="http://schemas.microsoft.com/office/drawing/2014/main" id="{B2F49714-BDB2-CDD0-0CA5-B55CFAACC2A6}"/>
              </a:ext>
            </a:extLst>
          </p:cNvPr>
          <p:cNvSpPr>
            <a:spLocks noGrp="1"/>
          </p:cNvSpPr>
          <p:nvPr>
            <p:ph idx="1"/>
          </p:nvPr>
        </p:nvSpPr>
        <p:spPr/>
        <p:txBody>
          <a:bodyPr>
            <a:normAutofit/>
          </a:bodyPr>
          <a:lstStyle/>
          <a:p>
            <a:r>
              <a:rPr lang="en-US" sz="2800" dirty="0">
                <a:solidFill>
                  <a:srgbClr val="C00000"/>
                </a:solidFill>
              </a:rPr>
              <a:t>Voltage regulation services </a:t>
            </a:r>
            <a:r>
              <a:rPr lang="en-US" sz="2800" dirty="0"/>
              <a:t>are provided in a timescale of few seconds. The distributed generators are generally capable of meeting the requirements for service providers prescribed by the relevant system operators.</a:t>
            </a:r>
          </a:p>
          <a:p>
            <a:r>
              <a:rPr lang="en-US" sz="2800" dirty="0">
                <a:solidFill>
                  <a:srgbClr val="C00000"/>
                </a:solidFill>
              </a:rPr>
              <a:t>Generator “black start” services </a:t>
            </a:r>
            <a:r>
              <a:rPr lang="en-US" sz="2800" dirty="0"/>
              <a:t>(switching on without an external power supply) can also be provided by DERs</a:t>
            </a:r>
          </a:p>
        </p:txBody>
      </p:sp>
    </p:spTree>
    <p:extLst>
      <p:ext uri="{BB962C8B-B14F-4D97-AF65-F5344CB8AC3E}">
        <p14:creationId xmlns:p14="http://schemas.microsoft.com/office/powerpoint/2010/main" val="4075226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28D-7C8C-8D3B-7252-71DF8BDF48D0}"/>
              </a:ext>
            </a:extLst>
          </p:cNvPr>
          <p:cNvSpPr>
            <a:spLocks noGrp="1"/>
          </p:cNvSpPr>
          <p:nvPr>
            <p:ph type="title"/>
          </p:nvPr>
        </p:nvSpPr>
        <p:spPr/>
        <p:txBody>
          <a:bodyPr/>
          <a:lstStyle/>
          <a:p>
            <a:r>
              <a:rPr lang="en-US" b="1" dirty="0"/>
              <a:t>Presentation Outline</a:t>
            </a:r>
          </a:p>
        </p:txBody>
      </p:sp>
      <p:sp>
        <p:nvSpPr>
          <p:cNvPr id="3" name="Content Placeholder 2">
            <a:extLst>
              <a:ext uri="{FF2B5EF4-FFF2-40B4-BE49-F238E27FC236}">
                <a16:creationId xmlns:a16="http://schemas.microsoft.com/office/drawing/2014/main" id="{0EC1A6CF-402F-F21B-9386-6CBA71063231}"/>
              </a:ext>
            </a:extLst>
          </p:cNvPr>
          <p:cNvSpPr>
            <a:spLocks noGrp="1"/>
          </p:cNvSpPr>
          <p:nvPr>
            <p:ph idx="1"/>
          </p:nvPr>
        </p:nvSpPr>
        <p:spPr>
          <a:xfrm>
            <a:off x="1293812" y="1981200"/>
            <a:ext cx="9296400" cy="4429461"/>
          </a:xfrm>
        </p:spPr>
        <p:txBody>
          <a:bodyPr/>
          <a:lstStyle/>
          <a:p>
            <a:pPr marL="342900" lvl="1" indent="-342900">
              <a:spcBef>
                <a:spcPts val="1200"/>
              </a:spcBef>
              <a:spcAft>
                <a:spcPts val="1200"/>
              </a:spcAft>
              <a:buFont typeface="Wingdings" charset="2"/>
              <a:buChar char="v"/>
            </a:pPr>
            <a:r>
              <a:rPr lang="en-US" sz="2800" dirty="0"/>
              <a:t>The larger context – electric industry transition</a:t>
            </a:r>
          </a:p>
          <a:p>
            <a:pPr marL="342900" lvl="1" indent="-342900">
              <a:spcBef>
                <a:spcPts val="1200"/>
              </a:spcBef>
              <a:spcAft>
                <a:spcPts val="1200"/>
              </a:spcAft>
              <a:buFont typeface="Wingdings" charset="2"/>
              <a:buChar char="v"/>
            </a:pPr>
            <a:r>
              <a:rPr lang="en-US" sz="2800" dirty="0"/>
              <a:t>Drivers and impacts of DER growth</a:t>
            </a:r>
          </a:p>
          <a:p>
            <a:pPr marL="342900" lvl="1" indent="-342900">
              <a:spcBef>
                <a:spcPts val="1200"/>
              </a:spcBef>
              <a:spcAft>
                <a:spcPts val="1200"/>
              </a:spcAft>
              <a:buFont typeface="Wingdings" charset="2"/>
              <a:buChar char="v"/>
            </a:pPr>
            <a:r>
              <a:rPr lang="en-US" sz="2800" dirty="0"/>
              <a:t>Aggregation of DER into virtual resources (VPPs)</a:t>
            </a:r>
          </a:p>
          <a:p>
            <a:pPr marL="342900" lvl="1" indent="-342900">
              <a:spcBef>
                <a:spcPts val="1200"/>
              </a:spcBef>
              <a:spcAft>
                <a:spcPts val="1200"/>
              </a:spcAft>
              <a:buFont typeface="Wingdings" charset="2"/>
              <a:buChar char="v"/>
            </a:pPr>
            <a:r>
              <a:rPr lang="en-US" sz="2800" dirty="0"/>
              <a:t>Role of VPPs in providing ancillary services</a:t>
            </a:r>
          </a:p>
          <a:p>
            <a:pPr marL="342900" lvl="1" indent="-342900">
              <a:spcBef>
                <a:spcPts val="1200"/>
              </a:spcBef>
              <a:spcAft>
                <a:spcPts val="1200"/>
              </a:spcAft>
              <a:buFont typeface="Wingdings" charset="2"/>
              <a:buChar char="v"/>
            </a:pPr>
            <a:r>
              <a:rPr lang="en-US" sz="2800" dirty="0"/>
              <a:t>Best practices on New flexibility products</a:t>
            </a:r>
          </a:p>
          <a:p>
            <a:endParaRPr lang="en-US" dirty="0"/>
          </a:p>
        </p:txBody>
      </p:sp>
    </p:spTree>
    <p:extLst>
      <p:ext uri="{BB962C8B-B14F-4D97-AF65-F5344CB8AC3E}">
        <p14:creationId xmlns:p14="http://schemas.microsoft.com/office/powerpoint/2010/main" val="35845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5ED6-49DD-02DB-4370-40690AAA07DD}"/>
              </a:ext>
            </a:extLst>
          </p:cNvPr>
          <p:cNvSpPr>
            <a:spLocks noGrp="1"/>
          </p:cNvSpPr>
          <p:nvPr>
            <p:ph type="title"/>
          </p:nvPr>
        </p:nvSpPr>
        <p:spPr/>
        <p:txBody>
          <a:bodyPr/>
          <a:lstStyle/>
          <a:p>
            <a:r>
              <a:rPr lang="en-US" b="1" dirty="0"/>
              <a:t>What can be done further?</a:t>
            </a:r>
          </a:p>
        </p:txBody>
      </p:sp>
      <p:sp>
        <p:nvSpPr>
          <p:cNvPr id="3" name="Content Placeholder 2">
            <a:extLst>
              <a:ext uri="{FF2B5EF4-FFF2-40B4-BE49-F238E27FC236}">
                <a16:creationId xmlns:a16="http://schemas.microsoft.com/office/drawing/2014/main" id="{EFD1BC92-6C52-1688-C7B0-2F84CA44505E}"/>
              </a:ext>
            </a:extLst>
          </p:cNvPr>
          <p:cNvSpPr>
            <a:spLocks noGrp="1"/>
          </p:cNvSpPr>
          <p:nvPr>
            <p:ph idx="1"/>
          </p:nvPr>
        </p:nvSpPr>
        <p:spPr>
          <a:xfrm>
            <a:off x="303212" y="1600200"/>
            <a:ext cx="11506200" cy="5029200"/>
          </a:xfrm>
        </p:spPr>
        <p:txBody>
          <a:bodyPr>
            <a:normAutofit fontScale="92500" lnSpcReduction="10000"/>
          </a:bodyPr>
          <a:lstStyle/>
          <a:p>
            <a:r>
              <a:rPr lang="en-US" sz="2800" dirty="0"/>
              <a:t>Updating existing products and procurement methods to provide more opportunities for the participation of DERs</a:t>
            </a:r>
          </a:p>
          <a:p>
            <a:pPr lvl="1"/>
            <a:r>
              <a:rPr lang="en-US" sz="2400" dirty="0"/>
              <a:t>Balancing capacity vs balancing energy auctions</a:t>
            </a:r>
          </a:p>
          <a:p>
            <a:pPr lvl="1"/>
            <a:r>
              <a:rPr lang="en-US" sz="2400" dirty="0"/>
              <a:t>Diversification of the frequency regulation product for separate directions rather than symmetric procurement</a:t>
            </a:r>
          </a:p>
          <a:p>
            <a:pPr lvl="2"/>
            <a:r>
              <a:rPr lang="en-US" sz="2000" dirty="0">
                <a:solidFill>
                  <a:srgbClr val="000000"/>
                </a:solidFill>
              </a:rPr>
              <a:t>Upward regulation </a:t>
            </a:r>
          </a:p>
          <a:p>
            <a:pPr lvl="2"/>
            <a:r>
              <a:rPr lang="en-US" sz="2000" dirty="0">
                <a:solidFill>
                  <a:srgbClr val="000000"/>
                </a:solidFill>
              </a:rPr>
              <a:t>Downward regulation</a:t>
            </a:r>
          </a:p>
          <a:p>
            <a:pPr lvl="1"/>
            <a:r>
              <a:rPr lang="en-US" sz="2200" dirty="0"/>
              <a:t>Decreasing minimum supply thresholds (currently FCR 1 MW,  FRR 5 MW)</a:t>
            </a:r>
          </a:p>
          <a:p>
            <a:r>
              <a:rPr lang="en-US" sz="2800" dirty="0"/>
              <a:t>Definition of new products taking into account the specific services DERs can provide</a:t>
            </a:r>
          </a:p>
          <a:p>
            <a:pPr lvl="1"/>
            <a:r>
              <a:rPr lang="en-US" sz="2400" dirty="0"/>
              <a:t>New products for fast ramping and frequency response for BESS (battery energy storage systems) [FCR equivalent]</a:t>
            </a:r>
          </a:p>
          <a:p>
            <a:pPr lvl="1"/>
            <a:r>
              <a:rPr lang="en-US" sz="2400" dirty="0"/>
              <a:t>New products for synthetic intertia service from wind turbines</a:t>
            </a:r>
          </a:p>
          <a:p>
            <a:pPr lvl="1"/>
            <a:r>
              <a:rPr lang="en-US" sz="2400" dirty="0"/>
              <a:t>New products for voltage regulation by PVs</a:t>
            </a:r>
          </a:p>
        </p:txBody>
      </p:sp>
    </p:spTree>
    <p:extLst>
      <p:ext uri="{BB962C8B-B14F-4D97-AF65-F5344CB8AC3E}">
        <p14:creationId xmlns:p14="http://schemas.microsoft.com/office/powerpoint/2010/main" val="318508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618E-0610-2B83-8033-134664786DE3}"/>
              </a:ext>
            </a:extLst>
          </p:cNvPr>
          <p:cNvSpPr>
            <a:spLocks noGrp="1"/>
          </p:cNvSpPr>
          <p:nvPr>
            <p:ph type="title"/>
          </p:nvPr>
        </p:nvSpPr>
        <p:spPr/>
        <p:txBody>
          <a:bodyPr/>
          <a:lstStyle/>
          <a:p>
            <a:r>
              <a:rPr lang="en-US" b="1" dirty="0"/>
              <a:t>Specific Products - UK</a:t>
            </a:r>
          </a:p>
        </p:txBody>
      </p:sp>
      <p:sp>
        <p:nvSpPr>
          <p:cNvPr id="3" name="Content Placeholder 2">
            <a:extLst>
              <a:ext uri="{FF2B5EF4-FFF2-40B4-BE49-F238E27FC236}">
                <a16:creationId xmlns:a16="http://schemas.microsoft.com/office/drawing/2014/main" id="{7442C58F-5C1F-C33B-6C43-FC0BCE769E6B}"/>
              </a:ext>
            </a:extLst>
          </p:cNvPr>
          <p:cNvSpPr>
            <a:spLocks noGrp="1"/>
          </p:cNvSpPr>
          <p:nvPr>
            <p:ph sz="half" idx="1"/>
          </p:nvPr>
        </p:nvSpPr>
        <p:spPr>
          <a:xfrm>
            <a:off x="608012" y="1828800"/>
            <a:ext cx="5334001" cy="4572000"/>
          </a:xfrm>
        </p:spPr>
        <p:txBody>
          <a:bodyPr>
            <a:normAutofit/>
          </a:bodyPr>
          <a:lstStyle/>
          <a:p>
            <a:r>
              <a:rPr lang="en-US" sz="2800" dirty="0"/>
              <a:t>Dynamic containment reserves</a:t>
            </a:r>
          </a:p>
          <a:p>
            <a:pPr lvl="1"/>
            <a:r>
              <a:rPr lang="en-US" sz="2400" dirty="0"/>
              <a:t>Fast response product (part of FCR)</a:t>
            </a:r>
          </a:p>
          <a:p>
            <a:pPr lvl="1"/>
            <a:r>
              <a:rPr lang="en-US" sz="2400" dirty="0"/>
              <a:t>Suitable for batteries</a:t>
            </a:r>
          </a:p>
          <a:p>
            <a:pPr lvl="1"/>
            <a:r>
              <a:rPr lang="en-US" sz="2400" dirty="0"/>
              <a:t>Can be both to response low and high-frequency deviations</a:t>
            </a:r>
          </a:p>
          <a:p>
            <a:pPr lvl="1"/>
            <a:r>
              <a:rPr lang="en-US" sz="2400" dirty="0"/>
              <a:t>Post-fault services (react to the frequency defaults) </a:t>
            </a:r>
          </a:p>
          <a:p>
            <a:pPr lvl="1"/>
            <a:r>
              <a:rPr lang="en-US" sz="2400" dirty="0"/>
              <a:t>Procured through daily auctions in the UK by the electricity system operator (ESO)</a:t>
            </a:r>
          </a:p>
          <a:p>
            <a:pPr lvl="2"/>
            <a:r>
              <a:rPr lang="en-US" sz="2000" dirty="0"/>
              <a:t>ESO moved the product to an automated auction platform in 2021</a:t>
            </a:r>
          </a:p>
          <a:p>
            <a:endParaRPr lang="en-US" dirty="0"/>
          </a:p>
        </p:txBody>
      </p:sp>
      <p:pic>
        <p:nvPicPr>
          <p:cNvPr id="6" name="Content Placeholder 5">
            <a:extLst>
              <a:ext uri="{FF2B5EF4-FFF2-40B4-BE49-F238E27FC236}">
                <a16:creationId xmlns:a16="http://schemas.microsoft.com/office/drawing/2014/main" id="{22775E61-D613-CEC1-A4E1-07C56CA843F8}"/>
              </a:ext>
            </a:extLst>
          </p:cNvPr>
          <p:cNvPicPr>
            <a:picLocks noGrp="1" noChangeAspect="1"/>
          </p:cNvPicPr>
          <p:nvPr>
            <p:ph sz="half" idx="2"/>
          </p:nvPr>
        </p:nvPicPr>
        <p:blipFill>
          <a:blip r:embed="rId2"/>
          <a:stretch>
            <a:fillRect/>
          </a:stretch>
        </p:blipFill>
        <p:spPr>
          <a:xfrm>
            <a:off x="6399212" y="1600200"/>
            <a:ext cx="4708525" cy="1917816"/>
          </a:xfrm>
        </p:spPr>
      </p:pic>
      <p:pic>
        <p:nvPicPr>
          <p:cNvPr id="3074" name="Picture 2">
            <a:extLst>
              <a:ext uri="{FF2B5EF4-FFF2-40B4-BE49-F238E27FC236}">
                <a16:creationId xmlns:a16="http://schemas.microsoft.com/office/drawing/2014/main" id="{A469C7F5-7BCE-C8A1-E1C8-2E52C43732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426" y="3542261"/>
            <a:ext cx="453531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9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5ED6-49DD-02DB-4370-40690AAA07DD}"/>
              </a:ext>
            </a:extLst>
          </p:cNvPr>
          <p:cNvSpPr>
            <a:spLocks noGrp="1"/>
          </p:cNvSpPr>
          <p:nvPr>
            <p:ph type="title"/>
          </p:nvPr>
        </p:nvSpPr>
        <p:spPr/>
        <p:txBody>
          <a:bodyPr/>
          <a:lstStyle/>
          <a:p>
            <a:r>
              <a:rPr lang="en-US" b="1" dirty="0"/>
              <a:t>Specific Products - </a:t>
            </a:r>
            <a:r>
              <a:rPr lang="en-US" sz="2800" dirty="0"/>
              <a:t>Congestion management</a:t>
            </a:r>
            <a:endParaRPr lang="en-US" b="1" dirty="0"/>
          </a:p>
        </p:txBody>
      </p:sp>
      <p:sp>
        <p:nvSpPr>
          <p:cNvPr id="3" name="Content Placeholder 2">
            <a:extLst>
              <a:ext uri="{FF2B5EF4-FFF2-40B4-BE49-F238E27FC236}">
                <a16:creationId xmlns:a16="http://schemas.microsoft.com/office/drawing/2014/main" id="{EFD1BC92-6C52-1688-C7B0-2F84CA44505E}"/>
              </a:ext>
            </a:extLst>
          </p:cNvPr>
          <p:cNvSpPr>
            <a:spLocks noGrp="1"/>
          </p:cNvSpPr>
          <p:nvPr>
            <p:ph idx="1"/>
          </p:nvPr>
        </p:nvSpPr>
        <p:spPr/>
        <p:txBody>
          <a:bodyPr>
            <a:normAutofit/>
          </a:bodyPr>
          <a:lstStyle/>
          <a:p>
            <a:r>
              <a:rPr lang="en-US" sz="3200" b="0" i="0" u="none" strike="noStrike" baseline="0" dirty="0">
                <a:solidFill>
                  <a:srgbClr val="000000"/>
                </a:solidFill>
                <a:latin typeface="Gill Sans Nova" panose="020B0602020104020203" pitchFamily="34" charset="0"/>
              </a:rPr>
              <a:t>The German product:</a:t>
            </a:r>
          </a:p>
          <a:p>
            <a:pPr lvl="1">
              <a:spcAft>
                <a:spcPts val="1200"/>
              </a:spcAft>
            </a:pPr>
            <a:r>
              <a:rPr lang="en-US" sz="2800" b="0" i="0" u="none" strike="noStrike" baseline="0" dirty="0">
                <a:solidFill>
                  <a:srgbClr val="000000"/>
                </a:solidFill>
                <a:latin typeface="Gill Sans Nova" panose="020B0602020104020203" pitchFamily="34" charset="0"/>
              </a:rPr>
              <a:t>Flexible bids are entered into the local bid registers, along with information about the service provider's grid location. </a:t>
            </a:r>
            <a:endParaRPr lang="en-US" sz="2800" dirty="0">
              <a:solidFill>
                <a:srgbClr val="000000"/>
              </a:solidFill>
              <a:latin typeface="Gill Sans Nova" panose="020B0602020104020203" pitchFamily="34" charset="0"/>
            </a:endParaRPr>
          </a:p>
          <a:p>
            <a:pPr lvl="1">
              <a:spcAft>
                <a:spcPts val="1200"/>
              </a:spcAft>
            </a:pPr>
            <a:r>
              <a:rPr lang="en-US" sz="2800" b="0" i="0" u="none" strike="noStrike" baseline="0" dirty="0">
                <a:solidFill>
                  <a:srgbClr val="000000"/>
                </a:solidFill>
                <a:latin typeface="Gill Sans Nova" panose="020B0602020104020203" pitchFamily="34" charset="0"/>
              </a:rPr>
              <a:t>Bids </a:t>
            </a:r>
            <a:r>
              <a:rPr lang="en-US" sz="2800" dirty="0">
                <a:solidFill>
                  <a:srgbClr val="000000"/>
                </a:solidFill>
                <a:latin typeface="Gill Sans Nova" panose="020B0602020104020203" pitchFamily="34" charset="0"/>
              </a:rPr>
              <a:t>are available to network operators (</a:t>
            </a:r>
            <a:r>
              <a:rPr lang="de-DE" sz="2800" dirty="0">
                <a:solidFill>
                  <a:srgbClr val="000000"/>
                </a:solidFill>
                <a:latin typeface="Gill Sans Nova" panose="020B0602020104020203" pitchFamily="34" charset="0"/>
              </a:rPr>
              <a:t>Avacon Netz, EWE NETZ and TenneT) </a:t>
            </a:r>
            <a:r>
              <a:rPr lang="en-US" sz="2800" dirty="0">
                <a:solidFill>
                  <a:srgbClr val="000000"/>
                </a:solidFill>
                <a:latin typeface="Gill Sans Nova" panose="020B0602020104020203" pitchFamily="34" charset="0"/>
              </a:rPr>
              <a:t>who can use them to avoid and resolve network congestions. </a:t>
            </a:r>
          </a:p>
          <a:p>
            <a:pPr lvl="1">
              <a:spcAft>
                <a:spcPts val="1200"/>
              </a:spcAft>
            </a:pPr>
            <a:r>
              <a:rPr lang="en-US" sz="2800" dirty="0">
                <a:solidFill>
                  <a:srgbClr val="000000"/>
                </a:solidFill>
                <a:latin typeface="Gill Sans Nova" panose="020B0602020104020203" pitchFamily="34" charset="0"/>
              </a:rPr>
              <a:t>EPEX SPOT acts as a neutral intermediary between the system operator and the service provider. </a:t>
            </a:r>
          </a:p>
        </p:txBody>
      </p:sp>
    </p:spTree>
    <p:extLst>
      <p:ext uri="{BB962C8B-B14F-4D97-AF65-F5344CB8AC3E}">
        <p14:creationId xmlns:p14="http://schemas.microsoft.com/office/powerpoint/2010/main" val="2349507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5ED6-49DD-02DB-4370-40690AAA07DD}"/>
              </a:ext>
            </a:extLst>
          </p:cNvPr>
          <p:cNvSpPr>
            <a:spLocks noGrp="1"/>
          </p:cNvSpPr>
          <p:nvPr>
            <p:ph type="title"/>
          </p:nvPr>
        </p:nvSpPr>
        <p:spPr/>
        <p:txBody>
          <a:bodyPr/>
          <a:lstStyle/>
          <a:p>
            <a:r>
              <a:rPr lang="en-US" b="1" dirty="0"/>
              <a:t>Specific Products - </a:t>
            </a:r>
            <a:r>
              <a:rPr lang="en-US" sz="2800" dirty="0"/>
              <a:t>Congestion management</a:t>
            </a:r>
            <a:endParaRPr lang="en-US" b="1" dirty="0"/>
          </a:p>
        </p:txBody>
      </p:sp>
      <p:sp>
        <p:nvSpPr>
          <p:cNvPr id="3" name="Content Placeholder 2">
            <a:extLst>
              <a:ext uri="{FF2B5EF4-FFF2-40B4-BE49-F238E27FC236}">
                <a16:creationId xmlns:a16="http://schemas.microsoft.com/office/drawing/2014/main" id="{EFD1BC92-6C52-1688-C7B0-2F84CA44505E}"/>
              </a:ext>
            </a:extLst>
          </p:cNvPr>
          <p:cNvSpPr>
            <a:spLocks noGrp="1"/>
          </p:cNvSpPr>
          <p:nvPr>
            <p:ph idx="1"/>
          </p:nvPr>
        </p:nvSpPr>
        <p:spPr/>
        <p:txBody>
          <a:bodyPr>
            <a:normAutofit fontScale="77500" lnSpcReduction="20000"/>
          </a:bodyPr>
          <a:lstStyle/>
          <a:p>
            <a:r>
              <a:rPr lang="en-US" sz="3800" b="0" i="0" u="none" strike="noStrike" baseline="0" dirty="0">
                <a:solidFill>
                  <a:srgbClr val="000000"/>
                </a:solidFill>
                <a:latin typeface="Gill Sans Nova" panose="020B0602020104020203" pitchFamily="34" charset="0"/>
              </a:rPr>
              <a:t>The UK product:</a:t>
            </a:r>
          </a:p>
          <a:p>
            <a:pPr lvl="1"/>
            <a:r>
              <a:rPr lang="en-US" sz="3300" dirty="0">
                <a:solidFill>
                  <a:srgbClr val="000000"/>
                </a:solidFill>
                <a:latin typeface="Gill Sans Nova" panose="020B0602020104020203" pitchFamily="34" charset="0"/>
              </a:rPr>
              <a:t>Product is similar to the German product</a:t>
            </a:r>
          </a:p>
          <a:p>
            <a:pPr lvl="2"/>
            <a:r>
              <a:rPr lang="en-US" sz="3300" b="0" i="0" u="none" strike="noStrike" baseline="0" dirty="0">
                <a:solidFill>
                  <a:srgbClr val="000000"/>
                </a:solidFill>
                <a:latin typeface="Gill Sans Nova" panose="020B0602020104020203" pitchFamily="34" charset="0"/>
              </a:rPr>
              <a:t>Flexible bids are entered into the platform, along with information about the service provider's grid location. </a:t>
            </a:r>
            <a:endParaRPr lang="en-US" sz="3300" dirty="0">
              <a:solidFill>
                <a:srgbClr val="000000"/>
              </a:solidFill>
              <a:latin typeface="Gill Sans Nova" panose="020B0602020104020203" pitchFamily="34" charset="0"/>
            </a:endParaRPr>
          </a:p>
          <a:p>
            <a:pPr lvl="2"/>
            <a:r>
              <a:rPr lang="en-US" sz="3300" b="0" i="0" u="none" strike="noStrike" baseline="0" dirty="0">
                <a:solidFill>
                  <a:srgbClr val="000000"/>
                </a:solidFill>
                <a:latin typeface="Gill Sans Nova" panose="020B0602020104020203" pitchFamily="34" charset="0"/>
              </a:rPr>
              <a:t>Bids </a:t>
            </a:r>
            <a:r>
              <a:rPr lang="en-US" sz="3300" dirty="0">
                <a:solidFill>
                  <a:srgbClr val="000000"/>
                </a:solidFill>
                <a:latin typeface="Gill Sans Nova" panose="020B0602020104020203" pitchFamily="34" charset="0"/>
              </a:rPr>
              <a:t>are available to SO who can use them to avoid and resolve network congestions.</a:t>
            </a:r>
          </a:p>
          <a:p>
            <a:pPr lvl="2"/>
            <a:endParaRPr lang="en-US" sz="3300" dirty="0">
              <a:solidFill>
                <a:srgbClr val="000000"/>
              </a:solidFill>
              <a:latin typeface="Gill Sans Nova" panose="020B0602020104020203" pitchFamily="34" charset="0"/>
            </a:endParaRPr>
          </a:p>
          <a:p>
            <a:pPr lvl="1"/>
            <a:r>
              <a:rPr lang="en-US" sz="3300" dirty="0">
                <a:solidFill>
                  <a:srgbClr val="000000"/>
                </a:solidFill>
                <a:latin typeface="Gill Sans Nova" panose="020B0602020104020203" pitchFamily="34" charset="0"/>
              </a:rPr>
              <a:t>The platform is composed of a series of functional modules which SOs can subscribe to, based on flexibility needs and the required degree of process automation.</a:t>
            </a:r>
          </a:p>
          <a:p>
            <a:pPr lvl="1"/>
            <a:endParaRPr lang="en-US" sz="3300" dirty="0">
              <a:solidFill>
                <a:srgbClr val="000000"/>
              </a:solidFill>
              <a:latin typeface="Gill Sans Nova" panose="020B0602020104020203" pitchFamily="34" charset="0"/>
            </a:endParaRPr>
          </a:p>
          <a:p>
            <a:pPr lvl="1"/>
            <a:r>
              <a:rPr lang="en-US" sz="3300" dirty="0" err="1">
                <a:solidFill>
                  <a:srgbClr val="000000"/>
                </a:solidFill>
                <a:latin typeface="Gill Sans Nova" panose="020B0602020104020203" pitchFamily="34" charset="0"/>
              </a:rPr>
              <a:t>Piclo</a:t>
            </a:r>
            <a:r>
              <a:rPr lang="en-US" sz="3300" dirty="0">
                <a:solidFill>
                  <a:srgbClr val="000000"/>
                </a:solidFill>
                <a:latin typeface="Gill Sans Nova" panose="020B0602020104020203" pitchFamily="34" charset="0"/>
              </a:rPr>
              <a:t> acts as a neutral intermediary between the system operator and the service provider. </a:t>
            </a:r>
          </a:p>
          <a:p>
            <a:pPr lvl="1"/>
            <a:endParaRPr lang="en-US" sz="2400" dirty="0">
              <a:solidFill>
                <a:srgbClr val="000000"/>
              </a:solidFill>
              <a:latin typeface="Gill Sans Nova" panose="020B0602020104020203" pitchFamily="34" charset="0"/>
            </a:endParaRPr>
          </a:p>
        </p:txBody>
      </p:sp>
    </p:spTree>
    <p:extLst>
      <p:ext uri="{BB962C8B-B14F-4D97-AF65-F5344CB8AC3E}">
        <p14:creationId xmlns:p14="http://schemas.microsoft.com/office/powerpoint/2010/main" val="1033887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1A3C-7AA0-053D-8CA5-9DD6381DC0ED}"/>
              </a:ext>
            </a:extLst>
          </p:cNvPr>
          <p:cNvSpPr>
            <a:spLocks noGrp="1"/>
          </p:cNvSpPr>
          <p:nvPr>
            <p:ph type="title"/>
          </p:nvPr>
        </p:nvSpPr>
        <p:spPr/>
        <p:txBody>
          <a:bodyPr/>
          <a:lstStyle/>
          <a:p>
            <a:r>
              <a:rPr lang="en-US" dirty="0"/>
              <a:t>FERCs approach</a:t>
            </a:r>
          </a:p>
        </p:txBody>
      </p:sp>
      <p:sp>
        <p:nvSpPr>
          <p:cNvPr id="3" name="Content Placeholder 2">
            <a:extLst>
              <a:ext uri="{FF2B5EF4-FFF2-40B4-BE49-F238E27FC236}">
                <a16:creationId xmlns:a16="http://schemas.microsoft.com/office/drawing/2014/main" id="{EF471988-0459-4367-3298-0DB9B5D8F63B}"/>
              </a:ext>
            </a:extLst>
          </p:cNvPr>
          <p:cNvSpPr>
            <a:spLocks noGrp="1"/>
          </p:cNvSpPr>
          <p:nvPr>
            <p:ph idx="1"/>
          </p:nvPr>
        </p:nvSpPr>
        <p:spPr/>
        <p:txBody>
          <a:bodyPr/>
          <a:lstStyle/>
          <a:p>
            <a:pPr marL="0" lvl="1" indent="0">
              <a:spcBef>
                <a:spcPts val="1200"/>
              </a:spcBef>
              <a:buNone/>
            </a:pPr>
            <a:r>
              <a:rPr lang="en-US" dirty="0"/>
              <a:t>Notice of Proposed Rulemaking (NOPR) Proposes to require ISOs and RTOs to</a:t>
            </a:r>
          </a:p>
          <a:p>
            <a:pPr marL="0" lvl="1" indent="0">
              <a:spcBef>
                <a:spcPts val="1200"/>
              </a:spcBef>
              <a:buNone/>
            </a:pPr>
            <a:endParaRPr lang="en-US" dirty="0"/>
          </a:p>
          <a:p>
            <a:pPr marL="342900" lvl="1" indent="-342900">
              <a:spcBef>
                <a:spcPts val="1200"/>
              </a:spcBef>
              <a:buFont typeface="Wingdings" panose="05000000000000000000" pitchFamily="2" charset="2"/>
              <a:buChar char="§"/>
            </a:pPr>
            <a:r>
              <a:rPr lang="en-US" sz="2400" dirty="0"/>
              <a:t>Define </a:t>
            </a:r>
            <a:r>
              <a:rPr lang="en-US" sz="2400" u="sng" dirty="0"/>
              <a:t>DER aggregators as a type of market participant</a:t>
            </a:r>
            <a:r>
              <a:rPr lang="en-US" sz="2400" dirty="0"/>
              <a:t> than can participate in the organized wholesale electric markets under the participation model </a:t>
            </a:r>
            <a:r>
              <a:rPr lang="en-US" sz="2400" dirty="0">
                <a:solidFill>
                  <a:srgbClr val="C00000"/>
                </a:solidFill>
              </a:rPr>
              <a:t>that best accommodates the physical and operational characteristics of its DER aggregation</a:t>
            </a:r>
          </a:p>
          <a:p>
            <a:pPr marL="342900" lvl="1" indent="-342900">
              <a:spcBef>
                <a:spcPts val="1200"/>
              </a:spcBef>
              <a:buFont typeface="Wingdings" panose="05000000000000000000" pitchFamily="2" charset="2"/>
              <a:buChar char="§"/>
            </a:pPr>
            <a:endParaRPr lang="en-US" sz="2400" dirty="0"/>
          </a:p>
          <a:p>
            <a:pPr marL="342900" lvl="1" indent="-342900">
              <a:spcBef>
                <a:spcPts val="1200"/>
              </a:spcBef>
              <a:buFont typeface="Wingdings" panose="05000000000000000000" pitchFamily="2" charset="2"/>
              <a:buChar char="§"/>
            </a:pPr>
            <a:r>
              <a:rPr lang="en-US" sz="2400" dirty="0"/>
              <a:t>Establish a </a:t>
            </a:r>
            <a:r>
              <a:rPr lang="en-US" sz="2400" u="sng" dirty="0"/>
              <a:t>storage participation model</a:t>
            </a:r>
            <a:r>
              <a:rPr lang="en-US" sz="2400" dirty="0"/>
              <a:t> that, </a:t>
            </a:r>
            <a:r>
              <a:rPr lang="en-US" sz="2400" dirty="0">
                <a:solidFill>
                  <a:srgbClr val="C00000"/>
                </a:solidFill>
              </a:rPr>
              <a:t>recognizing physical and operational characteristics of electric storage resources, accommodates their participation in organized wholesale markets</a:t>
            </a:r>
          </a:p>
          <a:p>
            <a:pPr marL="342900" lvl="1" indent="-342900">
              <a:spcBef>
                <a:spcPts val="1200"/>
              </a:spcBef>
              <a:buFont typeface="Wingdings" panose="05000000000000000000" pitchFamily="2" charset="2"/>
              <a:buChar char="§"/>
            </a:pPr>
            <a:endParaRPr lang="en-US" sz="2400" dirty="0"/>
          </a:p>
          <a:p>
            <a:endParaRPr lang="en-US" dirty="0"/>
          </a:p>
        </p:txBody>
      </p:sp>
    </p:spTree>
    <p:extLst>
      <p:ext uri="{BB962C8B-B14F-4D97-AF65-F5344CB8AC3E}">
        <p14:creationId xmlns:p14="http://schemas.microsoft.com/office/powerpoint/2010/main" val="347519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1A3C-7AA0-053D-8CA5-9DD6381DC0ED}"/>
              </a:ext>
            </a:extLst>
          </p:cNvPr>
          <p:cNvSpPr>
            <a:spLocks noGrp="1"/>
          </p:cNvSpPr>
          <p:nvPr>
            <p:ph type="title"/>
          </p:nvPr>
        </p:nvSpPr>
        <p:spPr/>
        <p:txBody>
          <a:bodyPr/>
          <a:lstStyle/>
          <a:p>
            <a:r>
              <a:rPr lang="en-US" dirty="0"/>
              <a:t>NGR is CAISO’s BESS participation model</a:t>
            </a:r>
          </a:p>
        </p:txBody>
      </p:sp>
      <p:sp>
        <p:nvSpPr>
          <p:cNvPr id="3" name="Content Placeholder 2">
            <a:extLst>
              <a:ext uri="{FF2B5EF4-FFF2-40B4-BE49-F238E27FC236}">
                <a16:creationId xmlns:a16="http://schemas.microsoft.com/office/drawing/2014/main" id="{EF471988-0459-4367-3298-0DB9B5D8F63B}"/>
              </a:ext>
            </a:extLst>
          </p:cNvPr>
          <p:cNvSpPr>
            <a:spLocks noGrp="1"/>
          </p:cNvSpPr>
          <p:nvPr>
            <p:ph idx="1"/>
          </p:nvPr>
        </p:nvSpPr>
        <p:spPr>
          <a:xfrm>
            <a:off x="684212" y="1828800"/>
            <a:ext cx="10287002" cy="4724400"/>
          </a:xfrm>
        </p:spPr>
        <p:txBody>
          <a:bodyPr>
            <a:normAutofit lnSpcReduction="10000"/>
          </a:bodyPr>
          <a:lstStyle/>
          <a:p>
            <a:pPr marL="45720" lvl="0" indent="0">
              <a:spcBef>
                <a:spcPts val="600"/>
              </a:spcBef>
              <a:buNone/>
            </a:pPr>
            <a:r>
              <a:rPr lang="en-US" dirty="0"/>
              <a:t>Non-Generator Resource (NGR)</a:t>
            </a:r>
          </a:p>
          <a:p>
            <a:pPr lvl="1">
              <a:spcBef>
                <a:spcPts val="300"/>
              </a:spcBef>
            </a:pPr>
            <a:r>
              <a:rPr lang="en-US" sz="2400" dirty="0"/>
              <a:t>Designed for a resource that can move seamlessly between consuming and injecting energy at different times</a:t>
            </a:r>
          </a:p>
          <a:p>
            <a:pPr lvl="1">
              <a:spcBef>
                <a:spcPts val="300"/>
              </a:spcBef>
            </a:pPr>
            <a:r>
              <a:rPr lang="en-US" sz="2400" dirty="0"/>
              <a:t>Market optimization manages storage characteristics including state of charge (SOC), maximum charge amount (limit on total energy it can provide), maximum charge and discharge rates</a:t>
            </a:r>
          </a:p>
          <a:p>
            <a:pPr lvl="1">
              <a:spcBef>
                <a:spcPts val="300"/>
              </a:spcBef>
            </a:pPr>
            <a:r>
              <a:rPr lang="en-US" sz="2400" dirty="0"/>
              <a:t>Resource can choose to have ISO manage SOC, or manage itself </a:t>
            </a:r>
          </a:p>
          <a:p>
            <a:pPr lvl="1">
              <a:spcBef>
                <a:spcPts val="300"/>
              </a:spcBef>
            </a:pPr>
            <a:r>
              <a:rPr lang="en-US" sz="2400" dirty="0"/>
              <a:t>Can be used by transmission-connected and distribution-connected resources</a:t>
            </a:r>
          </a:p>
          <a:p>
            <a:pPr lvl="1">
              <a:spcBef>
                <a:spcPts val="300"/>
              </a:spcBef>
            </a:pPr>
            <a:r>
              <a:rPr lang="en-US" sz="2400" dirty="0"/>
              <a:t>Can interconnect to ISO grid under our normal interconnection procedures – as a generator with negative output</a:t>
            </a:r>
          </a:p>
          <a:p>
            <a:pPr lvl="1">
              <a:spcBef>
                <a:spcPts val="300"/>
              </a:spcBef>
            </a:pPr>
            <a:r>
              <a:rPr lang="en-US" sz="2400" dirty="0"/>
              <a:t>Can provide regulation and other ancillary services </a:t>
            </a:r>
          </a:p>
          <a:p>
            <a:pPr lvl="1">
              <a:spcBef>
                <a:spcPts val="300"/>
              </a:spcBef>
            </a:pPr>
            <a:r>
              <a:rPr lang="en-US" sz="2400" dirty="0"/>
              <a:t>Visible to ISO and settled 24x7 (comparable to a generator)</a:t>
            </a:r>
          </a:p>
          <a:p>
            <a:pPr lvl="1">
              <a:spcBef>
                <a:spcPts val="300"/>
              </a:spcBef>
            </a:pPr>
            <a:r>
              <a:rPr lang="en-US" sz="2400" u="sng" dirty="0">
                <a:solidFill>
                  <a:srgbClr val="C00000"/>
                </a:solidFill>
              </a:rPr>
              <a:t>Does not use baselines to measure performance</a:t>
            </a:r>
            <a:endParaRPr lang="en-US" sz="2800" u="sng" dirty="0">
              <a:solidFill>
                <a:srgbClr val="C00000"/>
              </a:solidFill>
            </a:endParaRPr>
          </a:p>
        </p:txBody>
      </p:sp>
    </p:spTree>
    <p:extLst>
      <p:ext uri="{BB962C8B-B14F-4D97-AF65-F5344CB8AC3E}">
        <p14:creationId xmlns:p14="http://schemas.microsoft.com/office/powerpoint/2010/main" val="782965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1A3C-7AA0-053D-8CA5-9DD6381DC0ED}"/>
              </a:ext>
            </a:extLst>
          </p:cNvPr>
          <p:cNvSpPr>
            <a:spLocks noGrp="1"/>
          </p:cNvSpPr>
          <p:nvPr>
            <p:ph type="title"/>
          </p:nvPr>
        </p:nvSpPr>
        <p:spPr/>
        <p:txBody>
          <a:bodyPr/>
          <a:lstStyle/>
          <a:p>
            <a:r>
              <a:rPr lang="en-US" dirty="0"/>
              <a:t>DERP is a market participant that aggregates DER</a:t>
            </a:r>
          </a:p>
        </p:txBody>
      </p:sp>
      <p:sp>
        <p:nvSpPr>
          <p:cNvPr id="3" name="Content Placeholder 2">
            <a:extLst>
              <a:ext uri="{FF2B5EF4-FFF2-40B4-BE49-F238E27FC236}">
                <a16:creationId xmlns:a16="http://schemas.microsoft.com/office/drawing/2014/main" id="{EF471988-0459-4367-3298-0DB9B5D8F63B}"/>
              </a:ext>
            </a:extLst>
          </p:cNvPr>
          <p:cNvSpPr>
            <a:spLocks noGrp="1"/>
          </p:cNvSpPr>
          <p:nvPr>
            <p:ph idx="1"/>
          </p:nvPr>
        </p:nvSpPr>
        <p:spPr>
          <a:xfrm>
            <a:off x="684212" y="1828800"/>
            <a:ext cx="10287002" cy="4724400"/>
          </a:xfrm>
        </p:spPr>
        <p:txBody>
          <a:bodyPr>
            <a:normAutofit/>
          </a:bodyPr>
          <a:lstStyle/>
          <a:p>
            <a:pPr marL="45720" indent="0">
              <a:spcBef>
                <a:spcPts val="600"/>
              </a:spcBef>
              <a:buNone/>
            </a:pPr>
            <a:r>
              <a:rPr lang="en-US" sz="3200" dirty="0"/>
              <a:t>Distributed Energy Resource Provider (DERP)</a:t>
            </a:r>
            <a:r>
              <a:rPr lang="en-US" sz="3200" dirty="0">
                <a:solidFill>
                  <a:srgbClr val="C00000"/>
                </a:solidFill>
              </a:rPr>
              <a:t>[Aggregator]</a:t>
            </a:r>
          </a:p>
          <a:p>
            <a:pPr lvl="1">
              <a:spcBef>
                <a:spcPts val="300"/>
              </a:spcBef>
              <a:spcAft>
                <a:spcPts val="1200"/>
              </a:spcAft>
            </a:pPr>
            <a:r>
              <a:rPr lang="en-US" sz="2400" dirty="0"/>
              <a:t>Executes DERP agreement with ISO, may create multiple DER aggregations (DERAs)</a:t>
            </a:r>
            <a:r>
              <a:rPr lang="en-US" sz="2400" dirty="0">
                <a:solidFill>
                  <a:srgbClr val="C00000"/>
                </a:solidFill>
              </a:rPr>
              <a:t>[VPPs]</a:t>
            </a:r>
            <a:r>
              <a:rPr lang="en-US" sz="2400" dirty="0"/>
              <a:t>, each containing different sub-resources</a:t>
            </a:r>
          </a:p>
          <a:p>
            <a:pPr lvl="1">
              <a:spcBef>
                <a:spcPts val="300"/>
              </a:spcBef>
              <a:spcAft>
                <a:spcPts val="1200"/>
              </a:spcAft>
            </a:pPr>
            <a:r>
              <a:rPr lang="en-US" sz="2400" dirty="0"/>
              <a:t>A DERA </a:t>
            </a:r>
            <a:r>
              <a:rPr lang="en-US" sz="2400" dirty="0">
                <a:solidFill>
                  <a:srgbClr val="C00000"/>
                </a:solidFill>
              </a:rPr>
              <a:t>[VPP]</a:t>
            </a:r>
            <a:r>
              <a:rPr lang="en-US" sz="2400" dirty="0"/>
              <a:t> may mix DER types, as long as resource performance characteristics can be modeled in ISO market system</a:t>
            </a:r>
          </a:p>
          <a:p>
            <a:pPr lvl="1">
              <a:spcBef>
                <a:spcPts val="300"/>
              </a:spcBef>
              <a:spcAft>
                <a:spcPts val="1200"/>
              </a:spcAft>
            </a:pPr>
            <a:r>
              <a:rPr lang="en-US" sz="2400" dirty="0">
                <a:solidFill>
                  <a:srgbClr val="C00000"/>
                </a:solidFill>
              </a:rPr>
              <a:t>DERA and sub-resources are all directly metered: no baselines</a:t>
            </a:r>
          </a:p>
          <a:p>
            <a:pPr lvl="1">
              <a:spcBef>
                <a:spcPts val="300"/>
              </a:spcBef>
              <a:spcAft>
                <a:spcPts val="1200"/>
              </a:spcAft>
            </a:pPr>
            <a:r>
              <a:rPr lang="en-US" sz="2400" dirty="0"/>
              <a:t>Sub-resources of a DERA </a:t>
            </a:r>
            <a:r>
              <a:rPr lang="en-US" sz="2400" dirty="0">
                <a:solidFill>
                  <a:srgbClr val="C00000"/>
                </a:solidFill>
              </a:rPr>
              <a:t>[VPP]</a:t>
            </a:r>
            <a:r>
              <a:rPr lang="en-US" sz="2400" dirty="0"/>
              <a:t> must all be within a single sub-load aggregation point (due to nodal pricing)</a:t>
            </a:r>
          </a:p>
          <a:p>
            <a:pPr lvl="1">
              <a:spcBef>
                <a:spcPts val="300"/>
              </a:spcBef>
              <a:spcAft>
                <a:spcPts val="1200"/>
              </a:spcAft>
            </a:pPr>
            <a:r>
              <a:rPr lang="en-US" sz="2400" dirty="0"/>
              <a:t>Minimum DERA size is 0.5 MW; </a:t>
            </a:r>
          </a:p>
          <a:p>
            <a:pPr lvl="1">
              <a:spcBef>
                <a:spcPts val="300"/>
              </a:spcBef>
              <a:spcAft>
                <a:spcPts val="1200"/>
              </a:spcAft>
            </a:pPr>
            <a:r>
              <a:rPr lang="en-US" sz="2400" dirty="0"/>
              <a:t>Individual sub-resources must be less than 1.0 MW</a:t>
            </a:r>
          </a:p>
          <a:p>
            <a:pPr lvl="1">
              <a:spcBef>
                <a:spcPts val="300"/>
              </a:spcBef>
            </a:pPr>
            <a:endParaRPr lang="en-US" sz="1800" dirty="0"/>
          </a:p>
        </p:txBody>
      </p:sp>
    </p:spTree>
    <p:extLst>
      <p:ext uri="{BB962C8B-B14F-4D97-AF65-F5344CB8AC3E}">
        <p14:creationId xmlns:p14="http://schemas.microsoft.com/office/powerpoint/2010/main" val="1840311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1A3C-7AA0-053D-8CA5-9DD6381DC0ED}"/>
              </a:ext>
            </a:extLst>
          </p:cNvPr>
          <p:cNvSpPr>
            <a:spLocks noGrp="1"/>
          </p:cNvSpPr>
          <p:nvPr>
            <p:ph type="title"/>
          </p:nvPr>
        </p:nvSpPr>
        <p:spPr/>
        <p:txBody>
          <a:bodyPr/>
          <a:lstStyle/>
          <a:p>
            <a:r>
              <a:rPr lang="en-US" dirty="0"/>
              <a:t>Demand Response participates using the PDR model</a:t>
            </a:r>
          </a:p>
        </p:txBody>
      </p:sp>
      <p:sp>
        <p:nvSpPr>
          <p:cNvPr id="3" name="Content Placeholder 2">
            <a:extLst>
              <a:ext uri="{FF2B5EF4-FFF2-40B4-BE49-F238E27FC236}">
                <a16:creationId xmlns:a16="http://schemas.microsoft.com/office/drawing/2014/main" id="{EF471988-0459-4367-3298-0DB9B5D8F63B}"/>
              </a:ext>
            </a:extLst>
          </p:cNvPr>
          <p:cNvSpPr>
            <a:spLocks noGrp="1"/>
          </p:cNvSpPr>
          <p:nvPr>
            <p:ph idx="1"/>
          </p:nvPr>
        </p:nvSpPr>
        <p:spPr>
          <a:xfrm>
            <a:off x="684212" y="1828800"/>
            <a:ext cx="10287002" cy="4724400"/>
          </a:xfrm>
        </p:spPr>
        <p:txBody>
          <a:bodyPr>
            <a:normAutofit/>
          </a:bodyPr>
          <a:lstStyle/>
          <a:p>
            <a:pPr lvl="0">
              <a:spcBef>
                <a:spcPts val="600"/>
              </a:spcBef>
              <a:buFont typeface="Wingdings" panose="05000000000000000000" pitchFamily="2" charset="2"/>
              <a:buChar char="§"/>
            </a:pPr>
            <a:r>
              <a:rPr lang="en-US" dirty="0"/>
              <a:t>Proxy Demand Resource (PDR)</a:t>
            </a:r>
          </a:p>
          <a:p>
            <a:pPr lvl="1">
              <a:buFont typeface="Wingdings" panose="05000000000000000000" pitchFamily="2" charset="2"/>
              <a:buChar char="§"/>
            </a:pPr>
            <a:r>
              <a:rPr lang="en-US" dirty="0"/>
              <a:t>Accommodates traditional load curtailment and behind-the-meter (BTM) devices such as energy storage</a:t>
            </a:r>
          </a:p>
          <a:p>
            <a:pPr lvl="1">
              <a:buFont typeface="Wingdings" panose="05000000000000000000" pitchFamily="2" charset="2"/>
              <a:buChar char="§"/>
            </a:pPr>
            <a:r>
              <a:rPr lang="en-US" dirty="0"/>
              <a:t>May be metered at load meter as traditional DR or via sub-metering of BTM devices to measure performance</a:t>
            </a:r>
          </a:p>
          <a:p>
            <a:pPr lvl="1">
              <a:buFont typeface="Wingdings" panose="05000000000000000000" pitchFamily="2" charset="2"/>
              <a:buChar char="§"/>
            </a:pPr>
            <a:r>
              <a:rPr lang="en-US" u="sng" dirty="0"/>
              <a:t>In all cases, DR performance is calculated against a baseline</a:t>
            </a:r>
          </a:p>
          <a:p>
            <a:pPr lvl="1">
              <a:buFont typeface="Wingdings" panose="05000000000000000000" pitchFamily="2" charset="2"/>
              <a:buChar char="§"/>
            </a:pPr>
            <a:r>
              <a:rPr lang="en-US" dirty="0">
                <a:solidFill>
                  <a:srgbClr val="C00000"/>
                </a:solidFill>
              </a:rPr>
              <a:t>DR cannot inject energy into the grid (only load modification)</a:t>
            </a:r>
          </a:p>
          <a:p>
            <a:pPr lvl="1">
              <a:buFont typeface="Wingdings" panose="05000000000000000000" pitchFamily="2" charset="2"/>
              <a:buChar char="§"/>
            </a:pPr>
            <a:r>
              <a:rPr lang="en-US" dirty="0">
                <a:solidFill>
                  <a:srgbClr val="C00000"/>
                </a:solidFill>
              </a:rPr>
              <a:t>Currently, can only be dispatched to reduce demand</a:t>
            </a:r>
          </a:p>
          <a:p>
            <a:pPr lvl="1">
              <a:buFont typeface="Wingdings" panose="05000000000000000000" pitchFamily="2" charset="2"/>
              <a:buChar char="§"/>
            </a:pPr>
            <a:r>
              <a:rPr lang="en-US" dirty="0"/>
              <a:t>Not a 24x7 resource; only available when bid per program or resource availability parameters</a:t>
            </a:r>
          </a:p>
          <a:p>
            <a:pPr lvl="0">
              <a:spcBef>
                <a:spcPts val="600"/>
              </a:spcBef>
              <a:buFont typeface="Wingdings" panose="05000000000000000000" pitchFamily="2" charset="2"/>
              <a:buChar char="§"/>
            </a:pPr>
            <a:endParaRPr lang="en-US" dirty="0"/>
          </a:p>
          <a:p>
            <a:pPr lvl="0">
              <a:spcBef>
                <a:spcPts val="600"/>
              </a:spcBef>
              <a:buFont typeface="Wingdings" panose="05000000000000000000" pitchFamily="2" charset="2"/>
              <a:buChar char="§"/>
            </a:pPr>
            <a:r>
              <a:rPr lang="en-US" dirty="0"/>
              <a:t>Expected Future PDR enhancements:</a:t>
            </a:r>
          </a:p>
          <a:p>
            <a:pPr lvl="1">
              <a:buFont typeface="Wingdings" panose="05000000000000000000" pitchFamily="2" charset="2"/>
              <a:buChar char="§"/>
            </a:pPr>
            <a:r>
              <a:rPr lang="en-US" dirty="0">
                <a:solidFill>
                  <a:srgbClr val="C00000"/>
                </a:solidFill>
              </a:rPr>
              <a:t>Dispatch to increase consumption; </a:t>
            </a:r>
          </a:p>
        </p:txBody>
      </p:sp>
    </p:spTree>
    <p:extLst>
      <p:ext uri="{BB962C8B-B14F-4D97-AF65-F5344CB8AC3E}">
        <p14:creationId xmlns:p14="http://schemas.microsoft.com/office/powerpoint/2010/main" val="180840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1A3C-7AA0-053D-8CA5-9DD6381DC0E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F471988-0459-4367-3298-0DB9B5D8F63B}"/>
              </a:ext>
            </a:extLst>
          </p:cNvPr>
          <p:cNvSpPr>
            <a:spLocks noGrp="1"/>
          </p:cNvSpPr>
          <p:nvPr>
            <p:ph idx="1"/>
          </p:nvPr>
        </p:nvSpPr>
        <p:spPr>
          <a:xfrm>
            <a:off x="684212" y="1828800"/>
            <a:ext cx="10287002" cy="4724400"/>
          </a:xfrm>
        </p:spPr>
        <p:txBody>
          <a:bodyPr>
            <a:normAutofit fontScale="92500" lnSpcReduction="20000"/>
          </a:bodyPr>
          <a:lstStyle/>
          <a:p>
            <a:pPr marL="45720" lvl="0" indent="0">
              <a:spcBef>
                <a:spcPts val="600"/>
              </a:spcBef>
              <a:buNone/>
            </a:pPr>
            <a:r>
              <a:rPr lang="en-US" dirty="0">
                <a:hlinkClick r:id="rId2">
                  <a:extLst>
                    <a:ext uri="{A12FA001-AC4F-418D-AE19-62706E023703}">
                      <ahyp:hlinkClr xmlns:ahyp="http://schemas.microsoft.com/office/drawing/2018/hyperlinkcolor" val="tx"/>
                    </a:ext>
                  </a:extLst>
                </a:hlinkClick>
              </a:rPr>
              <a:t>USAID EPA Report: Virtual power plants Report on international practice</a:t>
            </a:r>
          </a:p>
          <a:p>
            <a:pPr lvl="0">
              <a:spcBef>
                <a:spcPts val="600"/>
              </a:spcBef>
              <a:buFont typeface="Wingdings" panose="05000000000000000000" pitchFamily="2" charset="2"/>
              <a:buChar char="§"/>
            </a:pPr>
            <a:r>
              <a:rPr lang="en-US" dirty="0">
                <a:solidFill>
                  <a:schemeClr val="tx1"/>
                </a:solidFill>
                <a:hlinkClick r:id="rId2">
                  <a:extLst>
                    <a:ext uri="{A12FA001-AC4F-418D-AE19-62706E023703}">
                      <ahyp:hlinkClr xmlns:ahyp="http://schemas.microsoft.com/office/drawing/2018/hyperlinkcolor" val="tx"/>
                    </a:ext>
                  </a:extLst>
                </a:hlinkClick>
              </a:rPr>
              <a:t>https://usaideia.ba/wp-content/uploads/2021/11/2.-Report-on-International-Practice_Virtual-Power-Plants_5-4-20-English-Final.pdf</a:t>
            </a:r>
            <a:endParaRPr lang="en-US" dirty="0">
              <a:solidFill>
                <a:schemeClr val="tx1"/>
              </a:solidFill>
            </a:endParaRPr>
          </a:p>
          <a:p>
            <a:pPr lvl="0">
              <a:spcBef>
                <a:spcPts val="600"/>
              </a:spcBef>
              <a:buFont typeface="Wingdings" panose="05000000000000000000" pitchFamily="2" charset="2"/>
              <a:buChar char="§"/>
            </a:pPr>
            <a:endParaRPr lang="en-US" dirty="0">
              <a:solidFill>
                <a:schemeClr val="tx1"/>
              </a:solidFill>
            </a:endParaRPr>
          </a:p>
          <a:p>
            <a:pPr marL="45720" lvl="0" indent="0">
              <a:spcBef>
                <a:spcPts val="600"/>
              </a:spcBef>
              <a:buNone/>
            </a:pPr>
            <a:r>
              <a:rPr lang="en-US" dirty="0"/>
              <a:t>CAISO Process and requirements for DERs</a:t>
            </a:r>
          </a:p>
          <a:p>
            <a:pPr marL="45720" lvl="0" indent="0">
              <a:spcBef>
                <a:spcPts val="600"/>
              </a:spcBef>
              <a:buNone/>
            </a:pPr>
            <a:r>
              <a:rPr lang="en-US" dirty="0">
                <a:solidFill>
                  <a:schemeClr val="tx1"/>
                </a:solidFill>
                <a:hlinkClick r:id="rId3"/>
              </a:rPr>
              <a:t>https://www.caiso.com/participate/Pages/DistributedEnergyResourceProvider/Default.aspx#:~:text=Distributed%20energy%20resource%20providers%20are,participate%20in%20the%20wholesale%20market</a:t>
            </a:r>
            <a:r>
              <a:rPr lang="en-US" dirty="0">
                <a:solidFill>
                  <a:schemeClr val="tx1"/>
                </a:solidFill>
              </a:rPr>
              <a:t>.</a:t>
            </a:r>
          </a:p>
          <a:p>
            <a:pPr marL="45720" lvl="0" indent="0">
              <a:spcBef>
                <a:spcPts val="600"/>
              </a:spcBef>
              <a:buNone/>
            </a:pPr>
            <a:endParaRPr lang="en-US" dirty="0">
              <a:solidFill>
                <a:schemeClr val="tx1"/>
              </a:solidFill>
            </a:endParaRPr>
          </a:p>
          <a:p>
            <a:pPr marL="45720" lvl="0" indent="0">
              <a:spcBef>
                <a:spcPts val="600"/>
              </a:spcBef>
              <a:buNone/>
            </a:pPr>
            <a:r>
              <a:rPr lang="en-US" dirty="0" err="1"/>
              <a:t>EpexSpot</a:t>
            </a:r>
            <a:r>
              <a:rPr lang="en-US" dirty="0"/>
              <a:t> </a:t>
            </a:r>
            <a:r>
              <a:rPr lang="en-US" dirty="0" err="1"/>
              <a:t>LocalFlex</a:t>
            </a:r>
            <a:endParaRPr lang="en-US" dirty="0"/>
          </a:p>
          <a:p>
            <a:pPr marL="45720" lvl="0" indent="0">
              <a:spcBef>
                <a:spcPts val="600"/>
              </a:spcBef>
              <a:buNone/>
            </a:pPr>
            <a:r>
              <a:rPr lang="en-US" dirty="0">
                <a:solidFill>
                  <a:schemeClr val="tx1"/>
                </a:solidFill>
                <a:hlinkClick r:id="rId4"/>
              </a:rPr>
              <a:t>https://www.epexspot.com/sites/default/files/download_center_files/20220616_4%20Flexibility.pdf</a:t>
            </a:r>
            <a:endParaRPr lang="en-US" dirty="0">
              <a:solidFill>
                <a:schemeClr val="tx1"/>
              </a:solidFill>
            </a:endParaRPr>
          </a:p>
          <a:p>
            <a:pPr marL="45720" lvl="0" indent="0">
              <a:spcBef>
                <a:spcPts val="600"/>
              </a:spcBef>
              <a:buNone/>
            </a:pPr>
            <a:endParaRPr lang="en-US" dirty="0">
              <a:solidFill>
                <a:schemeClr val="tx1"/>
              </a:solidFill>
            </a:endParaRPr>
          </a:p>
          <a:p>
            <a:pPr marL="45720" indent="0">
              <a:spcBef>
                <a:spcPts val="600"/>
              </a:spcBef>
              <a:buNone/>
            </a:pPr>
            <a:r>
              <a:rPr lang="en-US" dirty="0" err="1"/>
              <a:t>Piclo</a:t>
            </a:r>
            <a:r>
              <a:rPr lang="en-US" dirty="0"/>
              <a:t> Flex</a:t>
            </a:r>
          </a:p>
          <a:p>
            <a:pPr marL="45720" indent="0">
              <a:spcBef>
                <a:spcPts val="600"/>
              </a:spcBef>
              <a:buNone/>
            </a:pPr>
            <a:r>
              <a:rPr lang="en-US" dirty="0">
                <a:solidFill>
                  <a:schemeClr val="tx1"/>
                </a:solidFill>
                <a:hlinkClick r:id="rId5"/>
              </a:rPr>
              <a:t>https://www.piclo.energy/flex</a:t>
            </a:r>
            <a:endParaRPr lang="en-US" dirty="0">
              <a:solidFill>
                <a:schemeClr val="tx1"/>
              </a:solidFill>
            </a:endParaRPr>
          </a:p>
          <a:p>
            <a:pPr marL="45720" indent="0">
              <a:spcBef>
                <a:spcPts val="600"/>
              </a:spcBef>
              <a:buNone/>
            </a:pPr>
            <a:endParaRPr lang="en-US" dirty="0">
              <a:solidFill>
                <a:schemeClr val="tx1"/>
              </a:solidFill>
            </a:endParaRPr>
          </a:p>
          <a:p>
            <a:pPr marL="45720" lvl="0" indent="0">
              <a:spcBef>
                <a:spcPts val="600"/>
              </a:spcBef>
              <a:buNone/>
            </a:pPr>
            <a:endParaRPr lang="en-US" dirty="0">
              <a:solidFill>
                <a:schemeClr val="tx1"/>
              </a:solidFill>
            </a:endParaRPr>
          </a:p>
          <a:p>
            <a:pPr lvl="0">
              <a:spcBef>
                <a:spcPts val="600"/>
              </a:spcBef>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2943912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DC12-A7A8-CDDE-4FA9-3E602F23C2B3}"/>
              </a:ext>
            </a:extLst>
          </p:cNvPr>
          <p:cNvSpPr>
            <a:spLocks noGrp="1"/>
          </p:cNvSpPr>
          <p:nvPr>
            <p:ph type="title"/>
          </p:nvPr>
        </p:nvSpPr>
        <p:spPr>
          <a:xfrm>
            <a:off x="1884362" y="1955800"/>
            <a:ext cx="8420100" cy="1473200"/>
          </a:xfrm>
        </p:spPr>
        <p:txBody>
          <a:bodyPr/>
          <a:lstStyle/>
          <a:p>
            <a:pPr algn="ctr"/>
            <a:r>
              <a:rPr lang="en-US" sz="4400" dirty="0"/>
              <a:t>Thank you for your attention!</a:t>
            </a:r>
          </a:p>
        </p:txBody>
      </p:sp>
      <p:pic>
        <p:nvPicPr>
          <p:cNvPr id="2050" name="Picture 2">
            <a:extLst>
              <a:ext uri="{FF2B5EF4-FFF2-40B4-BE49-F238E27FC236}">
                <a16:creationId xmlns:a16="http://schemas.microsoft.com/office/drawing/2014/main" id="{8C9B35A6-125B-0BD9-8D18-EB054B86B1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1862" y="3309938"/>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28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28D-7C8C-8D3B-7252-71DF8BDF48D0}"/>
              </a:ext>
            </a:extLst>
          </p:cNvPr>
          <p:cNvSpPr>
            <a:spLocks noGrp="1"/>
          </p:cNvSpPr>
          <p:nvPr>
            <p:ph type="title"/>
          </p:nvPr>
        </p:nvSpPr>
        <p:spPr/>
        <p:txBody>
          <a:bodyPr>
            <a:normAutofit/>
          </a:bodyPr>
          <a:lstStyle/>
          <a:p>
            <a:r>
              <a:rPr lang="en-US" b="1" dirty="0"/>
              <a:t>Major Transformation characterized by:</a:t>
            </a:r>
          </a:p>
        </p:txBody>
      </p:sp>
      <p:sp>
        <p:nvSpPr>
          <p:cNvPr id="3" name="Content Placeholder 2">
            <a:extLst>
              <a:ext uri="{FF2B5EF4-FFF2-40B4-BE49-F238E27FC236}">
                <a16:creationId xmlns:a16="http://schemas.microsoft.com/office/drawing/2014/main" id="{0EC1A6CF-402F-F21B-9386-6CBA71063231}"/>
              </a:ext>
            </a:extLst>
          </p:cNvPr>
          <p:cNvSpPr>
            <a:spLocks noGrp="1"/>
          </p:cNvSpPr>
          <p:nvPr>
            <p:ph idx="1"/>
          </p:nvPr>
        </p:nvSpPr>
        <p:spPr>
          <a:xfrm>
            <a:off x="1293812" y="1981200"/>
            <a:ext cx="9753600" cy="4429461"/>
          </a:xfrm>
        </p:spPr>
        <p:txBody>
          <a:bodyPr>
            <a:normAutofit fontScale="92500"/>
          </a:bodyPr>
          <a:lstStyle/>
          <a:p>
            <a:pPr marL="342900" lvl="1" indent="-342900"/>
            <a:r>
              <a:rPr lang="en-US" sz="2800" dirty="0"/>
              <a:t>Transitioning from traditional fossil fuels to sustainable but intermittent energy sources across all levels.</a:t>
            </a:r>
          </a:p>
          <a:p>
            <a:r>
              <a:rPr lang="en-US" sz="2800" dirty="0"/>
              <a:t>A surge in the integration of a wide array of decentralized energy options (e.g., energy communities, microgrids, off grid homes)</a:t>
            </a:r>
          </a:p>
          <a:p>
            <a:r>
              <a:rPr lang="en-US" sz="2800" dirty="0"/>
              <a:t>Electrification of transportation, heating, and other large energy uses </a:t>
            </a:r>
          </a:p>
          <a:p>
            <a:r>
              <a:rPr lang="en-US" sz="2800" dirty="0"/>
              <a:t>Decline of the traditional centralized, one-way power flow paradigm and associated revenue models and rate structures</a:t>
            </a:r>
          </a:p>
          <a:p>
            <a:r>
              <a:rPr lang="en-US" sz="2800" dirty="0"/>
              <a:t>New operational challenges to manage high DER penetration (especially DSOs)</a:t>
            </a:r>
          </a:p>
        </p:txBody>
      </p:sp>
    </p:spTree>
    <p:extLst>
      <p:ext uri="{BB962C8B-B14F-4D97-AF65-F5344CB8AC3E}">
        <p14:creationId xmlns:p14="http://schemas.microsoft.com/office/powerpoint/2010/main" val="2717708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2286-4280-C9C9-A560-AE2755F8A2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6951547-A714-B4AD-8492-158AFFE391B3}"/>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27084613-4F53-F685-759E-DE25A1D11A8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3445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28D-7C8C-8D3B-7252-71DF8BDF48D0}"/>
              </a:ext>
            </a:extLst>
          </p:cNvPr>
          <p:cNvSpPr>
            <a:spLocks noGrp="1"/>
          </p:cNvSpPr>
          <p:nvPr>
            <p:ph type="title"/>
          </p:nvPr>
        </p:nvSpPr>
        <p:spPr/>
        <p:txBody>
          <a:bodyPr>
            <a:normAutofit/>
          </a:bodyPr>
          <a:lstStyle/>
          <a:p>
            <a:r>
              <a:rPr lang="en-US" sz="2800" b="1" dirty="0"/>
              <a:t>DER growth is driven by:</a:t>
            </a:r>
            <a:endParaRPr lang="en-US" b="1" dirty="0"/>
          </a:p>
        </p:txBody>
      </p:sp>
      <p:sp>
        <p:nvSpPr>
          <p:cNvPr id="3" name="Content Placeholder 2">
            <a:extLst>
              <a:ext uri="{FF2B5EF4-FFF2-40B4-BE49-F238E27FC236}">
                <a16:creationId xmlns:a16="http://schemas.microsoft.com/office/drawing/2014/main" id="{0EC1A6CF-402F-F21B-9386-6CBA71063231}"/>
              </a:ext>
            </a:extLst>
          </p:cNvPr>
          <p:cNvSpPr>
            <a:spLocks noGrp="1"/>
          </p:cNvSpPr>
          <p:nvPr>
            <p:ph idx="1"/>
          </p:nvPr>
        </p:nvSpPr>
        <p:spPr>
          <a:xfrm>
            <a:off x="1065212" y="1981200"/>
            <a:ext cx="9296400" cy="4429461"/>
          </a:xfrm>
        </p:spPr>
        <p:txBody>
          <a:bodyPr>
            <a:normAutofit/>
          </a:bodyPr>
          <a:lstStyle/>
          <a:p>
            <a:pPr lvl="1">
              <a:spcBef>
                <a:spcPts val="600"/>
              </a:spcBef>
            </a:pPr>
            <a:r>
              <a:rPr lang="en-US" sz="2800" dirty="0"/>
              <a:t>Governments adopt climate action plans, seek to boost local economy, extend renewable energy and electrification</a:t>
            </a:r>
          </a:p>
          <a:p>
            <a:pPr lvl="1">
              <a:spcBef>
                <a:spcPts val="600"/>
              </a:spcBef>
            </a:pPr>
            <a:endParaRPr lang="en-US" sz="2800" dirty="0"/>
          </a:p>
          <a:p>
            <a:pPr lvl="1"/>
            <a:r>
              <a:rPr lang="en-US" sz="2800" dirty="0"/>
              <a:t>Development in new technologies and innovations make DERs feasible &amp; economic</a:t>
            </a:r>
          </a:p>
          <a:p>
            <a:pPr lvl="1"/>
            <a:endParaRPr lang="en-US" sz="2800" dirty="0"/>
          </a:p>
          <a:p>
            <a:pPr lvl="1"/>
            <a:r>
              <a:rPr lang="en-US" sz="2800" dirty="0"/>
              <a:t>Customers want clean and low-cost energy, and resilience to disturbances</a:t>
            </a:r>
          </a:p>
          <a:p>
            <a:pPr lvl="2"/>
            <a:r>
              <a:rPr lang="en-US" sz="2600" dirty="0"/>
              <a:t>EU energy crises and high prices made renewables more attractive</a:t>
            </a:r>
          </a:p>
          <a:p>
            <a:pPr lvl="1">
              <a:spcBef>
                <a:spcPts val="600"/>
              </a:spcBef>
            </a:pPr>
            <a:endParaRPr lang="en-US" sz="2800" dirty="0">
              <a:highlight>
                <a:srgbClr val="00FFFF"/>
              </a:highlight>
            </a:endParaRPr>
          </a:p>
          <a:p>
            <a:endParaRPr lang="en-US" dirty="0"/>
          </a:p>
        </p:txBody>
      </p:sp>
    </p:spTree>
    <p:extLst>
      <p:ext uri="{BB962C8B-B14F-4D97-AF65-F5344CB8AC3E}">
        <p14:creationId xmlns:p14="http://schemas.microsoft.com/office/powerpoint/2010/main" val="2673932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77BE-244D-C089-30C2-AAABCC5FA32E}"/>
              </a:ext>
            </a:extLst>
          </p:cNvPr>
          <p:cNvSpPr>
            <a:spLocks noGrp="1"/>
          </p:cNvSpPr>
          <p:nvPr>
            <p:ph type="title"/>
          </p:nvPr>
        </p:nvSpPr>
        <p:spPr/>
        <p:txBody>
          <a:bodyPr/>
          <a:lstStyle/>
          <a:p>
            <a:r>
              <a:rPr lang="en-US" b="1" dirty="0"/>
              <a:t>EU Energy Crisis</a:t>
            </a:r>
          </a:p>
        </p:txBody>
      </p:sp>
      <p:sp>
        <p:nvSpPr>
          <p:cNvPr id="3" name="Content Placeholder 2">
            <a:extLst>
              <a:ext uri="{FF2B5EF4-FFF2-40B4-BE49-F238E27FC236}">
                <a16:creationId xmlns:a16="http://schemas.microsoft.com/office/drawing/2014/main" id="{E3AACF88-86CA-0203-2B76-CD8D8383924D}"/>
              </a:ext>
            </a:extLst>
          </p:cNvPr>
          <p:cNvSpPr>
            <a:spLocks noGrp="1"/>
          </p:cNvSpPr>
          <p:nvPr>
            <p:ph idx="1"/>
          </p:nvPr>
        </p:nvSpPr>
        <p:spPr/>
        <p:txBody>
          <a:bodyPr/>
          <a:lstStyle/>
          <a:p>
            <a:r>
              <a:rPr lang="en-US" sz="2400" dirty="0"/>
              <a:t>Other Implications Going Forward:</a:t>
            </a:r>
          </a:p>
          <a:p>
            <a:endParaRPr lang="en-US" dirty="0"/>
          </a:p>
        </p:txBody>
      </p:sp>
      <p:pic>
        <p:nvPicPr>
          <p:cNvPr id="2050" name="Picture 2">
            <a:extLst>
              <a:ext uri="{FF2B5EF4-FFF2-40B4-BE49-F238E27FC236}">
                <a16:creationId xmlns:a16="http://schemas.microsoft.com/office/drawing/2014/main" id="{726CE638-A789-CF09-6475-B30B7B808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587" y="3430638"/>
            <a:ext cx="5692719" cy="3333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65F431-9BCD-B7ED-5189-B8E468D02C38}"/>
              </a:ext>
            </a:extLst>
          </p:cNvPr>
          <p:cNvPicPr>
            <a:picLocks noChangeAspect="1"/>
          </p:cNvPicPr>
          <p:nvPr/>
        </p:nvPicPr>
        <p:blipFill>
          <a:blip r:embed="rId3"/>
          <a:stretch>
            <a:fillRect/>
          </a:stretch>
        </p:blipFill>
        <p:spPr>
          <a:xfrm>
            <a:off x="227012" y="1524000"/>
            <a:ext cx="7291666" cy="4648200"/>
          </a:xfrm>
          <a:prstGeom prst="rect">
            <a:avLst/>
          </a:prstGeom>
        </p:spPr>
      </p:pic>
    </p:spTree>
    <p:extLst>
      <p:ext uri="{BB962C8B-B14F-4D97-AF65-F5344CB8AC3E}">
        <p14:creationId xmlns:p14="http://schemas.microsoft.com/office/powerpoint/2010/main" val="238466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58226FF-3D56-50E4-02EA-DA86D3A13CDB}"/>
              </a:ext>
            </a:extLst>
          </p:cNvPr>
          <p:cNvSpPr>
            <a:spLocks noGrp="1"/>
          </p:cNvSpPr>
          <p:nvPr>
            <p:ph type="title"/>
          </p:nvPr>
        </p:nvSpPr>
        <p:spPr>
          <a:xfrm>
            <a:off x="1217614" y="931812"/>
            <a:ext cx="9753600" cy="668388"/>
          </a:xfrm>
        </p:spPr>
        <p:txBody>
          <a:bodyPr/>
          <a:lstStyle/>
          <a:p>
            <a:r>
              <a:rPr lang="en-US" b="1" dirty="0"/>
              <a:t>Role of Electrification</a:t>
            </a:r>
          </a:p>
        </p:txBody>
      </p:sp>
      <p:pic>
        <p:nvPicPr>
          <p:cNvPr id="5" name="Content Placeholder 4">
            <a:extLst>
              <a:ext uri="{FF2B5EF4-FFF2-40B4-BE49-F238E27FC236}">
                <a16:creationId xmlns:a16="http://schemas.microsoft.com/office/drawing/2014/main" id="{E652E4F6-B8EF-B51B-D57A-9CE0BA70AE97}"/>
              </a:ext>
            </a:extLst>
          </p:cNvPr>
          <p:cNvPicPr>
            <a:picLocks noGrp="1" noChangeAspect="1"/>
          </p:cNvPicPr>
          <p:nvPr>
            <p:ph sz="half" idx="2"/>
          </p:nvPr>
        </p:nvPicPr>
        <p:blipFill>
          <a:blip r:embed="rId2"/>
          <a:stretch>
            <a:fillRect/>
          </a:stretch>
        </p:blipFill>
        <p:spPr>
          <a:xfrm>
            <a:off x="6530170" y="1828800"/>
            <a:ext cx="5377688" cy="4343400"/>
          </a:xfrm>
          <a:noFill/>
        </p:spPr>
      </p:pic>
      <p:sp>
        <p:nvSpPr>
          <p:cNvPr id="6" name="TextBox 5">
            <a:extLst>
              <a:ext uri="{FF2B5EF4-FFF2-40B4-BE49-F238E27FC236}">
                <a16:creationId xmlns:a16="http://schemas.microsoft.com/office/drawing/2014/main" id="{B4FDC169-FC66-95E7-7A72-2C337A4354D3}"/>
              </a:ext>
            </a:extLst>
          </p:cNvPr>
          <p:cNvSpPr txBox="1"/>
          <p:nvPr/>
        </p:nvSpPr>
        <p:spPr>
          <a:xfrm>
            <a:off x="6627812" y="6270542"/>
            <a:ext cx="5105400" cy="480131"/>
          </a:xfrm>
          <a:prstGeom prst="rect">
            <a:avLst/>
          </a:prstGeom>
          <a:noFill/>
        </p:spPr>
        <p:txBody>
          <a:bodyPr wrap="square" rtlCol="0">
            <a:spAutoFit/>
          </a:bodyPr>
          <a:lstStyle/>
          <a:p>
            <a:pPr>
              <a:lnSpc>
                <a:spcPct val="90000"/>
              </a:lnSpc>
            </a:pPr>
            <a:r>
              <a:rPr lang="en-US" sz="1400" dirty="0"/>
              <a:t>Source: Modo Energy - How local flexibility markets for electricity work</a:t>
            </a:r>
            <a:endParaRPr lang="en-US" sz="2400" dirty="0"/>
          </a:p>
        </p:txBody>
      </p:sp>
      <p:pic>
        <p:nvPicPr>
          <p:cNvPr id="1026" name="Picture 2" descr="Artificial Intelligence Could Fuel Robust Demand for Power. Here ...">
            <a:extLst>
              <a:ext uri="{FF2B5EF4-FFF2-40B4-BE49-F238E27FC236}">
                <a16:creationId xmlns:a16="http://schemas.microsoft.com/office/drawing/2014/main" id="{8D8BE0E2-3332-EC50-9A80-65302E9189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85" y="2409150"/>
            <a:ext cx="6477928" cy="3567163"/>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D7486A40-D44E-8665-EC30-807A57CB6766}"/>
              </a:ext>
            </a:extLst>
          </p:cNvPr>
          <p:cNvSpPr>
            <a:spLocks noGrp="1"/>
          </p:cNvSpPr>
          <p:nvPr>
            <p:ph sz="half" idx="1"/>
          </p:nvPr>
        </p:nvSpPr>
        <p:spPr>
          <a:xfrm>
            <a:off x="7618412" y="1958877"/>
            <a:ext cx="4022933" cy="457200"/>
          </a:xfrm>
        </p:spPr>
        <p:txBody>
          <a:bodyPr>
            <a:normAutofit fontScale="92500"/>
          </a:bodyPr>
          <a:lstStyle/>
          <a:p>
            <a:pPr marL="45720" indent="0">
              <a:buNone/>
            </a:pPr>
            <a:r>
              <a:rPr lang="en-US" dirty="0">
                <a:solidFill>
                  <a:schemeClr val="bg1"/>
                </a:solidFill>
              </a:rPr>
              <a:t>Expected demand growth for UK</a:t>
            </a:r>
          </a:p>
        </p:txBody>
      </p:sp>
    </p:spTree>
    <p:extLst>
      <p:ext uri="{BB962C8B-B14F-4D97-AF65-F5344CB8AC3E}">
        <p14:creationId xmlns:p14="http://schemas.microsoft.com/office/powerpoint/2010/main" val="36543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28D-7C8C-8D3B-7252-71DF8BDF48D0}"/>
              </a:ext>
            </a:extLst>
          </p:cNvPr>
          <p:cNvSpPr>
            <a:spLocks noGrp="1"/>
          </p:cNvSpPr>
          <p:nvPr>
            <p:ph type="title"/>
          </p:nvPr>
        </p:nvSpPr>
        <p:spPr/>
        <p:txBody>
          <a:bodyPr/>
          <a:lstStyle/>
          <a:p>
            <a:pPr>
              <a:spcBef>
                <a:spcPts val="1200"/>
              </a:spcBef>
            </a:pPr>
            <a:r>
              <a:rPr lang="en-US" sz="2800" b="1" dirty="0"/>
              <a:t>The New Paradigm – Long Term</a:t>
            </a:r>
          </a:p>
        </p:txBody>
      </p:sp>
      <p:sp>
        <p:nvSpPr>
          <p:cNvPr id="3" name="Content Placeholder 2">
            <a:extLst>
              <a:ext uri="{FF2B5EF4-FFF2-40B4-BE49-F238E27FC236}">
                <a16:creationId xmlns:a16="http://schemas.microsoft.com/office/drawing/2014/main" id="{0EC1A6CF-402F-F21B-9386-6CBA71063231}"/>
              </a:ext>
            </a:extLst>
          </p:cNvPr>
          <p:cNvSpPr>
            <a:spLocks noGrp="1"/>
          </p:cNvSpPr>
          <p:nvPr>
            <p:ph idx="1"/>
          </p:nvPr>
        </p:nvSpPr>
        <p:spPr>
          <a:xfrm>
            <a:off x="531812" y="1981200"/>
            <a:ext cx="10363200" cy="4429461"/>
          </a:xfrm>
        </p:spPr>
        <p:txBody>
          <a:bodyPr>
            <a:normAutofit/>
          </a:bodyPr>
          <a:lstStyle/>
          <a:p>
            <a:pPr marL="746125" lvl="1" indent="-346075"/>
            <a:r>
              <a:rPr lang="en-US" sz="2800" dirty="0"/>
              <a:t>Bottom-up autonomous adoption =&gt; less top-down control</a:t>
            </a:r>
          </a:p>
          <a:p>
            <a:pPr marL="746125" lvl="1" indent="-346075"/>
            <a:endParaRPr lang="en-US" sz="2800" dirty="0"/>
          </a:p>
          <a:p>
            <a:pPr marL="746125" lvl="1" indent="-346075">
              <a:spcBef>
                <a:spcPts val="600"/>
              </a:spcBef>
            </a:pPr>
            <a:r>
              <a:rPr lang="en-US" sz="2800" dirty="0"/>
              <a:t>Potential for low-cost, resilient islanding; possible “grid defection”</a:t>
            </a:r>
          </a:p>
          <a:p>
            <a:pPr marL="746125" lvl="1" indent="-346075">
              <a:spcBef>
                <a:spcPts val="600"/>
              </a:spcBef>
            </a:pPr>
            <a:endParaRPr lang="en-US" sz="2800" dirty="0"/>
          </a:p>
          <a:p>
            <a:pPr marL="746125" lvl="1" indent="-346075">
              <a:spcBef>
                <a:spcPts val="600"/>
              </a:spcBef>
            </a:pPr>
            <a:r>
              <a:rPr lang="en-US" sz="2800" dirty="0"/>
              <a:t>Potential for transactive peer-to-peer markets at the grid edge</a:t>
            </a:r>
          </a:p>
          <a:p>
            <a:pPr marL="746125" lvl="1" indent="-346075">
              <a:spcBef>
                <a:spcPts val="600"/>
              </a:spcBef>
            </a:pPr>
            <a:endParaRPr lang="en-US" sz="2800" dirty="0"/>
          </a:p>
          <a:p>
            <a:pPr marL="746125" lvl="1" indent="-346075">
              <a:spcBef>
                <a:spcPts val="600"/>
              </a:spcBef>
            </a:pPr>
            <a:r>
              <a:rPr lang="en-US" sz="2800" dirty="0"/>
              <a:t>Flexibility products IN, pure </a:t>
            </a:r>
            <a:r>
              <a:rPr lang="en-US" sz="2800" dirty="0" err="1"/>
              <a:t>kWhs</a:t>
            </a:r>
            <a:r>
              <a:rPr lang="en-US" sz="2800" dirty="0"/>
              <a:t> OUT</a:t>
            </a:r>
          </a:p>
          <a:p>
            <a:endParaRPr lang="en-US" dirty="0"/>
          </a:p>
        </p:txBody>
      </p:sp>
    </p:spTree>
    <p:extLst>
      <p:ext uri="{BB962C8B-B14F-4D97-AF65-F5344CB8AC3E}">
        <p14:creationId xmlns:p14="http://schemas.microsoft.com/office/powerpoint/2010/main" val="3307747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28D-7C8C-8D3B-7252-71DF8BDF48D0}"/>
              </a:ext>
            </a:extLst>
          </p:cNvPr>
          <p:cNvSpPr>
            <a:spLocks noGrp="1"/>
          </p:cNvSpPr>
          <p:nvPr>
            <p:ph type="title"/>
          </p:nvPr>
        </p:nvSpPr>
        <p:spPr/>
        <p:txBody>
          <a:bodyPr>
            <a:normAutofit/>
          </a:bodyPr>
          <a:lstStyle/>
          <a:p>
            <a:r>
              <a:rPr lang="en-US" sz="2800" b="1" dirty="0"/>
              <a:t>Terminology</a:t>
            </a:r>
            <a:endParaRPr lang="en-US" b="1" dirty="0"/>
          </a:p>
        </p:txBody>
      </p:sp>
      <p:sp>
        <p:nvSpPr>
          <p:cNvPr id="3" name="Content Placeholder 2">
            <a:extLst>
              <a:ext uri="{FF2B5EF4-FFF2-40B4-BE49-F238E27FC236}">
                <a16:creationId xmlns:a16="http://schemas.microsoft.com/office/drawing/2014/main" id="{0EC1A6CF-402F-F21B-9386-6CBA71063231}"/>
              </a:ext>
            </a:extLst>
          </p:cNvPr>
          <p:cNvSpPr>
            <a:spLocks noGrp="1"/>
          </p:cNvSpPr>
          <p:nvPr>
            <p:ph idx="1"/>
          </p:nvPr>
        </p:nvSpPr>
        <p:spPr>
          <a:xfrm>
            <a:off x="1065212" y="1981200"/>
            <a:ext cx="9296400" cy="4429461"/>
          </a:xfrm>
        </p:spPr>
        <p:txBody>
          <a:bodyPr>
            <a:noAutofit/>
          </a:bodyPr>
          <a:lstStyle/>
          <a:p>
            <a:pPr marL="45720" indent="0">
              <a:spcBef>
                <a:spcPts val="300"/>
              </a:spcBef>
              <a:buNone/>
              <a:defRPr/>
            </a:pPr>
            <a:r>
              <a:rPr lang="en-US" sz="2800" dirty="0"/>
              <a:t>“DER” = all energy resources connected at distribution level, on customer side or utility side of the customer meter.</a:t>
            </a:r>
          </a:p>
          <a:p>
            <a:pPr marL="45720" indent="0">
              <a:spcBef>
                <a:spcPts val="300"/>
              </a:spcBef>
              <a:buNone/>
              <a:defRPr/>
            </a:pPr>
            <a:endParaRPr lang="en-US" sz="2800" dirty="0"/>
          </a:p>
          <a:p>
            <a:pPr marL="45720" indent="0">
              <a:spcBef>
                <a:spcPts val="300"/>
              </a:spcBef>
              <a:buNone/>
              <a:defRPr/>
            </a:pPr>
            <a:endParaRPr lang="en-US" sz="2800" dirty="0"/>
          </a:p>
          <a:p>
            <a:pPr marL="45720" indent="0">
              <a:spcBef>
                <a:spcPts val="300"/>
              </a:spcBef>
              <a:buNone/>
              <a:defRPr/>
            </a:pPr>
            <a:r>
              <a:rPr lang="en-US" sz="2800" dirty="0"/>
              <a:t>“A Virtual Power Plant (VPP)” is a virtual system asset that aggregates the capacities of various distributed energy resources (like wind turbines, solar panels, energy storage systems, and DR) and operates them as a single power plant.</a:t>
            </a:r>
          </a:p>
        </p:txBody>
      </p:sp>
    </p:spTree>
    <p:extLst>
      <p:ext uri="{BB962C8B-B14F-4D97-AF65-F5344CB8AC3E}">
        <p14:creationId xmlns:p14="http://schemas.microsoft.com/office/powerpoint/2010/main" val="763043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28D-7C8C-8D3B-7252-71DF8BDF48D0}"/>
              </a:ext>
            </a:extLst>
          </p:cNvPr>
          <p:cNvSpPr>
            <a:spLocks noGrp="1"/>
          </p:cNvSpPr>
          <p:nvPr>
            <p:ph type="title"/>
          </p:nvPr>
        </p:nvSpPr>
        <p:spPr/>
        <p:txBody>
          <a:bodyPr>
            <a:normAutofit/>
          </a:bodyPr>
          <a:lstStyle/>
          <a:p>
            <a:r>
              <a:rPr lang="en-US" sz="2800" b="1" dirty="0"/>
              <a:t>Terminology</a:t>
            </a:r>
            <a:endParaRPr lang="en-US" b="1" dirty="0"/>
          </a:p>
        </p:txBody>
      </p:sp>
      <p:sp>
        <p:nvSpPr>
          <p:cNvPr id="3" name="Content Placeholder 2">
            <a:extLst>
              <a:ext uri="{FF2B5EF4-FFF2-40B4-BE49-F238E27FC236}">
                <a16:creationId xmlns:a16="http://schemas.microsoft.com/office/drawing/2014/main" id="{0EC1A6CF-402F-F21B-9386-6CBA71063231}"/>
              </a:ext>
            </a:extLst>
          </p:cNvPr>
          <p:cNvSpPr>
            <a:spLocks noGrp="1"/>
          </p:cNvSpPr>
          <p:nvPr>
            <p:ph idx="1"/>
          </p:nvPr>
        </p:nvSpPr>
        <p:spPr>
          <a:xfrm>
            <a:off x="1065212" y="1981200"/>
            <a:ext cx="9296400" cy="4429461"/>
          </a:xfrm>
        </p:spPr>
        <p:txBody>
          <a:bodyPr>
            <a:noAutofit/>
          </a:bodyPr>
          <a:lstStyle/>
          <a:p>
            <a:pPr marL="45720" indent="0" algn="just">
              <a:buNone/>
            </a:pPr>
            <a:r>
              <a:rPr lang="en-US" sz="2800" dirty="0"/>
              <a:t>Directive (EU) 2019/944 defines ‘aggregation’ and 'independent aggregator’ as, respectively:</a:t>
            </a:r>
          </a:p>
          <a:p>
            <a:pPr algn="just"/>
            <a:r>
              <a:rPr lang="en-US" sz="2800" dirty="0"/>
              <a:t>a function performed by a natural or legal person who combines multiple customer loads or generated electricity for sale, purchase or auction in any electricity market;</a:t>
            </a:r>
          </a:p>
          <a:p>
            <a:pPr algn="just"/>
            <a:r>
              <a:rPr lang="en-US" sz="2800" dirty="0"/>
              <a:t>a market participant engaged in aggregation who is not affiliated to the customer's supplier.</a:t>
            </a:r>
          </a:p>
          <a:p>
            <a:endParaRPr lang="en-US" sz="2800" dirty="0"/>
          </a:p>
        </p:txBody>
      </p:sp>
    </p:spTree>
    <p:extLst>
      <p:ext uri="{BB962C8B-B14F-4D97-AF65-F5344CB8AC3E}">
        <p14:creationId xmlns:p14="http://schemas.microsoft.com/office/powerpoint/2010/main" val="1020964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European continent presentation (widescreen).potx" id="{93DEBF6E-C676-4C72-9DD7-621273DDECFE}" vid="{719760C6-CFEC-4778-9111-FACB3746580C}"/>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European continent presentation (widescreen)</Template>
  <TotalTime>11190</TotalTime>
  <Words>2256</Words>
  <Application>Microsoft Office PowerPoint</Application>
  <PresentationFormat>Custom</PresentationFormat>
  <Paragraphs>226</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Gill Sans MT</vt:lpstr>
      <vt:lpstr>Gill Sans Nova</vt:lpstr>
      <vt:lpstr>Wingdings</vt:lpstr>
      <vt:lpstr>Continental Europe 16x9</vt:lpstr>
      <vt:lpstr>PowerPoint Presentation</vt:lpstr>
      <vt:lpstr>Presentation Outline</vt:lpstr>
      <vt:lpstr>Major Transformation characterized by:</vt:lpstr>
      <vt:lpstr>DER growth is driven by:</vt:lpstr>
      <vt:lpstr>EU Energy Crisis</vt:lpstr>
      <vt:lpstr>Role of Electrification</vt:lpstr>
      <vt:lpstr>The New Paradigm – Long Term</vt:lpstr>
      <vt:lpstr>Terminology</vt:lpstr>
      <vt:lpstr>Terminology</vt:lpstr>
      <vt:lpstr>DER -- What are we talking about?</vt:lpstr>
      <vt:lpstr>Challenges and opportunities</vt:lpstr>
      <vt:lpstr>DERs target revenues at multiple levels of the system. </vt:lpstr>
      <vt:lpstr>DER developers/adopters seek to provide services and earn revenues at multiple levels of the system. </vt:lpstr>
      <vt:lpstr>Major Requirements for Utilization of DERs for System Services</vt:lpstr>
      <vt:lpstr>Integration of the IT systems of Aggregators and system operators (TSO, DSO)</vt:lpstr>
      <vt:lpstr>Ancillary services for frequency stabilization</vt:lpstr>
      <vt:lpstr>DER capabilities for balancing services</vt:lpstr>
      <vt:lpstr>DER capabilities for balancing services</vt:lpstr>
      <vt:lpstr>DER capabilities for other ancillary services</vt:lpstr>
      <vt:lpstr>What can be done further?</vt:lpstr>
      <vt:lpstr>Specific Products - UK</vt:lpstr>
      <vt:lpstr>Specific Products - Congestion management</vt:lpstr>
      <vt:lpstr>Specific Products - Congestion management</vt:lpstr>
      <vt:lpstr>FERCs approach</vt:lpstr>
      <vt:lpstr>NGR is CAISO’s BESS participation model</vt:lpstr>
      <vt:lpstr>DERP is a market participant that aggregates DER</vt:lpstr>
      <vt:lpstr>Demand Response participates using the PDR model</vt:lpstr>
      <vt:lpstr>Resources</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Marisa Lewis</dc:creator>
  <cp:lastModifiedBy>Etem Erten</cp:lastModifiedBy>
  <cp:revision>82</cp:revision>
  <dcterms:created xsi:type="dcterms:W3CDTF">2020-06-03T20:24:10Z</dcterms:created>
  <dcterms:modified xsi:type="dcterms:W3CDTF">2024-04-25T11:04:19Z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