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9"/>
  </p:notesMasterIdLst>
  <p:sldIdLst>
    <p:sldId id="256" r:id="rId4"/>
    <p:sldId id="257" r:id="rId5"/>
    <p:sldId id="280" r:id="rId6"/>
    <p:sldId id="274" r:id="rId7"/>
    <p:sldId id="408" r:id="rId8"/>
  </p:sldIdLst>
  <p:sldSz cx="18288000" cy="10287000"/>
  <p:notesSz cx="18288000" cy="10287000"/>
  <p:defaultTextStyle>
    <a:defPPr>
      <a:defRPr lang="en-B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060"/>
    <a:srgbClr val="EABD1A"/>
    <a:srgbClr val="2C2E81"/>
    <a:srgbClr val="FFD51C"/>
    <a:srgbClr val="F7C4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754"/>
  </p:normalViewPr>
  <p:slideViewPr>
    <p:cSldViewPr>
      <p:cViewPr varScale="1">
        <p:scale>
          <a:sx n="39" d="100"/>
          <a:sy n="39" d="100"/>
        </p:scale>
        <p:origin x="96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DE9F5-92B6-D049-A77D-0AB051B8108C}" type="datetimeFigureOut">
              <a:rPr lang="en-BA" smtClean="0"/>
              <a:t>04/21/2024</a:t>
            </a:fld>
            <a:endParaRPr lang="en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9903D-77F5-EF42-A6C3-5C13E96D73E0}" type="slidenum">
              <a:rPr lang="en-BA" smtClean="0"/>
              <a:t>‹#›</a:t>
            </a:fld>
            <a:endParaRPr lang="en-BA"/>
          </a:p>
        </p:txBody>
      </p:sp>
    </p:spTree>
    <p:extLst>
      <p:ext uri="{BB962C8B-B14F-4D97-AF65-F5344CB8AC3E}">
        <p14:creationId xmlns:p14="http://schemas.microsoft.com/office/powerpoint/2010/main" val="375842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9903D-77F5-EF42-A6C3-5C13E96D73E0}" type="slidenum">
              <a:rPr lang="en-BA" smtClean="0"/>
              <a:t>3</a:t>
            </a:fld>
            <a:endParaRPr lang="en-BA"/>
          </a:p>
        </p:txBody>
      </p:sp>
    </p:spTree>
    <p:extLst>
      <p:ext uri="{BB962C8B-B14F-4D97-AF65-F5344CB8AC3E}">
        <p14:creationId xmlns:p14="http://schemas.microsoft.com/office/powerpoint/2010/main" val="339148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2D2E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2D2E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2D2E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90225" y="1914716"/>
            <a:ext cx="1507548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2D2E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nuclear power plant with solar panels and wind turbines&#10;&#10;Description automatically generated">
            <a:extLst>
              <a:ext uri="{FF2B5EF4-FFF2-40B4-BE49-F238E27FC236}">
                <a16:creationId xmlns:a16="http://schemas.microsoft.com/office/drawing/2014/main" id="{B20BC6AB-D130-E4B6-102E-6582426C0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9779157" cy="10289251"/>
            <a:chOff x="0" y="0"/>
            <a:chExt cx="9779157" cy="10287451"/>
          </a:xfrm>
        </p:grpSpPr>
        <p:sp>
          <p:nvSpPr>
            <p:cNvPr id="5" name="object 5"/>
            <p:cNvSpPr/>
            <p:nvPr/>
          </p:nvSpPr>
          <p:spPr>
            <a:xfrm>
              <a:off x="0" y="2379308"/>
              <a:ext cx="142240" cy="6077585"/>
            </a:xfrm>
            <a:custGeom>
              <a:avLst/>
              <a:gdLst/>
              <a:ahLst/>
              <a:cxnLst/>
              <a:rect l="l" t="t" r="r" b="b"/>
              <a:pathLst>
                <a:path w="142240" h="6077584">
                  <a:moveTo>
                    <a:pt x="141762" y="6076972"/>
                  </a:moveTo>
                  <a:lnTo>
                    <a:pt x="0" y="6076972"/>
                  </a:lnTo>
                  <a:lnTo>
                    <a:pt x="0" y="0"/>
                  </a:lnTo>
                  <a:lnTo>
                    <a:pt x="141762" y="0"/>
                  </a:lnTo>
                  <a:lnTo>
                    <a:pt x="141762" y="6076972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821111"/>
              <a:ext cx="2430145" cy="2466340"/>
            </a:xfrm>
            <a:custGeom>
              <a:avLst/>
              <a:gdLst/>
              <a:ahLst/>
              <a:cxnLst/>
              <a:rect l="l" t="t" r="r" b="b"/>
              <a:pathLst>
                <a:path w="2430145" h="2466340">
                  <a:moveTo>
                    <a:pt x="0" y="2465888"/>
                  </a:moveTo>
                  <a:lnTo>
                    <a:pt x="0" y="0"/>
                  </a:lnTo>
                  <a:lnTo>
                    <a:pt x="2429601" y="2465888"/>
                  </a:lnTo>
                  <a:lnTo>
                    <a:pt x="0" y="2465888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8032832"/>
              <a:ext cx="2221230" cy="2254250"/>
            </a:xfrm>
            <a:custGeom>
              <a:avLst/>
              <a:gdLst/>
              <a:ahLst/>
              <a:cxnLst/>
              <a:rect l="l" t="t" r="r" b="b"/>
              <a:pathLst>
                <a:path w="2221230" h="2254250">
                  <a:moveTo>
                    <a:pt x="0" y="2254167"/>
                  </a:moveTo>
                  <a:lnTo>
                    <a:pt x="0" y="0"/>
                  </a:lnTo>
                  <a:lnTo>
                    <a:pt x="2220995" y="2254167"/>
                  </a:lnTo>
                  <a:lnTo>
                    <a:pt x="0" y="2254167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237611"/>
              <a:ext cx="2019300" cy="2049780"/>
            </a:xfrm>
            <a:custGeom>
              <a:avLst/>
              <a:gdLst/>
              <a:ahLst/>
              <a:cxnLst/>
              <a:rect l="l" t="t" r="r" b="b"/>
              <a:pathLst>
                <a:path w="2019300" h="2049779">
                  <a:moveTo>
                    <a:pt x="0" y="2049387"/>
                  </a:moveTo>
                  <a:lnTo>
                    <a:pt x="0" y="0"/>
                  </a:lnTo>
                  <a:lnTo>
                    <a:pt x="2019230" y="2049387"/>
                  </a:lnTo>
                  <a:lnTo>
                    <a:pt x="0" y="2049387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1762" y="2379308"/>
              <a:ext cx="9637395" cy="5556885"/>
            </a:xfrm>
            <a:custGeom>
              <a:avLst/>
              <a:gdLst/>
              <a:ahLst/>
              <a:cxnLst/>
              <a:rect l="l" t="t" r="r" b="b"/>
              <a:pathLst>
                <a:path w="9637395" h="5556884">
                  <a:moveTo>
                    <a:pt x="9636949" y="5556439"/>
                  </a:moveTo>
                  <a:lnTo>
                    <a:pt x="0" y="5556439"/>
                  </a:lnTo>
                  <a:lnTo>
                    <a:pt x="0" y="0"/>
                  </a:lnTo>
                  <a:lnTo>
                    <a:pt x="9636949" y="0"/>
                  </a:lnTo>
                  <a:lnTo>
                    <a:pt x="9636949" y="5556439"/>
                  </a:lnTo>
                  <a:close/>
                </a:path>
              </a:pathLst>
            </a:custGeom>
            <a:solidFill>
              <a:srgbClr val="2C2E81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0"/>
              <a:ext cx="2609215" cy="2570480"/>
            </a:xfrm>
            <a:custGeom>
              <a:avLst/>
              <a:gdLst/>
              <a:ahLst/>
              <a:cxnLst/>
              <a:rect l="l" t="t" r="r" b="b"/>
              <a:pathLst>
                <a:path w="2609215" h="2570480">
                  <a:moveTo>
                    <a:pt x="0" y="0"/>
                  </a:moveTo>
                  <a:lnTo>
                    <a:pt x="2608620" y="0"/>
                  </a:lnTo>
                  <a:lnTo>
                    <a:pt x="0" y="2570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0"/>
              <a:ext cx="2397125" cy="2362200"/>
            </a:xfrm>
            <a:custGeom>
              <a:avLst/>
              <a:gdLst/>
              <a:ahLst/>
              <a:cxnLst/>
              <a:rect l="l" t="t" r="r" b="b"/>
              <a:pathLst>
                <a:path w="2397125" h="2362200">
                  <a:moveTo>
                    <a:pt x="0" y="0"/>
                  </a:moveTo>
                  <a:lnTo>
                    <a:pt x="2396899" y="0"/>
                  </a:lnTo>
                  <a:lnTo>
                    <a:pt x="0" y="2361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2192655" cy="2160270"/>
            </a:xfrm>
            <a:custGeom>
              <a:avLst/>
              <a:gdLst/>
              <a:ahLst/>
              <a:cxnLst/>
              <a:rect l="l" t="t" r="r" b="b"/>
              <a:pathLst>
                <a:path w="2192655" h="2160270">
                  <a:moveTo>
                    <a:pt x="0" y="0"/>
                  </a:moveTo>
                  <a:lnTo>
                    <a:pt x="2192120" y="0"/>
                  </a:lnTo>
                  <a:lnTo>
                    <a:pt x="0" y="2159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31776" y="6398773"/>
            <a:ext cx="8701386" cy="13753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en-US" sz="2950" spc="-5" dirty="0">
                <a:solidFill>
                  <a:srgbClr val="FFFFFF"/>
                </a:solidFill>
                <a:latin typeface="Arial MT"/>
                <a:cs typeface="Arial MT"/>
              </a:rPr>
              <a:t>Mr. Admir </a:t>
            </a:r>
            <a:r>
              <a:rPr lang="en-US" sz="2950" spc="-5" dirty="0" err="1">
                <a:solidFill>
                  <a:srgbClr val="FFFFFF"/>
                </a:solidFill>
                <a:latin typeface="Arial MT"/>
                <a:cs typeface="Arial MT"/>
              </a:rPr>
              <a:t>Softic</a:t>
            </a:r>
            <a:r>
              <a:rPr lang="en-US" sz="2950" spc="-5" dirty="0">
                <a:solidFill>
                  <a:srgbClr val="FFFFFF"/>
                </a:solidFill>
                <a:latin typeface="Arial MT"/>
                <a:cs typeface="Arial MT"/>
              </a:rPr>
              <a:t>, Assistant Minister, Ministry of Foreign Trade and Economic Relations of Bosnia </a:t>
            </a:r>
            <a:r>
              <a:rPr lang="en-US" sz="2950" spc="-5">
                <a:solidFill>
                  <a:srgbClr val="FFFFFF"/>
                </a:solidFill>
                <a:latin typeface="Arial MT"/>
                <a:cs typeface="Arial MT"/>
              </a:rPr>
              <a:t>and Herzegovina</a:t>
            </a:r>
            <a:endParaRPr lang="bs-Latn-BA" sz="2950" dirty="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1776" y="3350610"/>
            <a:ext cx="8333234" cy="2783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bs-Latn-BA" sz="6000" dirty="0">
                <a:solidFill>
                  <a:schemeClr val="bg1"/>
                </a:solidFill>
                <a:latin typeface="Arial MT"/>
                <a:cs typeface="Arial MT"/>
              </a:rPr>
              <a:t>How Bosna and Herzegovina prepares for CBAM</a:t>
            </a:r>
            <a:endParaRPr sz="60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pic>
        <p:nvPicPr>
          <p:cNvPr id="16" name="object 45">
            <a:extLst>
              <a:ext uri="{FF2B5EF4-FFF2-40B4-BE49-F238E27FC236}">
                <a16:creationId xmlns:a16="http://schemas.microsoft.com/office/drawing/2014/main" id="{AFB565FE-3832-6DF2-8AA6-7DC76B4F29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14539" y="504300"/>
            <a:ext cx="3736414" cy="16563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valley with trees and mountains&#10;&#10;Description automatically generated">
            <a:extLst>
              <a:ext uri="{FF2B5EF4-FFF2-40B4-BE49-F238E27FC236}">
                <a16:creationId xmlns:a16="http://schemas.microsoft.com/office/drawing/2014/main" id="{37F855D1-DB98-606B-D1D8-B00AF3F06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8" t="1" r="28961" b="88"/>
          <a:stretch/>
        </p:blipFill>
        <p:spPr>
          <a:xfrm>
            <a:off x="13898371" y="0"/>
            <a:ext cx="4389629" cy="102869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016888" y="3946968"/>
            <a:ext cx="209550" cy="787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20"/>
              </a:lnSpc>
              <a:tabLst>
                <a:tab pos="677545" algn="l"/>
              </a:tabLst>
            </a:pPr>
            <a:r>
              <a:rPr lang="en-US" sz="3900" b="1" spc="-7" baseline="1068" dirty="0">
                <a:solidFill>
                  <a:srgbClr val="2D2E81"/>
                </a:solidFill>
                <a:latin typeface="Arial"/>
                <a:cs typeface="Arial"/>
              </a:rPr>
              <a:t>1</a:t>
            </a:r>
            <a:r>
              <a:rPr sz="3900" b="1" spc="-7" baseline="1068" dirty="0">
                <a:solidFill>
                  <a:srgbClr val="2D2E81"/>
                </a:solidFill>
                <a:latin typeface="Arial"/>
                <a:cs typeface="Arial"/>
              </a:rPr>
              <a:t>	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03971" y="2147216"/>
            <a:ext cx="8109584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907154" algn="l"/>
              </a:tabLst>
            </a:pPr>
            <a:r>
              <a:rPr sz="6000" b="0" spc="-5" dirty="0">
                <a:latin typeface="Arial MT"/>
                <a:cs typeface="Arial MT"/>
              </a:rPr>
              <a:t>TABLE OF	</a:t>
            </a:r>
            <a:r>
              <a:rPr sz="6000" b="0" spc="-10" dirty="0">
                <a:latin typeface="Arial MT"/>
                <a:cs typeface="Arial MT"/>
              </a:rPr>
              <a:t>CONTENTS</a:t>
            </a:r>
            <a:endParaRPr sz="6000" dirty="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7821111"/>
            <a:ext cx="2430145" cy="2466340"/>
            <a:chOff x="0" y="7821111"/>
            <a:chExt cx="2430145" cy="2466340"/>
          </a:xfrm>
        </p:grpSpPr>
        <p:sp>
          <p:nvSpPr>
            <p:cNvPr id="8" name="object 8"/>
            <p:cNvSpPr/>
            <p:nvPr/>
          </p:nvSpPr>
          <p:spPr>
            <a:xfrm>
              <a:off x="0" y="7821111"/>
              <a:ext cx="2430145" cy="2466340"/>
            </a:xfrm>
            <a:custGeom>
              <a:avLst/>
              <a:gdLst/>
              <a:ahLst/>
              <a:cxnLst/>
              <a:rect l="l" t="t" r="r" b="b"/>
              <a:pathLst>
                <a:path w="2430145" h="2466340">
                  <a:moveTo>
                    <a:pt x="0" y="2465887"/>
                  </a:moveTo>
                  <a:lnTo>
                    <a:pt x="0" y="0"/>
                  </a:lnTo>
                  <a:lnTo>
                    <a:pt x="2429600" y="2465887"/>
                  </a:lnTo>
                  <a:lnTo>
                    <a:pt x="0" y="2465887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8032832"/>
              <a:ext cx="2221230" cy="2254250"/>
            </a:xfrm>
            <a:custGeom>
              <a:avLst/>
              <a:gdLst/>
              <a:ahLst/>
              <a:cxnLst/>
              <a:rect l="l" t="t" r="r" b="b"/>
              <a:pathLst>
                <a:path w="2221230" h="2254250">
                  <a:moveTo>
                    <a:pt x="0" y="2254166"/>
                  </a:moveTo>
                  <a:lnTo>
                    <a:pt x="0" y="0"/>
                  </a:lnTo>
                  <a:lnTo>
                    <a:pt x="2220995" y="2254166"/>
                  </a:lnTo>
                  <a:lnTo>
                    <a:pt x="0" y="2254166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8237610"/>
              <a:ext cx="2019300" cy="2049780"/>
            </a:xfrm>
            <a:custGeom>
              <a:avLst/>
              <a:gdLst/>
              <a:ahLst/>
              <a:cxnLst/>
              <a:rect l="l" t="t" r="r" b="b"/>
              <a:pathLst>
                <a:path w="2019300" h="2049779">
                  <a:moveTo>
                    <a:pt x="0" y="2049388"/>
                  </a:moveTo>
                  <a:lnTo>
                    <a:pt x="0" y="0"/>
                  </a:lnTo>
                  <a:lnTo>
                    <a:pt x="2019230" y="2049388"/>
                  </a:lnTo>
                  <a:lnTo>
                    <a:pt x="0" y="2049388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022096" y="4633070"/>
            <a:ext cx="2095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b="1" spc="-5" dirty="0">
                <a:solidFill>
                  <a:srgbClr val="2D2E81"/>
                </a:solidFill>
                <a:latin typeface="Arial"/>
                <a:cs typeface="Arial"/>
              </a:rPr>
              <a:t>2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11680" y="5328066"/>
            <a:ext cx="219966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b="1" spc="-5" dirty="0">
                <a:solidFill>
                  <a:srgbClr val="2D2E81"/>
                </a:solidFill>
                <a:latin typeface="Arial"/>
                <a:cs typeface="Arial"/>
              </a:rPr>
              <a:t>3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20312" y="4682010"/>
            <a:ext cx="905277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bs-Latn-BA" sz="2400" spc="-10" dirty="0">
                <a:solidFill>
                  <a:srgbClr val="2D2E81"/>
                </a:solidFill>
                <a:latin typeface="Arial MT"/>
                <a:cs typeface="Arial MT"/>
              </a:rPr>
              <a:t>WHAT BIH HAS TO DO FOR CBAM UNTIL 2026?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39977" y="3959022"/>
            <a:ext cx="719951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bs-Latn-BA" sz="2400" spc="-10" dirty="0">
                <a:solidFill>
                  <a:srgbClr val="2D2E81"/>
                </a:solidFill>
                <a:latin typeface="Arial MT"/>
                <a:cs typeface="Arial MT"/>
              </a:rPr>
              <a:t>IMPLICATION OF CBAM ON BIH ECONOMY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54230" y="5337814"/>
            <a:ext cx="11211141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spc="-10" dirty="0">
                <a:solidFill>
                  <a:srgbClr val="2D2E81"/>
                </a:solidFill>
                <a:latin typeface="Arial MT"/>
                <a:cs typeface="Arial MT"/>
              </a:rPr>
              <a:t>WHAT BIH COMPANIES MUST DO UNTIL 2026 ?</a:t>
            </a:r>
            <a:endParaRPr sz="2400" dirty="0">
              <a:latin typeface="Arial MT"/>
              <a:cs typeface="Arial M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0" y="0"/>
            <a:ext cx="2609215" cy="2570480"/>
            <a:chOff x="0" y="0"/>
            <a:chExt cx="2609215" cy="2570480"/>
          </a:xfrm>
        </p:grpSpPr>
        <p:sp>
          <p:nvSpPr>
            <p:cNvPr id="30" name="object 30"/>
            <p:cNvSpPr/>
            <p:nvPr/>
          </p:nvSpPr>
          <p:spPr>
            <a:xfrm>
              <a:off x="0" y="0"/>
              <a:ext cx="2609215" cy="2570480"/>
            </a:xfrm>
            <a:custGeom>
              <a:avLst/>
              <a:gdLst/>
              <a:ahLst/>
              <a:cxnLst/>
              <a:rect l="l" t="t" r="r" b="b"/>
              <a:pathLst>
                <a:path w="2609215" h="2570480">
                  <a:moveTo>
                    <a:pt x="0" y="0"/>
                  </a:moveTo>
                  <a:lnTo>
                    <a:pt x="2608621" y="0"/>
                  </a:lnTo>
                  <a:lnTo>
                    <a:pt x="0" y="25702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0"/>
              <a:ext cx="2397125" cy="2362200"/>
            </a:xfrm>
            <a:custGeom>
              <a:avLst/>
              <a:gdLst/>
              <a:ahLst/>
              <a:cxnLst/>
              <a:rect l="l" t="t" r="r" b="b"/>
              <a:pathLst>
                <a:path w="2397125" h="2362200">
                  <a:moveTo>
                    <a:pt x="0" y="0"/>
                  </a:moveTo>
                  <a:lnTo>
                    <a:pt x="2396899" y="0"/>
                  </a:lnTo>
                  <a:lnTo>
                    <a:pt x="0" y="23616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0"/>
              <a:ext cx="2192655" cy="2160270"/>
            </a:xfrm>
            <a:custGeom>
              <a:avLst/>
              <a:gdLst/>
              <a:ahLst/>
              <a:cxnLst/>
              <a:rect l="l" t="t" r="r" b="b"/>
              <a:pathLst>
                <a:path w="2192655" h="2160270">
                  <a:moveTo>
                    <a:pt x="0" y="0"/>
                  </a:moveTo>
                  <a:lnTo>
                    <a:pt x="2192119" y="0"/>
                  </a:lnTo>
                  <a:lnTo>
                    <a:pt x="0" y="2159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4" name="object 45">
            <a:extLst>
              <a:ext uri="{FF2B5EF4-FFF2-40B4-BE49-F238E27FC236}">
                <a16:creationId xmlns:a16="http://schemas.microsoft.com/office/drawing/2014/main" id="{97D16651-1E84-C39E-646F-7F60C31D26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24978" y="503922"/>
            <a:ext cx="3736414" cy="1656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9988" y="1160780"/>
            <a:ext cx="11274352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10" dirty="0"/>
              <a:t>IMPLICATION OF CBAM ON BIH ECONOMY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563076" y="2618038"/>
            <a:ext cx="4248807" cy="164339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endParaRPr lang="en-US" sz="2100" b="1" spc="5" dirty="0">
              <a:solidFill>
                <a:srgbClr val="2D2E8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100" b="1" spc="5" dirty="0">
                <a:solidFill>
                  <a:srgbClr val="2D2E81"/>
                </a:solidFill>
                <a:latin typeface="Arial"/>
                <a:cs typeface="Arial"/>
              </a:rPr>
              <a:t>Optimal scenario - Applied ETS factors, CBAM price aligned with EU ETS, and applied exemption for electricity</a:t>
            </a:r>
            <a:r>
              <a:rPr lang="bs-Latn-BA" sz="2100" b="1" spc="5" dirty="0">
                <a:solidFill>
                  <a:srgbClr val="2D2E81"/>
                </a:solidFill>
                <a:latin typeface="Arial"/>
                <a:cs typeface="Arial"/>
              </a:rPr>
              <a:t> </a:t>
            </a:r>
            <a:endParaRPr sz="2100" dirty="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5792412" y="0"/>
            <a:ext cx="2496185" cy="2533015"/>
            <a:chOff x="15792412" y="0"/>
            <a:chExt cx="2496185" cy="2533015"/>
          </a:xfrm>
        </p:grpSpPr>
        <p:sp>
          <p:nvSpPr>
            <p:cNvPr id="28" name="object 28"/>
            <p:cNvSpPr/>
            <p:nvPr/>
          </p:nvSpPr>
          <p:spPr>
            <a:xfrm>
              <a:off x="15792412" y="0"/>
              <a:ext cx="2496185" cy="2533015"/>
            </a:xfrm>
            <a:custGeom>
              <a:avLst/>
              <a:gdLst/>
              <a:ahLst/>
              <a:cxnLst/>
              <a:rect l="l" t="t" r="r" b="b"/>
              <a:pathLst>
                <a:path w="2496184" h="2533015">
                  <a:moveTo>
                    <a:pt x="2495587" y="0"/>
                  </a:moveTo>
                  <a:lnTo>
                    <a:pt x="2495587" y="2532859"/>
                  </a:lnTo>
                  <a:lnTo>
                    <a:pt x="0" y="0"/>
                  </a:lnTo>
                  <a:lnTo>
                    <a:pt x="2495587" y="0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01019" y="0"/>
              <a:ext cx="2287270" cy="2321560"/>
            </a:xfrm>
            <a:custGeom>
              <a:avLst/>
              <a:gdLst/>
              <a:ahLst/>
              <a:cxnLst/>
              <a:rect l="l" t="t" r="r" b="b"/>
              <a:pathLst>
                <a:path w="2287269" h="2321560">
                  <a:moveTo>
                    <a:pt x="2286981" y="0"/>
                  </a:moveTo>
                  <a:lnTo>
                    <a:pt x="2286981" y="2321138"/>
                  </a:lnTo>
                  <a:lnTo>
                    <a:pt x="0" y="0"/>
                  </a:lnTo>
                  <a:lnTo>
                    <a:pt x="2286981" y="0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202784" y="0"/>
              <a:ext cx="2085339" cy="2116455"/>
            </a:xfrm>
            <a:custGeom>
              <a:avLst/>
              <a:gdLst/>
              <a:ahLst/>
              <a:cxnLst/>
              <a:rect l="l" t="t" r="r" b="b"/>
              <a:pathLst>
                <a:path w="2085340" h="2116455">
                  <a:moveTo>
                    <a:pt x="2085216" y="0"/>
                  </a:moveTo>
                  <a:lnTo>
                    <a:pt x="2085216" y="2116359"/>
                  </a:lnTo>
                  <a:lnTo>
                    <a:pt x="0" y="0"/>
                  </a:lnTo>
                  <a:lnTo>
                    <a:pt x="2085216" y="0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1" name="object 31"/>
          <p:cNvGrpSpPr/>
          <p:nvPr/>
        </p:nvGrpSpPr>
        <p:grpSpPr>
          <a:xfrm rot="5400000">
            <a:off x="-38403" y="7698740"/>
            <a:ext cx="2607310" cy="2569210"/>
            <a:chOff x="15680880" y="7718245"/>
            <a:chExt cx="2607310" cy="2569210"/>
          </a:xfrm>
        </p:grpSpPr>
        <p:sp>
          <p:nvSpPr>
            <p:cNvPr id="32" name="object 32"/>
            <p:cNvSpPr/>
            <p:nvPr/>
          </p:nvSpPr>
          <p:spPr>
            <a:xfrm>
              <a:off x="15680880" y="7718245"/>
              <a:ext cx="2607310" cy="2569210"/>
            </a:xfrm>
            <a:custGeom>
              <a:avLst/>
              <a:gdLst/>
              <a:ahLst/>
              <a:cxnLst/>
              <a:rect l="l" t="t" r="r" b="b"/>
              <a:pathLst>
                <a:path w="2607309" h="2569209">
                  <a:moveTo>
                    <a:pt x="2607119" y="2568753"/>
                  </a:moveTo>
                  <a:lnTo>
                    <a:pt x="0" y="2568753"/>
                  </a:lnTo>
                  <a:lnTo>
                    <a:pt x="2607119" y="0"/>
                  </a:lnTo>
                  <a:lnTo>
                    <a:pt x="2607119" y="2568753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892600" y="7926849"/>
              <a:ext cx="2395855" cy="2360295"/>
            </a:xfrm>
            <a:custGeom>
              <a:avLst/>
              <a:gdLst/>
              <a:ahLst/>
              <a:cxnLst/>
              <a:rect l="l" t="t" r="r" b="b"/>
              <a:pathLst>
                <a:path w="2395855" h="2360295">
                  <a:moveTo>
                    <a:pt x="2395399" y="2360150"/>
                  </a:moveTo>
                  <a:lnTo>
                    <a:pt x="0" y="2360150"/>
                  </a:lnTo>
                  <a:lnTo>
                    <a:pt x="2395399" y="0"/>
                  </a:lnTo>
                  <a:lnTo>
                    <a:pt x="2395399" y="2360150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097377" y="8128614"/>
              <a:ext cx="2190750" cy="2159000"/>
            </a:xfrm>
            <a:custGeom>
              <a:avLst/>
              <a:gdLst/>
              <a:ahLst/>
              <a:cxnLst/>
              <a:rect l="l" t="t" r="r" b="b"/>
              <a:pathLst>
                <a:path w="2190750" h="2159000">
                  <a:moveTo>
                    <a:pt x="2190621" y="2158385"/>
                  </a:moveTo>
                  <a:lnTo>
                    <a:pt x="0" y="2158385"/>
                  </a:lnTo>
                  <a:lnTo>
                    <a:pt x="2190621" y="0"/>
                  </a:lnTo>
                  <a:lnTo>
                    <a:pt x="2190621" y="2158385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08BFCAB-981A-8B4B-FEAA-BB8E91A574EF}"/>
              </a:ext>
            </a:extLst>
          </p:cNvPr>
          <p:cNvGraphicFramePr>
            <a:graphicFrameLocks noGrp="1"/>
          </p:cNvGraphicFramePr>
          <p:nvPr/>
        </p:nvGraphicFramePr>
        <p:xfrm>
          <a:off x="785898" y="2991372"/>
          <a:ext cx="10703268" cy="527632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973610">
                  <a:extLst>
                    <a:ext uri="{9D8B030D-6E8A-4147-A177-3AD203B41FA5}">
                      <a16:colId xmlns:a16="http://schemas.microsoft.com/office/drawing/2014/main" val="3891967979"/>
                    </a:ext>
                  </a:extLst>
                </a:gridCol>
                <a:gridCol w="2729658">
                  <a:extLst>
                    <a:ext uri="{9D8B030D-6E8A-4147-A177-3AD203B41FA5}">
                      <a16:colId xmlns:a16="http://schemas.microsoft.com/office/drawing/2014/main" val="890250253"/>
                    </a:ext>
                  </a:extLst>
                </a:gridCol>
              </a:tblGrid>
              <a:tr h="73440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hr-BA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P</a:t>
                      </a:r>
                      <a:r>
                        <a:rPr lang="en-US" sz="2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eriod</a:t>
                      </a:r>
                      <a:r>
                        <a:rPr lang="en-US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 2026-2030 </a:t>
                      </a:r>
                      <a:r>
                        <a:rPr lang="bs-Latn-BA" sz="2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for</a:t>
                      </a:r>
                      <a:r>
                        <a:rPr lang="bs-Latn-BA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 </a:t>
                      </a:r>
                      <a:r>
                        <a:rPr lang="bs-Latn-BA" sz="2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all</a:t>
                      </a:r>
                      <a:r>
                        <a:rPr lang="bs-Latn-BA" sz="2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 </a:t>
                      </a:r>
                      <a:r>
                        <a:rPr lang="bs-Latn-BA" sz="2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industries</a:t>
                      </a:r>
                      <a:endParaRPr lang="en-US" sz="2600" b="0" i="0" u="none" strike="noStrike" dirty="0">
                        <a:solidFill>
                          <a:schemeClr val="bg1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>
                    <a:solidFill>
                      <a:srgbClr val="1F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bs-Latn-BA" sz="2600" u="none" strike="noStrike" dirty="0" err="1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Optimal</a:t>
                      </a:r>
                      <a:r>
                        <a:rPr lang="bs-Latn-BA" sz="2600" u="none" strike="noStrike" dirty="0">
                          <a:solidFill>
                            <a:schemeClr val="bg1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 scenario</a:t>
                      </a:r>
                      <a:endParaRPr lang="en-US" sz="2600" b="0" i="0" u="none" strike="noStrike" dirty="0">
                        <a:solidFill>
                          <a:schemeClr val="bg1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>
                    <a:solidFill>
                      <a:srgbClr val="1F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240156"/>
                  </a:ext>
                </a:extLst>
              </a:tr>
              <a:tr h="62387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l-PL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Loss of income, BAM in millions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26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2.186,51</a:t>
                      </a:r>
                      <a:endParaRPr lang="en-US" sz="26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extLst>
                  <a:ext uri="{0D108BD9-81ED-4DB2-BD59-A6C34878D82A}">
                    <a16:rowId xmlns:a16="http://schemas.microsoft.com/office/drawing/2014/main" val="3530229594"/>
                  </a:ext>
                </a:extLst>
              </a:tr>
              <a:tr h="62387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l-PL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Loss of quantity, kg in millions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26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2.079,61</a:t>
                      </a:r>
                      <a:endParaRPr lang="en-US" sz="26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extLst>
                  <a:ext uri="{0D108BD9-81ED-4DB2-BD59-A6C34878D82A}">
                    <a16:rowId xmlns:a16="http://schemas.microsoft.com/office/drawing/2014/main" val="1846126796"/>
                  </a:ext>
                </a:extLst>
              </a:tr>
              <a:tr h="62387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l-PL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Loss of quantity, MWh in millions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26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0,00</a:t>
                      </a:r>
                      <a:endParaRPr lang="en-US" sz="26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extLst>
                  <a:ext uri="{0D108BD9-81ED-4DB2-BD59-A6C34878D82A}">
                    <a16:rowId xmlns:a16="http://schemas.microsoft.com/office/drawing/2014/main" val="2889273307"/>
                  </a:ext>
                </a:extLst>
              </a:tr>
              <a:tr h="62387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Job</a:t>
                      </a:r>
                      <a:r>
                        <a:rPr lang="bs-Latn-BA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 </a:t>
                      </a: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loss</a:t>
                      </a:r>
                      <a:r>
                        <a:rPr lang="bs-Latn-BA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, </a:t>
                      </a: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employee</a:t>
                      </a:r>
                      <a:r>
                        <a:rPr lang="bs-Latn-BA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 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26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418</a:t>
                      </a:r>
                      <a:endParaRPr lang="en-US" sz="26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extLst>
                  <a:ext uri="{0D108BD9-81ED-4DB2-BD59-A6C34878D82A}">
                    <a16:rowId xmlns:a16="http://schemas.microsoft.com/office/drawing/2014/main" val="3934318402"/>
                  </a:ext>
                </a:extLst>
              </a:tr>
              <a:tr h="62387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Collected</a:t>
                      </a:r>
                      <a:r>
                        <a:rPr lang="bs-Latn-BA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 </a:t>
                      </a: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through</a:t>
                      </a:r>
                      <a:r>
                        <a:rPr lang="bs-Latn-BA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 CBAM, BAM in </a:t>
                      </a: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millions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26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379,14</a:t>
                      </a:r>
                      <a:endParaRPr lang="en-US" sz="26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extLst>
                  <a:ext uri="{0D108BD9-81ED-4DB2-BD59-A6C34878D82A}">
                    <a16:rowId xmlns:a16="http://schemas.microsoft.com/office/drawing/2014/main" val="3161123559"/>
                  </a:ext>
                </a:extLst>
              </a:tr>
              <a:tr h="62387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Collected</a:t>
                      </a:r>
                      <a:r>
                        <a:rPr lang="bs-Latn-BA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 </a:t>
                      </a: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thorugh</a:t>
                      </a:r>
                      <a:r>
                        <a:rPr lang="bs-Latn-BA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 ETS, BAM in </a:t>
                      </a: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millions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26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290,59</a:t>
                      </a:r>
                      <a:endParaRPr lang="en-US" sz="26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extLst>
                  <a:ext uri="{0D108BD9-81ED-4DB2-BD59-A6C34878D82A}">
                    <a16:rowId xmlns:a16="http://schemas.microsoft.com/office/drawing/2014/main" val="2150701721"/>
                  </a:ext>
                </a:extLst>
              </a:tr>
              <a:tr h="79870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Collected</a:t>
                      </a:r>
                      <a:r>
                        <a:rPr lang="en-US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 </a:t>
                      </a:r>
                      <a:r>
                        <a:rPr lang="bs-Latn-BA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ETS+CBAM </a:t>
                      </a: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for</a:t>
                      </a:r>
                      <a:r>
                        <a:rPr lang="bs-Latn-BA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 </a:t>
                      </a: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electricity</a:t>
                      </a:r>
                      <a:r>
                        <a:rPr lang="en-US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, </a:t>
                      </a:r>
                      <a:r>
                        <a:rPr lang="hr-BA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BAM</a:t>
                      </a:r>
                      <a:r>
                        <a:rPr lang="en-US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 </a:t>
                      </a:r>
                      <a:r>
                        <a:rPr lang="bs-Latn-BA" sz="2600" u="none" strike="noStrike" dirty="0">
                          <a:effectLst/>
                          <a:latin typeface="Arial MT"/>
                          <a:cs typeface="Poppins" panose="00000500000000000000" pitchFamily="2" charset="0"/>
                        </a:rPr>
                        <a:t>in </a:t>
                      </a:r>
                      <a:r>
                        <a:rPr lang="bs-Latn-BA" sz="2600" u="none" strike="noStrike" dirty="0" err="1">
                          <a:effectLst/>
                          <a:latin typeface="Arial MT"/>
                          <a:cs typeface="Poppins" panose="00000500000000000000" pitchFamily="2" charset="0"/>
                        </a:rPr>
                        <a:t>millions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2600" b="1" u="none" strike="noStrike" dirty="0">
                          <a:solidFill>
                            <a:srgbClr val="1F2060"/>
                          </a:solidFill>
                          <a:effectLst/>
                          <a:latin typeface="Arial MT"/>
                          <a:cs typeface="Poppins" panose="00000500000000000000" pitchFamily="2" charset="0"/>
                        </a:rPr>
                        <a:t>0,00</a:t>
                      </a:r>
                      <a:endParaRPr lang="en-US" sz="2600" b="1" i="0" u="none" strike="noStrike" dirty="0">
                        <a:solidFill>
                          <a:srgbClr val="1F2060"/>
                        </a:solidFill>
                        <a:effectLst/>
                        <a:latin typeface="Arial MT"/>
                        <a:cs typeface="Poppins" panose="00000500000000000000" pitchFamily="2" charset="0"/>
                      </a:endParaRPr>
                    </a:p>
                  </a:txBody>
                  <a:tcPr marL="5080" marR="5080" marT="5080" marB="0" anchor="ctr"/>
                </a:tc>
                <a:extLst>
                  <a:ext uri="{0D108BD9-81ED-4DB2-BD59-A6C34878D82A}">
                    <a16:rowId xmlns:a16="http://schemas.microsoft.com/office/drawing/2014/main" val="1448277380"/>
                  </a:ext>
                </a:extLst>
              </a:tr>
            </a:tbl>
          </a:graphicData>
        </a:graphic>
      </p:graphicFrame>
      <p:sp>
        <p:nvSpPr>
          <p:cNvPr id="36" name="object 4">
            <a:extLst>
              <a:ext uri="{FF2B5EF4-FFF2-40B4-BE49-F238E27FC236}">
                <a16:creationId xmlns:a16="http://schemas.microsoft.com/office/drawing/2014/main" id="{8C41A4FE-C40C-8319-F8CB-C1F819F56D82}"/>
              </a:ext>
            </a:extLst>
          </p:cNvPr>
          <p:cNvSpPr/>
          <p:nvPr/>
        </p:nvSpPr>
        <p:spPr>
          <a:xfrm>
            <a:off x="5537531" y="2098405"/>
            <a:ext cx="1376045" cy="152400"/>
          </a:xfrm>
          <a:custGeom>
            <a:avLst/>
            <a:gdLst/>
            <a:ahLst/>
            <a:cxnLst/>
            <a:rect l="l" t="t" r="r" b="b"/>
            <a:pathLst>
              <a:path w="1376045" h="152400">
                <a:moveTo>
                  <a:pt x="1375578" y="152399"/>
                </a:moveTo>
                <a:lnTo>
                  <a:pt x="0" y="152399"/>
                </a:lnTo>
                <a:lnTo>
                  <a:pt x="0" y="0"/>
                </a:lnTo>
                <a:lnTo>
                  <a:pt x="1375578" y="0"/>
                </a:lnTo>
                <a:lnTo>
                  <a:pt x="1375578" y="152399"/>
                </a:lnTo>
                <a:close/>
              </a:path>
            </a:pathLst>
          </a:custGeom>
          <a:solidFill>
            <a:srgbClr val="F6C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345DA1C4-E498-3786-D900-5D1D085A7A5E}"/>
              </a:ext>
            </a:extLst>
          </p:cNvPr>
          <p:cNvSpPr/>
          <p:nvPr/>
        </p:nvSpPr>
        <p:spPr>
          <a:xfrm>
            <a:off x="12578519" y="4498459"/>
            <a:ext cx="1376045" cy="152400"/>
          </a:xfrm>
          <a:custGeom>
            <a:avLst/>
            <a:gdLst/>
            <a:ahLst/>
            <a:cxnLst/>
            <a:rect l="l" t="t" r="r" b="b"/>
            <a:pathLst>
              <a:path w="1376045" h="152400">
                <a:moveTo>
                  <a:pt x="1375578" y="152399"/>
                </a:moveTo>
                <a:lnTo>
                  <a:pt x="0" y="152399"/>
                </a:lnTo>
                <a:lnTo>
                  <a:pt x="0" y="0"/>
                </a:lnTo>
                <a:lnTo>
                  <a:pt x="1375578" y="0"/>
                </a:lnTo>
                <a:lnTo>
                  <a:pt x="1375578" y="152399"/>
                </a:lnTo>
                <a:close/>
              </a:path>
            </a:pathLst>
          </a:custGeom>
          <a:solidFill>
            <a:srgbClr val="F6C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E7A18F8-9620-2362-FE32-68CC19900178}"/>
              </a:ext>
            </a:extLst>
          </p:cNvPr>
          <p:cNvGrpSpPr/>
          <p:nvPr/>
        </p:nvGrpSpPr>
        <p:grpSpPr>
          <a:xfrm>
            <a:off x="12056411" y="4498459"/>
            <a:ext cx="5863658" cy="5693515"/>
            <a:chOff x="10356324" y="1465214"/>
            <a:chExt cx="8795487" cy="85402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3E7984F-F705-A4CF-B188-26C6ADDE6317}"/>
                </a:ext>
              </a:extLst>
            </p:cNvPr>
            <p:cNvSpPr/>
            <p:nvPr/>
          </p:nvSpPr>
          <p:spPr>
            <a:xfrm>
              <a:off x="10356324" y="1465214"/>
              <a:ext cx="8795487" cy="82245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1" name="Group 12">
              <a:extLst>
                <a:ext uri="{FF2B5EF4-FFF2-40B4-BE49-F238E27FC236}">
                  <a16:creationId xmlns:a16="http://schemas.microsoft.com/office/drawing/2014/main" id="{983908C1-8EE5-C730-C6A3-BD9E3B306096}"/>
                </a:ext>
              </a:extLst>
            </p:cNvPr>
            <p:cNvGrpSpPr/>
            <p:nvPr/>
          </p:nvGrpSpPr>
          <p:grpSpPr>
            <a:xfrm>
              <a:off x="12832706" y="7591882"/>
              <a:ext cx="2413604" cy="2413604"/>
              <a:chOff x="0" y="0"/>
              <a:chExt cx="812800" cy="812800"/>
            </a:xfrm>
          </p:grpSpPr>
          <p:sp>
            <p:nvSpPr>
              <p:cNvPr id="56" name="Freeform 13">
                <a:extLst>
                  <a:ext uri="{FF2B5EF4-FFF2-40B4-BE49-F238E27FC236}">
                    <a16:creationId xmlns:a16="http://schemas.microsoft.com/office/drawing/2014/main" id="{5C42652F-C0E2-80F7-AC99-68471C05F45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329C3">
                      <a:alpha val="100000"/>
                    </a:srgbClr>
                  </a:gs>
                  <a:gs pos="100000">
                    <a:srgbClr val="5DE0E6">
                      <a:alpha val="100000"/>
                    </a:srgbClr>
                  </a:gs>
                </a:gsLst>
                <a:lin ang="5400000"/>
              </a:gra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TextBox 14">
                <a:extLst>
                  <a:ext uri="{FF2B5EF4-FFF2-40B4-BE49-F238E27FC236}">
                    <a16:creationId xmlns:a16="http://schemas.microsoft.com/office/drawing/2014/main" id="{F6F45D8F-25BF-6B26-34D2-3D49786CC2B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619" tIns="30619" rIns="30619" bIns="30619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0A5F772C-038C-F44C-DD14-BDDA9DDF3E9D}"/>
                </a:ext>
              </a:extLst>
            </p:cNvPr>
            <p:cNvSpPr/>
            <p:nvPr/>
          </p:nvSpPr>
          <p:spPr>
            <a:xfrm>
              <a:off x="13200385" y="7995111"/>
              <a:ext cx="1509032" cy="1517103"/>
            </a:xfrm>
            <a:custGeom>
              <a:avLst/>
              <a:gdLst/>
              <a:ahLst/>
              <a:cxnLst/>
              <a:rect l="l" t="t" r="r" b="b"/>
              <a:pathLst>
                <a:path w="1331773" h="1403209">
                  <a:moveTo>
                    <a:pt x="0" y="0"/>
                  </a:moveTo>
                  <a:lnTo>
                    <a:pt x="1331773" y="0"/>
                  </a:lnTo>
                  <a:lnTo>
                    <a:pt x="1331773" y="1403209"/>
                  </a:lnTo>
                  <a:lnTo>
                    <a:pt x="0" y="1403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3" name="Graphic 42" descr="Factory with solid fill">
              <a:extLst>
                <a:ext uri="{FF2B5EF4-FFF2-40B4-BE49-F238E27FC236}">
                  <a16:creationId xmlns:a16="http://schemas.microsoft.com/office/drawing/2014/main" id="{8C7DA950-AD55-247E-CACA-76E77F181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030095" y="3401856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Factory with solid fill">
              <a:extLst>
                <a:ext uri="{FF2B5EF4-FFF2-40B4-BE49-F238E27FC236}">
                  <a16:creationId xmlns:a16="http://schemas.microsoft.com/office/drawing/2014/main" id="{C341A922-1051-169B-111E-4B315208B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497701" y="3997637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Factory with solid fill">
              <a:extLst>
                <a:ext uri="{FF2B5EF4-FFF2-40B4-BE49-F238E27FC236}">
                  <a16:creationId xmlns:a16="http://schemas.microsoft.com/office/drawing/2014/main" id="{580D0892-E0FA-4BE4-9AB4-8F2447AC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762882" y="3974667"/>
              <a:ext cx="914400" cy="914400"/>
            </a:xfrm>
            <a:prstGeom prst="rect">
              <a:avLst/>
            </a:prstGeom>
          </p:spPr>
        </p:pic>
        <p:sp>
          <p:nvSpPr>
            <p:cNvPr id="46" name="TextBox 2">
              <a:extLst>
                <a:ext uri="{FF2B5EF4-FFF2-40B4-BE49-F238E27FC236}">
                  <a16:creationId xmlns:a16="http://schemas.microsoft.com/office/drawing/2014/main" id="{9020191D-66E3-4BB4-9D36-D3D6EABF44E0}"/>
                </a:ext>
              </a:extLst>
            </p:cNvPr>
            <p:cNvSpPr txBox="1"/>
            <p:nvPr/>
          </p:nvSpPr>
          <p:spPr>
            <a:xfrm>
              <a:off x="15374495" y="6393960"/>
              <a:ext cx="3015656" cy="792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666"/>
                </a:lnSpc>
                <a:spcBef>
                  <a:spcPct val="0"/>
                </a:spcBef>
              </a:pPr>
              <a:r>
                <a:rPr lang="hr-BA" sz="2133" dirty="0">
                  <a:solidFill>
                    <a:srgbClr val="FF0000"/>
                  </a:solidFill>
                  <a:latin typeface="Poppins Bold"/>
                </a:rPr>
                <a:t>KM 380 mil</a:t>
              </a:r>
              <a:endParaRPr lang="en-US" sz="2133" dirty="0">
                <a:solidFill>
                  <a:srgbClr val="FF0000"/>
                </a:solidFill>
                <a:latin typeface="Poppins Bold"/>
              </a:endParaRPr>
            </a:p>
          </p:txBody>
        </p:sp>
        <p:sp>
          <p:nvSpPr>
            <p:cNvPr id="47" name="TextBox 2">
              <a:extLst>
                <a:ext uri="{FF2B5EF4-FFF2-40B4-BE49-F238E27FC236}">
                  <a16:creationId xmlns:a16="http://schemas.microsoft.com/office/drawing/2014/main" id="{6CA61B38-4032-8BF3-D4B2-BB01A55A1A68}"/>
                </a:ext>
              </a:extLst>
            </p:cNvPr>
            <p:cNvSpPr txBox="1"/>
            <p:nvPr/>
          </p:nvSpPr>
          <p:spPr>
            <a:xfrm>
              <a:off x="11229350" y="6393960"/>
              <a:ext cx="2516354" cy="792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666"/>
                </a:lnSpc>
                <a:spcBef>
                  <a:spcPct val="0"/>
                </a:spcBef>
              </a:pPr>
              <a:r>
                <a:rPr lang="hr-BA" sz="2133" dirty="0">
                  <a:solidFill>
                    <a:srgbClr val="00B050"/>
                  </a:solidFill>
                  <a:latin typeface="Poppins Bold"/>
                </a:rPr>
                <a:t>KM 290 mil</a:t>
              </a:r>
              <a:endParaRPr lang="en-US" sz="2133" dirty="0">
                <a:solidFill>
                  <a:srgbClr val="00B050"/>
                </a:solidFill>
                <a:latin typeface="Poppins Bold"/>
              </a:endParaRPr>
            </a:p>
          </p:txBody>
        </p: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51618572-6AE7-348E-D001-7C9976C8ACC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2832707" y="4968606"/>
              <a:ext cx="1748901" cy="142535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0D09F1D7-9846-03A6-82BE-AE095ADF45A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4538588" y="4968606"/>
              <a:ext cx="1748901" cy="142535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2">
              <a:extLst>
                <a:ext uri="{FF2B5EF4-FFF2-40B4-BE49-F238E27FC236}">
                  <a16:creationId xmlns:a16="http://schemas.microsoft.com/office/drawing/2014/main" id="{430A0AE8-B612-B32B-599E-EE43BC70F8AC}"/>
                </a:ext>
              </a:extLst>
            </p:cNvPr>
            <p:cNvSpPr txBox="1"/>
            <p:nvPr/>
          </p:nvSpPr>
          <p:spPr>
            <a:xfrm>
              <a:off x="12805418" y="4882628"/>
              <a:ext cx="677775" cy="7642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hr-BA" sz="1600" dirty="0">
                  <a:solidFill>
                    <a:srgbClr val="00B050"/>
                  </a:solidFill>
                  <a:latin typeface="Poppins Bold"/>
                </a:rPr>
                <a:t>ETS</a:t>
              </a:r>
              <a:endParaRPr lang="en-US" sz="1600" dirty="0">
                <a:solidFill>
                  <a:srgbClr val="00B050"/>
                </a:solidFill>
                <a:latin typeface="Poppins Bold"/>
              </a:endParaRPr>
            </a:p>
          </p:txBody>
        </p:sp>
        <p:sp>
          <p:nvSpPr>
            <p:cNvPr id="51" name="TextBox 2">
              <a:extLst>
                <a:ext uri="{FF2B5EF4-FFF2-40B4-BE49-F238E27FC236}">
                  <a16:creationId xmlns:a16="http://schemas.microsoft.com/office/drawing/2014/main" id="{E629F459-DB65-3D29-873F-3B1ABABE3996}"/>
                </a:ext>
              </a:extLst>
            </p:cNvPr>
            <p:cNvSpPr txBox="1"/>
            <p:nvPr/>
          </p:nvSpPr>
          <p:spPr>
            <a:xfrm>
              <a:off x="15672951" y="4882628"/>
              <a:ext cx="1686188" cy="7642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666"/>
                </a:lnSpc>
                <a:spcBef>
                  <a:spcPct val="0"/>
                </a:spcBef>
              </a:pPr>
              <a:r>
                <a:rPr lang="hr-BA" sz="1600" dirty="0">
                  <a:solidFill>
                    <a:srgbClr val="FF0000"/>
                  </a:solidFill>
                  <a:latin typeface="Poppins Bold"/>
                </a:rPr>
                <a:t>CBAM</a:t>
              </a:r>
              <a:endParaRPr lang="en-US" sz="1600" dirty="0">
                <a:solidFill>
                  <a:srgbClr val="FF0000"/>
                </a:solidFill>
                <a:latin typeface="Poppins Bold"/>
              </a:endParaRPr>
            </a:p>
          </p:txBody>
        </p:sp>
        <p:pic>
          <p:nvPicPr>
            <p:cNvPr id="52" name="Graphic 51" descr="Bank with solid fill">
              <a:extLst>
                <a:ext uri="{FF2B5EF4-FFF2-40B4-BE49-F238E27FC236}">
                  <a16:creationId xmlns:a16="http://schemas.microsoft.com/office/drawing/2014/main" id="{A74759E3-94B7-6364-514C-AA5EDEBDB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125100" y="4997091"/>
              <a:ext cx="1620856" cy="1620856"/>
            </a:xfrm>
            <a:prstGeom prst="rect">
              <a:avLst/>
            </a:prstGeom>
          </p:spPr>
        </p:pic>
        <p:pic>
          <p:nvPicPr>
            <p:cNvPr id="53" name="Picture 2" descr="Global Operations - Beacon Pharmaceuticals Limited">
              <a:extLst>
                <a:ext uri="{FF2B5EF4-FFF2-40B4-BE49-F238E27FC236}">
                  <a16:creationId xmlns:a16="http://schemas.microsoft.com/office/drawing/2014/main" id="{061BF51B-33DB-8E9B-FAF9-6F6C46767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6461" y="4102427"/>
              <a:ext cx="12192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Graphic 53" descr="Bank with solid fill">
              <a:extLst>
                <a:ext uri="{FF2B5EF4-FFF2-40B4-BE49-F238E27FC236}">
                  <a16:creationId xmlns:a16="http://schemas.microsoft.com/office/drawing/2014/main" id="{ED8D4B08-351D-69F0-0E86-5CFF19DB6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641484" y="4997091"/>
              <a:ext cx="1620856" cy="1620856"/>
            </a:xfrm>
            <a:prstGeom prst="rect">
              <a:avLst/>
            </a:prstGeom>
          </p:spPr>
        </p:pic>
        <p:pic>
          <p:nvPicPr>
            <p:cNvPr id="55" name="Picture 4" descr="Circle, country, eu, europe, european, flag, union icon - Download on ...">
              <a:extLst>
                <a:ext uri="{FF2B5EF4-FFF2-40B4-BE49-F238E27FC236}">
                  <a16:creationId xmlns:a16="http://schemas.microsoft.com/office/drawing/2014/main" id="{CEA63AC6-D88D-0BDC-50E5-9AF847237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0929" y="4130253"/>
              <a:ext cx="881965" cy="86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object 45">
            <a:extLst>
              <a:ext uri="{FF2B5EF4-FFF2-40B4-BE49-F238E27FC236}">
                <a16:creationId xmlns:a16="http://schemas.microsoft.com/office/drawing/2014/main" id="{FA358817-40B2-619A-41AF-AA10787B0F2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430709" y="578619"/>
            <a:ext cx="3736414" cy="165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0" y="7821109"/>
            <a:ext cx="2430145" cy="2466340"/>
            <a:chOff x="0" y="7821109"/>
            <a:chExt cx="2430145" cy="2466340"/>
          </a:xfrm>
        </p:grpSpPr>
        <p:sp>
          <p:nvSpPr>
            <p:cNvPr id="7" name="object 7"/>
            <p:cNvSpPr/>
            <p:nvPr/>
          </p:nvSpPr>
          <p:spPr>
            <a:xfrm>
              <a:off x="0" y="7821109"/>
              <a:ext cx="2430145" cy="2466340"/>
            </a:xfrm>
            <a:custGeom>
              <a:avLst/>
              <a:gdLst/>
              <a:ahLst/>
              <a:cxnLst/>
              <a:rect l="l" t="t" r="r" b="b"/>
              <a:pathLst>
                <a:path w="2430145" h="2466340">
                  <a:moveTo>
                    <a:pt x="0" y="2465890"/>
                  </a:moveTo>
                  <a:lnTo>
                    <a:pt x="0" y="0"/>
                  </a:lnTo>
                  <a:lnTo>
                    <a:pt x="2429603" y="2465890"/>
                  </a:lnTo>
                  <a:lnTo>
                    <a:pt x="0" y="2465890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032833"/>
              <a:ext cx="2221230" cy="2254250"/>
            </a:xfrm>
            <a:custGeom>
              <a:avLst/>
              <a:gdLst/>
              <a:ahLst/>
              <a:cxnLst/>
              <a:rect l="l" t="t" r="r" b="b"/>
              <a:pathLst>
                <a:path w="2221230" h="2254250">
                  <a:moveTo>
                    <a:pt x="0" y="2254166"/>
                  </a:moveTo>
                  <a:lnTo>
                    <a:pt x="0" y="0"/>
                  </a:lnTo>
                  <a:lnTo>
                    <a:pt x="2220995" y="2254166"/>
                  </a:lnTo>
                  <a:lnTo>
                    <a:pt x="0" y="2254166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8237609"/>
              <a:ext cx="2019300" cy="2049780"/>
            </a:xfrm>
            <a:custGeom>
              <a:avLst/>
              <a:gdLst/>
              <a:ahLst/>
              <a:cxnLst/>
              <a:rect l="l" t="t" r="r" b="b"/>
              <a:pathLst>
                <a:path w="2019300" h="2049779">
                  <a:moveTo>
                    <a:pt x="0" y="2049390"/>
                  </a:moveTo>
                  <a:lnTo>
                    <a:pt x="0" y="0"/>
                  </a:lnTo>
                  <a:lnTo>
                    <a:pt x="2019232" y="2049390"/>
                  </a:lnTo>
                  <a:lnTo>
                    <a:pt x="0" y="2049390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0" y="0"/>
            <a:ext cx="2609215" cy="2570480"/>
            <a:chOff x="0" y="0"/>
            <a:chExt cx="2609215" cy="2570480"/>
          </a:xfrm>
        </p:grpSpPr>
        <p:sp>
          <p:nvSpPr>
            <p:cNvPr id="11" name="object 11"/>
            <p:cNvSpPr/>
            <p:nvPr/>
          </p:nvSpPr>
          <p:spPr>
            <a:xfrm>
              <a:off x="0" y="0"/>
              <a:ext cx="2609215" cy="2570480"/>
            </a:xfrm>
            <a:custGeom>
              <a:avLst/>
              <a:gdLst/>
              <a:ahLst/>
              <a:cxnLst/>
              <a:rect l="l" t="t" r="r" b="b"/>
              <a:pathLst>
                <a:path w="2609215" h="2570480">
                  <a:moveTo>
                    <a:pt x="0" y="0"/>
                  </a:moveTo>
                  <a:lnTo>
                    <a:pt x="2608620" y="0"/>
                  </a:lnTo>
                  <a:lnTo>
                    <a:pt x="0" y="2570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2397125" cy="2362200"/>
            </a:xfrm>
            <a:custGeom>
              <a:avLst/>
              <a:gdLst/>
              <a:ahLst/>
              <a:cxnLst/>
              <a:rect l="l" t="t" r="r" b="b"/>
              <a:pathLst>
                <a:path w="2397125" h="2362200">
                  <a:moveTo>
                    <a:pt x="0" y="0"/>
                  </a:moveTo>
                  <a:lnTo>
                    <a:pt x="2396902" y="0"/>
                  </a:lnTo>
                  <a:lnTo>
                    <a:pt x="0" y="2361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2192655" cy="2160270"/>
            </a:xfrm>
            <a:custGeom>
              <a:avLst/>
              <a:gdLst/>
              <a:ahLst/>
              <a:cxnLst/>
              <a:rect l="l" t="t" r="r" b="b"/>
              <a:pathLst>
                <a:path w="2192655" h="2160270">
                  <a:moveTo>
                    <a:pt x="0" y="0"/>
                  </a:moveTo>
                  <a:lnTo>
                    <a:pt x="2192121" y="0"/>
                  </a:lnTo>
                  <a:lnTo>
                    <a:pt x="0" y="2159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/>
          <p:nvPr/>
        </p:nvSpPr>
        <p:spPr>
          <a:xfrm>
            <a:off x="632692" y="4921124"/>
            <a:ext cx="1007744" cy="953135"/>
          </a:xfrm>
          <a:custGeom>
            <a:avLst/>
            <a:gdLst/>
            <a:ahLst/>
            <a:cxnLst/>
            <a:rect l="l" t="t" r="r" b="b"/>
            <a:pathLst>
              <a:path w="1007745" h="953135">
                <a:moveTo>
                  <a:pt x="776871" y="564210"/>
                </a:moveTo>
                <a:lnTo>
                  <a:pt x="773950" y="516559"/>
                </a:lnTo>
                <a:lnTo>
                  <a:pt x="765416" y="470623"/>
                </a:lnTo>
                <a:lnTo>
                  <a:pt x="751649" y="426732"/>
                </a:lnTo>
                <a:lnTo>
                  <a:pt x="732993" y="385216"/>
                </a:lnTo>
                <a:lnTo>
                  <a:pt x="725868" y="394550"/>
                </a:lnTo>
                <a:lnTo>
                  <a:pt x="700493" y="428853"/>
                </a:lnTo>
                <a:lnTo>
                  <a:pt x="691362" y="441833"/>
                </a:lnTo>
                <a:lnTo>
                  <a:pt x="701560" y="470827"/>
                </a:lnTo>
                <a:lnTo>
                  <a:pt x="709041" y="500976"/>
                </a:lnTo>
                <a:lnTo>
                  <a:pt x="713651" y="532155"/>
                </a:lnTo>
                <a:lnTo>
                  <a:pt x="715213" y="564210"/>
                </a:lnTo>
                <a:lnTo>
                  <a:pt x="711669" y="612432"/>
                </a:lnTo>
                <a:lnTo>
                  <a:pt x="701357" y="658482"/>
                </a:lnTo>
                <a:lnTo>
                  <a:pt x="684796" y="701852"/>
                </a:lnTo>
                <a:lnTo>
                  <a:pt x="662495" y="742022"/>
                </a:lnTo>
                <a:lnTo>
                  <a:pt x="634961" y="778484"/>
                </a:lnTo>
                <a:lnTo>
                  <a:pt x="602716" y="810742"/>
                </a:lnTo>
                <a:lnTo>
                  <a:pt x="566242" y="838276"/>
                </a:lnTo>
                <a:lnTo>
                  <a:pt x="526072" y="860577"/>
                </a:lnTo>
                <a:lnTo>
                  <a:pt x="482701" y="877138"/>
                </a:lnTo>
                <a:lnTo>
                  <a:pt x="436651" y="887450"/>
                </a:lnTo>
                <a:lnTo>
                  <a:pt x="388429" y="891006"/>
                </a:lnTo>
                <a:lnTo>
                  <a:pt x="340207" y="887450"/>
                </a:lnTo>
                <a:lnTo>
                  <a:pt x="294157" y="877138"/>
                </a:lnTo>
                <a:lnTo>
                  <a:pt x="250786" y="860577"/>
                </a:lnTo>
                <a:lnTo>
                  <a:pt x="210616" y="838276"/>
                </a:lnTo>
                <a:lnTo>
                  <a:pt x="174155" y="810742"/>
                </a:lnTo>
                <a:lnTo>
                  <a:pt x="141897" y="778484"/>
                </a:lnTo>
                <a:lnTo>
                  <a:pt x="114363" y="742022"/>
                </a:lnTo>
                <a:lnTo>
                  <a:pt x="92062" y="701852"/>
                </a:lnTo>
                <a:lnTo>
                  <a:pt x="75501" y="658482"/>
                </a:lnTo>
                <a:lnTo>
                  <a:pt x="65189" y="612432"/>
                </a:lnTo>
                <a:lnTo>
                  <a:pt x="61645" y="564210"/>
                </a:lnTo>
                <a:lnTo>
                  <a:pt x="65189" y="515988"/>
                </a:lnTo>
                <a:lnTo>
                  <a:pt x="75501" y="469938"/>
                </a:lnTo>
                <a:lnTo>
                  <a:pt x="92062" y="426567"/>
                </a:lnTo>
                <a:lnTo>
                  <a:pt x="114363" y="386397"/>
                </a:lnTo>
                <a:lnTo>
                  <a:pt x="141897" y="349923"/>
                </a:lnTo>
                <a:lnTo>
                  <a:pt x="174155" y="317677"/>
                </a:lnTo>
                <a:lnTo>
                  <a:pt x="210616" y="290144"/>
                </a:lnTo>
                <a:lnTo>
                  <a:pt x="250786" y="267843"/>
                </a:lnTo>
                <a:lnTo>
                  <a:pt x="294157" y="251282"/>
                </a:lnTo>
                <a:lnTo>
                  <a:pt x="340207" y="240969"/>
                </a:lnTo>
                <a:lnTo>
                  <a:pt x="388429" y="237413"/>
                </a:lnTo>
                <a:lnTo>
                  <a:pt x="436765" y="240995"/>
                </a:lnTo>
                <a:lnTo>
                  <a:pt x="482904" y="251383"/>
                </a:lnTo>
                <a:lnTo>
                  <a:pt x="526338" y="268046"/>
                </a:lnTo>
                <a:lnTo>
                  <a:pt x="566572" y="290461"/>
                </a:lnTo>
                <a:lnTo>
                  <a:pt x="576516" y="278269"/>
                </a:lnTo>
                <a:lnTo>
                  <a:pt x="586473" y="266255"/>
                </a:lnTo>
                <a:lnTo>
                  <a:pt x="596442" y="254444"/>
                </a:lnTo>
                <a:lnTo>
                  <a:pt x="606425" y="242887"/>
                </a:lnTo>
                <a:lnTo>
                  <a:pt x="567626" y="219659"/>
                </a:lnTo>
                <a:lnTo>
                  <a:pt x="526072" y="200977"/>
                </a:lnTo>
                <a:lnTo>
                  <a:pt x="482130" y="187210"/>
                </a:lnTo>
                <a:lnTo>
                  <a:pt x="436143" y="178689"/>
                </a:lnTo>
                <a:lnTo>
                  <a:pt x="388429" y="175768"/>
                </a:lnTo>
                <a:lnTo>
                  <a:pt x="339775" y="178803"/>
                </a:lnTo>
                <a:lnTo>
                  <a:pt x="292900" y="187655"/>
                </a:lnTo>
                <a:lnTo>
                  <a:pt x="248183" y="201955"/>
                </a:lnTo>
                <a:lnTo>
                  <a:pt x="205981" y="221348"/>
                </a:lnTo>
                <a:lnTo>
                  <a:pt x="166662" y="245452"/>
                </a:lnTo>
                <a:lnTo>
                  <a:pt x="130594" y="273926"/>
                </a:lnTo>
                <a:lnTo>
                  <a:pt x="98145" y="306374"/>
                </a:lnTo>
                <a:lnTo>
                  <a:pt x="69684" y="342430"/>
                </a:lnTo>
                <a:lnTo>
                  <a:pt x="45567" y="381749"/>
                </a:lnTo>
                <a:lnTo>
                  <a:pt x="26187" y="423951"/>
                </a:lnTo>
                <a:lnTo>
                  <a:pt x="11874" y="468680"/>
                </a:lnTo>
                <a:lnTo>
                  <a:pt x="3022" y="515543"/>
                </a:lnTo>
                <a:lnTo>
                  <a:pt x="0" y="564210"/>
                </a:lnTo>
                <a:lnTo>
                  <a:pt x="3022" y="612863"/>
                </a:lnTo>
                <a:lnTo>
                  <a:pt x="11874" y="659739"/>
                </a:lnTo>
                <a:lnTo>
                  <a:pt x="26187" y="704456"/>
                </a:lnTo>
                <a:lnTo>
                  <a:pt x="45567" y="746658"/>
                </a:lnTo>
                <a:lnTo>
                  <a:pt x="69684" y="785977"/>
                </a:lnTo>
                <a:lnTo>
                  <a:pt x="98145" y="822045"/>
                </a:lnTo>
                <a:lnTo>
                  <a:pt x="130594" y="854494"/>
                </a:lnTo>
                <a:lnTo>
                  <a:pt x="166662" y="882954"/>
                </a:lnTo>
                <a:lnTo>
                  <a:pt x="205981" y="907059"/>
                </a:lnTo>
                <a:lnTo>
                  <a:pt x="248183" y="926452"/>
                </a:lnTo>
                <a:lnTo>
                  <a:pt x="292900" y="940765"/>
                </a:lnTo>
                <a:lnTo>
                  <a:pt x="339775" y="949617"/>
                </a:lnTo>
                <a:lnTo>
                  <a:pt x="388429" y="952639"/>
                </a:lnTo>
                <a:lnTo>
                  <a:pt x="437083" y="949617"/>
                </a:lnTo>
                <a:lnTo>
                  <a:pt x="483958" y="940765"/>
                </a:lnTo>
                <a:lnTo>
                  <a:pt x="528675" y="926452"/>
                </a:lnTo>
                <a:lnTo>
                  <a:pt x="570890" y="907059"/>
                </a:lnTo>
                <a:lnTo>
                  <a:pt x="610196" y="882954"/>
                </a:lnTo>
                <a:lnTo>
                  <a:pt x="646264" y="854494"/>
                </a:lnTo>
                <a:lnTo>
                  <a:pt x="678713" y="822045"/>
                </a:lnTo>
                <a:lnTo>
                  <a:pt x="707174" y="785977"/>
                </a:lnTo>
                <a:lnTo>
                  <a:pt x="731291" y="746658"/>
                </a:lnTo>
                <a:lnTo>
                  <a:pt x="750684" y="704456"/>
                </a:lnTo>
                <a:lnTo>
                  <a:pt x="764984" y="659739"/>
                </a:lnTo>
                <a:lnTo>
                  <a:pt x="773836" y="612863"/>
                </a:lnTo>
                <a:lnTo>
                  <a:pt x="776871" y="564210"/>
                </a:lnTo>
                <a:close/>
              </a:path>
              <a:path w="1007745" h="953135">
                <a:moveTo>
                  <a:pt x="1007541" y="9372"/>
                </a:moveTo>
                <a:lnTo>
                  <a:pt x="996416" y="0"/>
                </a:lnTo>
                <a:lnTo>
                  <a:pt x="982141" y="1930"/>
                </a:lnTo>
                <a:lnTo>
                  <a:pt x="957338" y="13474"/>
                </a:lnTo>
                <a:lnTo>
                  <a:pt x="924064" y="33299"/>
                </a:lnTo>
                <a:lnTo>
                  <a:pt x="884415" y="60071"/>
                </a:lnTo>
                <a:lnTo>
                  <a:pt x="840435" y="92443"/>
                </a:lnTo>
                <a:lnTo>
                  <a:pt x="794194" y="129082"/>
                </a:lnTo>
                <a:lnTo>
                  <a:pt x="747763" y="168643"/>
                </a:lnTo>
                <a:lnTo>
                  <a:pt x="703224" y="209804"/>
                </a:lnTo>
                <a:lnTo>
                  <a:pt x="662622" y="251218"/>
                </a:lnTo>
                <a:lnTo>
                  <a:pt x="621665" y="298043"/>
                </a:lnTo>
                <a:lnTo>
                  <a:pt x="580859" y="348640"/>
                </a:lnTo>
                <a:lnTo>
                  <a:pt x="541108" y="400583"/>
                </a:lnTo>
                <a:lnTo>
                  <a:pt x="503301" y="451459"/>
                </a:lnTo>
                <a:lnTo>
                  <a:pt x="468363" y="498830"/>
                </a:lnTo>
                <a:lnTo>
                  <a:pt x="437184" y="540270"/>
                </a:lnTo>
                <a:lnTo>
                  <a:pt x="410667" y="573366"/>
                </a:lnTo>
                <a:lnTo>
                  <a:pt x="389724" y="595680"/>
                </a:lnTo>
                <a:lnTo>
                  <a:pt x="375246" y="604786"/>
                </a:lnTo>
                <a:lnTo>
                  <a:pt x="339623" y="591896"/>
                </a:lnTo>
                <a:lnTo>
                  <a:pt x="284162" y="557860"/>
                </a:lnTo>
                <a:lnTo>
                  <a:pt x="226860" y="518871"/>
                </a:lnTo>
                <a:lnTo>
                  <a:pt x="185724" y="491083"/>
                </a:lnTo>
                <a:lnTo>
                  <a:pt x="154597" y="475297"/>
                </a:lnTo>
                <a:lnTo>
                  <a:pt x="128397" y="468388"/>
                </a:lnTo>
                <a:lnTo>
                  <a:pt x="113766" y="472427"/>
                </a:lnTo>
                <a:lnTo>
                  <a:pt x="117348" y="489483"/>
                </a:lnTo>
                <a:lnTo>
                  <a:pt x="129933" y="505802"/>
                </a:lnTo>
                <a:lnTo>
                  <a:pt x="154711" y="534936"/>
                </a:lnTo>
                <a:lnTo>
                  <a:pt x="189369" y="575106"/>
                </a:lnTo>
                <a:lnTo>
                  <a:pt x="231597" y="624535"/>
                </a:lnTo>
                <a:lnTo>
                  <a:pt x="317373" y="725843"/>
                </a:lnTo>
                <a:lnTo>
                  <a:pt x="353860" y="768858"/>
                </a:lnTo>
                <a:lnTo>
                  <a:pt x="380885" y="800658"/>
                </a:lnTo>
                <a:lnTo>
                  <a:pt x="407085" y="825220"/>
                </a:lnTo>
                <a:lnTo>
                  <a:pt x="419557" y="820686"/>
                </a:lnTo>
                <a:lnTo>
                  <a:pt x="433654" y="802614"/>
                </a:lnTo>
                <a:lnTo>
                  <a:pt x="451053" y="770534"/>
                </a:lnTo>
                <a:lnTo>
                  <a:pt x="480783" y="710577"/>
                </a:lnTo>
                <a:lnTo>
                  <a:pt x="499757" y="673074"/>
                </a:lnTo>
                <a:lnTo>
                  <a:pt x="521373" y="631647"/>
                </a:lnTo>
                <a:lnTo>
                  <a:pt x="545566" y="587121"/>
                </a:lnTo>
                <a:lnTo>
                  <a:pt x="572274" y="540334"/>
                </a:lnTo>
                <a:lnTo>
                  <a:pt x="601421" y="492099"/>
                </a:lnTo>
                <a:lnTo>
                  <a:pt x="632942" y="443242"/>
                </a:lnTo>
                <a:lnTo>
                  <a:pt x="666762" y="394576"/>
                </a:lnTo>
                <a:lnTo>
                  <a:pt x="703440" y="345948"/>
                </a:lnTo>
                <a:lnTo>
                  <a:pt x="742569" y="297383"/>
                </a:lnTo>
                <a:lnTo>
                  <a:pt x="782751" y="250101"/>
                </a:lnTo>
                <a:lnTo>
                  <a:pt x="822566" y="205295"/>
                </a:lnTo>
                <a:lnTo>
                  <a:pt x="860602" y="164134"/>
                </a:lnTo>
                <a:lnTo>
                  <a:pt x="895413" y="127825"/>
                </a:lnTo>
                <a:lnTo>
                  <a:pt x="925614" y="97561"/>
                </a:lnTo>
                <a:lnTo>
                  <a:pt x="966457" y="59944"/>
                </a:lnTo>
                <a:lnTo>
                  <a:pt x="990447" y="39331"/>
                </a:lnTo>
                <a:lnTo>
                  <a:pt x="1004849" y="22479"/>
                </a:lnTo>
                <a:lnTo>
                  <a:pt x="1007541" y="9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475195" y="1911325"/>
            <a:ext cx="1265745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WHAT BIH HAS TO DO FOR CBAM UNTIL 2026?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29694" y="3858518"/>
            <a:ext cx="2857180" cy="1498487"/>
          </a:xfrm>
          <a:prstGeom prst="rect">
            <a:avLst/>
          </a:prstGeom>
          <a:solidFill>
            <a:srgbClr val="EABD1A"/>
          </a:solidFill>
        </p:spPr>
        <p:txBody>
          <a:bodyPr vert="horz" wrap="square" lIns="0" tIns="165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9"/>
              </a:spcBef>
            </a:pPr>
            <a:r>
              <a:rPr lang="bs-Latn-BA" sz="2300" b="1" spc="180" dirty="0">
                <a:solidFill>
                  <a:srgbClr val="2D2E81"/>
                </a:solidFill>
                <a:latin typeface="Arial"/>
                <a:cs typeface="Arial"/>
              </a:rPr>
              <a:t> </a:t>
            </a:r>
            <a:r>
              <a:rPr lang="en-US" sz="2300" b="1" spc="180" dirty="0">
                <a:solidFill>
                  <a:srgbClr val="2D2E81"/>
                </a:solidFill>
                <a:latin typeface="Arial"/>
                <a:cs typeface="Arial"/>
              </a:rPr>
              <a:t>Establish</a:t>
            </a:r>
            <a:r>
              <a:rPr lang="bs-Latn-BA" sz="2300" b="1" spc="180" dirty="0">
                <a:solidFill>
                  <a:srgbClr val="2D2E81"/>
                </a:solidFill>
                <a:latin typeface="Arial"/>
                <a:cs typeface="Arial"/>
              </a:rPr>
              <a:t>ment of</a:t>
            </a:r>
            <a:r>
              <a:rPr lang="en-US" sz="2300" b="1" spc="180" dirty="0">
                <a:solidFill>
                  <a:srgbClr val="2D2E81"/>
                </a:solidFill>
                <a:latin typeface="Arial"/>
                <a:cs typeface="Arial"/>
              </a:rPr>
              <a:t> the MRVA system</a:t>
            </a:r>
            <a:endParaRPr lang="bs-Latn-BA" sz="2300" b="1" spc="180" dirty="0">
              <a:solidFill>
                <a:srgbClr val="2D2E8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19"/>
              </a:spcBef>
            </a:pPr>
            <a:r>
              <a:rPr lang="en-US" sz="1650" spc="10" dirty="0">
                <a:solidFill>
                  <a:srgbClr val="2D2E81"/>
                </a:solidFill>
                <a:latin typeface="Arial MT"/>
                <a:cs typeface="Arial MT"/>
              </a:rPr>
              <a:t>as a prerequisite for establishment</a:t>
            </a:r>
            <a:r>
              <a:rPr lang="bs-Latn-BA" sz="1650" spc="10" dirty="0">
                <a:solidFill>
                  <a:srgbClr val="2D2E81"/>
                </a:solidFill>
                <a:latin typeface="Arial MT"/>
                <a:cs typeface="Arial MT"/>
              </a:rPr>
              <a:t> </a:t>
            </a:r>
            <a:r>
              <a:rPr lang="en-US" sz="1650" spc="10" dirty="0">
                <a:solidFill>
                  <a:srgbClr val="2D2E81"/>
                </a:solidFill>
                <a:latin typeface="Arial MT"/>
                <a:cs typeface="Arial MT"/>
              </a:rPr>
              <a:t>of ETS</a:t>
            </a:r>
            <a:endParaRPr sz="1650" dirty="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3324" y="6384203"/>
            <a:ext cx="2853550" cy="1498487"/>
          </a:xfrm>
          <a:prstGeom prst="rect">
            <a:avLst/>
          </a:prstGeom>
          <a:solidFill>
            <a:srgbClr val="EABD1A"/>
          </a:solidFill>
        </p:spPr>
        <p:txBody>
          <a:bodyPr vert="horz" wrap="square" lIns="0" tIns="165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9"/>
              </a:spcBef>
            </a:pPr>
            <a:r>
              <a:rPr lang="en-US" sz="2300" b="1" spc="180" dirty="0">
                <a:solidFill>
                  <a:srgbClr val="2D2E81"/>
                </a:solidFill>
                <a:latin typeface="Arial"/>
                <a:cs typeface="Arial"/>
              </a:rPr>
              <a:t>Decarbonize technologies</a:t>
            </a:r>
            <a:endParaRPr lang="bs-Latn-BA" sz="2300" b="1" spc="180" dirty="0">
              <a:solidFill>
                <a:srgbClr val="2D2E8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19"/>
              </a:spcBef>
            </a:pPr>
            <a:r>
              <a:rPr lang="en-US" sz="1650" spc="10" dirty="0">
                <a:solidFill>
                  <a:srgbClr val="2D2E81"/>
                </a:solidFill>
                <a:latin typeface="Arial MT"/>
                <a:cs typeface="Arial MT"/>
              </a:rPr>
              <a:t>taking into account </a:t>
            </a:r>
            <a:r>
              <a:rPr lang="bs-Latn-BA" sz="1650" spc="10" dirty="0">
                <a:solidFill>
                  <a:srgbClr val="2D2E81"/>
                </a:solidFill>
                <a:latin typeface="Arial MT"/>
                <a:cs typeface="Arial MT"/>
              </a:rPr>
              <a:t>a </a:t>
            </a:r>
            <a:r>
              <a:rPr lang="bs-Latn-BA" sz="1650" spc="10" dirty="0" err="1">
                <a:solidFill>
                  <a:srgbClr val="2D2E81"/>
                </a:solidFill>
                <a:latin typeface="Arial MT"/>
                <a:cs typeface="Arial MT"/>
              </a:rPr>
              <a:t>just</a:t>
            </a:r>
            <a:r>
              <a:rPr lang="bs-Latn-BA" sz="1650" spc="10" dirty="0">
                <a:solidFill>
                  <a:srgbClr val="2D2E81"/>
                </a:solidFill>
                <a:latin typeface="Arial MT"/>
                <a:cs typeface="Arial MT"/>
              </a:rPr>
              <a:t> </a:t>
            </a:r>
            <a:r>
              <a:rPr lang="bs-Latn-BA" sz="1650" spc="10" dirty="0" err="1">
                <a:solidFill>
                  <a:srgbClr val="2D2E81"/>
                </a:solidFill>
                <a:latin typeface="Arial MT"/>
                <a:cs typeface="Arial MT"/>
              </a:rPr>
              <a:t>transition</a:t>
            </a:r>
            <a:endParaRPr sz="1650" dirty="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58804" y="3858518"/>
            <a:ext cx="2853550" cy="875240"/>
          </a:xfrm>
          <a:prstGeom prst="rect">
            <a:avLst/>
          </a:prstGeom>
          <a:solidFill>
            <a:srgbClr val="EABD1A"/>
          </a:solidFill>
        </p:spPr>
        <p:txBody>
          <a:bodyPr vert="horz" wrap="square" lIns="0" tIns="165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5"/>
              </a:spcBef>
              <a:tabLst>
                <a:tab pos="935355" algn="l"/>
              </a:tabLst>
            </a:pPr>
            <a:r>
              <a:rPr lang="bs-Latn-BA" sz="2300" b="1" spc="180" dirty="0" err="1">
                <a:solidFill>
                  <a:srgbClr val="2D2E81"/>
                </a:solidFill>
                <a:latin typeface="Arial"/>
                <a:cs typeface="Arial"/>
              </a:rPr>
              <a:t>Excemption</a:t>
            </a:r>
            <a:r>
              <a:rPr lang="bs-Latn-BA" sz="2300" b="1" spc="180" dirty="0">
                <a:solidFill>
                  <a:srgbClr val="2D2E81"/>
                </a:solidFill>
                <a:latin typeface="Arial"/>
                <a:cs typeface="Arial"/>
              </a:rPr>
              <a:t> </a:t>
            </a:r>
            <a:r>
              <a:rPr lang="bs-Latn-BA" sz="2300" b="1" spc="180" dirty="0" err="1">
                <a:solidFill>
                  <a:srgbClr val="2D2E81"/>
                </a:solidFill>
                <a:latin typeface="Arial"/>
                <a:cs typeface="Arial"/>
              </a:rPr>
              <a:t>for</a:t>
            </a:r>
            <a:r>
              <a:rPr lang="bs-Latn-BA" sz="2300" b="1" spc="180" dirty="0">
                <a:solidFill>
                  <a:srgbClr val="2D2E81"/>
                </a:solidFill>
                <a:latin typeface="Arial"/>
                <a:cs typeface="Arial"/>
              </a:rPr>
              <a:t> </a:t>
            </a:r>
            <a:r>
              <a:rPr lang="bs-Latn-BA" sz="2300" b="1" spc="180" dirty="0" err="1">
                <a:solidFill>
                  <a:srgbClr val="2D2E81"/>
                </a:solidFill>
                <a:latin typeface="Arial"/>
                <a:cs typeface="Arial"/>
              </a:rPr>
              <a:t>electricity</a:t>
            </a:r>
            <a:r>
              <a:rPr sz="2300" b="1" spc="180" dirty="0">
                <a:solidFill>
                  <a:srgbClr val="2D2E81"/>
                </a:solidFill>
                <a:latin typeface="Arial"/>
                <a:cs typeface="Arial"/>
              </a:rPr>
              <a:t>	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84825" y="3780623"/>
            <a:ext cx="1007744" cy="953135"/>
          </a:xfrm>
          <a:custGeom>
            <a:avLst/>
            <a:gdLst/>
            <a:ahLst/>
            <a:cxnLst/>
            <a:rect l="l" t="t" r="r" b="b"/>
            <a:pathLst>
              <a:path w="1007745" h="953135">
                <a:moveTo>
                  <a:pt x="776871" y="564210"/>
                </a:moveTo>
                <a:lnTo>
                  <a:pt x="773950" y="516559"/>
                </a:lnTo>
                <a:lnTo>
                  <a:pt x="765429" y="470623"/>
                </a:lnTo>
                <a:lnTo>
                  <a:pt x="751649" y="426732"/>
                </a:lnTo>
                <a:lnTo>
                  <a:pt x="733005" y="385216"/>
                </a:lnTo>
                <a:lnTo>
                  <a:pt x="725868" y="394550"/>
                </a:lnTo>
                <a:lnTo>
                  <a:pt x="700506" y="428853"/>
                </a:lnTo>
                <a:lnTo>
                  <a:pt x="691362" y="441833"/>
                </a:lnTo>
                <a:lnTo>
                  <a:pt x="701560" y="470827"/>
                </a:lnTo>
                <a:lnTo>
                  <a:pt x="709041" y="500976"/>
                </a:lnTo>
                <a:lnTo>
                  <a:pt x="713651" y="532155"/>
                </a:lnTo>
                <a:lnTo>
                  <a:pt x="715225" y="564210"/>
                </a:lnTo>
                <a:lnTo>
                  <a:pt x="711669" y="612432"/>
                </a:lnTo>
                <a:lnTo>
                  <a:pt x="701370" y="658482"/>
                </a:lnTo>
                <a:lnTo>
                  <a:pt x="684809" y="701852"/>
                </a:lnTo>
                <a:lnTo>
                  <a:pt x="662508" y="742022"/>
                </a:lnTo>
                <a:lnTo>
                  <a:pt x="634974" y="778484"/>
                </a:lnTo>
                <a:lnTo>
                  <a:pt x="602716" y="810742"/>
                </a:lnTo>
                <a:lnTo>
                  <a:pt x="566254" y="838276"/>
                </a:lnTo>
                <a:lnTo>
                  <a:pt x="526072" y="860577"/>
                </a:lnTo>
                <a:lnTo>
                  <a:pt x="482714" y="877138"/>
                </a:lnTo>
                <a:lnTo>
                  <a:pt x="436664" y="887450"/>
                </a:lnTo>
                <a:lnTo>
                  <a:pt x="388442" y="891006"/>
                </a:lnTo>
                <a:lnTo>
                  <a:pt x="340207" y="887450"/>
                </a:lnTo>
                <a:lnTo>
                  <a:pt x="294157" y="877138"/>
                </a:lnTo>
                <a:lnTo>
                  <a:pt x="250799" y="860577"/>
                </a:lnTo>
                <a:lnTo>
                  <a:pt x="210616" y="838276"/>
                </a:lnTo>
                <a:lnTo>
                  <a:pt x="174155" y="810742"/>
                </a:lnTo>
                <a:lnTo>
                  <a:pt x="141897" y="778484"/>
                </a:lnTo>
                <a:lnTo>
                  <a:pt x="114363" y="742022"/>
                </a:lnTo>
                <a:lnTo>
                  <a:pt x="92062" y="701852"/>
                </a:lnTo>
                <a:lnTo>
                  <a:pt x="75514" y="658482"/>
                </a:lnTo>
                <a:lnTo>
                  <a:pt x="65201" y="612432"/>
                </a:lnTo>
                <a:lnTo>
                  <a:pt x="61645" y="564210"/>
                </a:lnTo>
                <a:lnTo>
                  <a:pt x="65201" y="515988"/>
                </a:lnTo>
                <a:lnTo>
                  <a:pt x="75514" y="469938"/>
                </a:lnTo>
                <a:lnTo>
                  <a:pt x="92062" y="426567"/>
                </a:lnTo>
                <a:lnTo>
                  <a:pt x="114363" y="386397"/>
                </a:lnTo>
                <a:lnTo>
                  <a:pt x="141897" y="349923"/>
                </a:lnTo>
                <a:lnTo>
                  <a:pt x="174155" y="317677"/>
                </a:lnTo>
                <a:lnTo>
                  <a:pt x="210616" y="290144"/>
                </a:lnTo>
                <a:lnTo>
                  <a:pt x="250799" y="267843"/>
                </a:lnTo>
                <a:lnTo>
                  <a:pt x="294157" y="251282"/>
                </a:lnTo>
                <a:lnTo>
                  <a:pt x="340207" y="240969"/>
                </a:lnTo>
                <a:lnTo>
                  <a:pt x="388442" y="237413"/>
                </a:lnTo>
                <a:lnTo>
                  <a:pt x="436765" y="240995"/>
                </a:lnTo>
                <a:lnTo>
                  <a:pt x="482904" y="251383"/>
                </a:lnTo>
                <a:lnTo>
                  <a:pt x="526351" y="268046"/>
                </a:lnTo>
                <a:lnTo>
                  <a:pt x="566585" y="290461"/>
                </a:lnTo>
                <a:lnTo>
                  <a:pt x="576516" y="278269"/>
                </a:lnTo>
                <a:lnTo>
                  <a:pt x="586473" y="266255"/>
                </a:lnTo>
                <a:lnTo>
                  <a:pt x="596455" y="254444"/>
                </a:lnTo>
                <a:lnTo>
                  <a:pt x="606425" y="242887"/>
                </a:lnTo>
                <a:lnTo>
                  <a:pt x="567626" y="219659"/>
                </a:lnTo>
                <a:lnTo>
                  <a:pt x="526084" y="200977"/>
                </a:lnTo>
                <a:lnTo>
                  <a:pt x="482142" y="187210"/>
                </a:lnTo>
                <a:lnTo>
                  <a:pt x="436143" y="178689"/>
                </a:lnTo>
                <a:lnTo>
                  <a:pt x="388442" y="175768"/>
                </a:lnTo>
                <a:lnTo>
                  <a:pt x="339775" y="178803"/>
                </a:lnTo>
                <a:lnTo>
                  <a:pt x="292912" y="187655"/>
                </a:lnTo>
                <a:lnTo>
                  <a:pt x="248183" y="201955"/>
                </a:lnTo>
                <a:lnTo>
                  <a:pt x="205981" y="221348"/>
                </a:lnTo>
                <a:lnTo>
                  <a:pt x="166662" y="245452"/>
                </a:lnTo>
                <a:lnTo>
                  <a:pt x="130594" y="273926"/>
                </a:lnTo>
                <a:lnTo>
                  <a:pt x="98145" y="306374"/>
                </a:lnTo>
                <a:lnTo>
                  <a:pt x="69684" y="342430"/>
                </a:lnTo>
                <a:lnTo>
                  <a:pt x="45580" y="381749"/>
                </a:lnTo>
                <a:lnTo>
                  <a:pt x="26187" y="423951"/>
                </a:lnTo>
                <a:lnTo>
                  <a:pt x="11887" y="468680"/>
                </a:lnTo>
                <a:lnTo>
                  <a:pt x="3035" y="515543"/>
                </a:lnTo>
                <a:lnTo>
                  <a:pt x="0" y="564210"/>
                </a:lnTo>
                <a:lnTo>
                  <a:pt x="3035" y="612863"/>
                </a:lnTo>
                <a:lnTo>
                  <a:pt x="11887" y="659739"/>
                </a:lnTo>
                <a:lnTo>
                  <a:pt x="26187" y="704456"/>
                </a:lnTo>
                <a:lnTo>
                  <a:pt x="45580" y="746658"/>
                </a:lnTo>
                <a:lnTo>
                  <a:pt x="69684" y="785977"/>
                </a:lnTo>
                <a:lnTo>
                  <a:pt x="98145" y="822045"/>
                </a:lnTo>
                <a:lnTo>
                  <a:pt x="130594" y="854494"/>
                </a:lnTo>
                <a:lnTo>
                  <a:pt x="166662" y="882954"/>
                </a:lnTo>
                <a:lnTo>
                  <a:pt x="205981" y="907059"/>
                </a:lnTo>
                <a:lnTo>
                  <a:pt x="248183" y="926452"/>
                </a:lnTo>
                <a:lnTo>
                  <a:pt x="292912" y="940765"/>
                </a:lnTo>
                <a:lnTo>
                  <a:pt x="339775" y="949617"/>
                </a:lnTo>
                <a:lnTo>
                  <a:pt x="388442" y="952639"/>
                </a:lnTo>
                <a:lnTo>
                  <a:pt x="437095" y="949617"/>
                </a:lnTo>
                <a:lnTo>
                  <a:pt x="483971" y="940765"/>
                </a:lnTo>
                <a:lnTo>
                  <a:pt x="528688" y="926452"/>
                </a:lnTo>
                <a:lnTo>
                  <a:pt x="570890" y="907059"/>
                </a:lnTo>
                <a:lnTo>
                  <a:pt x="610209" y="882954"/>
                </a:lnTo>
                <a:lnTo>
                  <a:pt x="646277" y="854494"/>
                </a:lnTo>
                <a:lnTo>
                  <a:pt x="678726" y="822045"/>
                </a:lnTo>
                <a:lnTo>
                  <a:pt x="707186" y="785977"/>
                </a:lnTo>
                <a:lnTo>
                  <a:pt x="731291" y="746658"/>
                </a:lnTo>
                <a:lnTo>
                  <a:pt x="750684" y="704456"/>
                </a:lnTo>
                <a:lnTo>
                  <a:pt x="764984" y="659739"/>
                </a:lnTo>
                <a:lnTo>
                  <a:pt x="773836" y="612863"/>
                </a:lnTo>
                <a:lnTo>
                  <a:pt x="776871" y="564210"/>
                </a:lnTo>
                <a:close/>
              </a:path>
              <a:path w="1007745" h="953135">
                <a:moveTo>
                  <a:pt x="1007541" y="9372"/>
                </a:moveTo>
                <a:lnTo>
                  <a:pt x="996429" y="0"/>
                </a:lnTo>
                <a:lnTo>
                  <a:pt x="982141" y="1930"/>
                </a:lnTo>
                <a:lnTo>
                  <a:pt x="957338" y="13474"/>
                </a:lnTo>
                <a:lnTo>
                  <a:pt x="924077" y="33299"/>
                </a:lnTo>
                <a:lnTo>
                  <a:pt x="884415" y="60071"/>
                </a:lnTo>
                <a:lnTo>
                  <a:pt x="840435" y="92443"/>
                </a:lnTo>
                <a:lnTo>
                  <a:pt x="794194" y="129082"/>
                </a:lnTo>
                <a:lnTo>
                  <a:pt x="747776" y="168643"/>
                </a:lnTo>
                <a:lnTo>
                  <a:pt x="703224" y="209804"/>
                </a:lnTo>
                <a:lnTo>
                  <a:pt x="662635" y="251218"/>
                </a:lnTo>
                <a:lnTo>
                  <a:pt x="621677" y="298043"/>
                </a:lnTo>
                <a:lnTo>
                  <a:pt x="580859" y="348640"/>
                </a:lnTo>
                <a:lnTo>
                  <a:pt x="541108" y="400583"/>
                </a:lnTo>
                <a:lnTo>
                  <a:pt x="503313" y="451459"/>
                </a:lnTo>
                <a:lnTo>
                  <a:pt x="468363" y="498830"/>
                </a:lnTo>
                <a:lnTo>
                  <a:pt x="437184" y="540270"/>
                </a:lnTo>
                <a:lnTo>
                  <a:pt x="410667" y="573366"/>
                </a:lnTo>
                <a:lnTo>
                  <a:pt x="389724" y="595680"/>
                </a:lnTo>
                <a:lnTo>
                  <a:pt x="375246" y="604786"/>
                </a:lnTo>
                <a:lnTo>
                  <a:pt x="339623" y="591896"/>
                </a:lnTo>
                <a:lnTo>
                  <a:pt x="284162" y="557860"/>
                </a:lnTo>
                <a:lnTo>
                  <a:pt x="226860" y="518871"/>
                </a:lnTo>
                <a:lnTo>
                  <a:pt x="185737" y="491083"/>
                </a:lnTo>
                <a:lnTo>
                  <a:pt x="154597" y="475297"/>
                </a:lnTo>
                <a:lnTo>
                  <a:pt x="128397" y="468388"/>
                </a:lnTo>
                <a:lnTo>
                  <a:pt x="113779" y="472427"/>
                </a:lnTo>
                <a:lnTo>
                  <a:pt x="117360" y="489483"/>
                </a:lnTo>
                <a:lnTo>
                  <a:pt x="129946" y="505802"/>
                </a:lnTo>
                <a:lnTo>
                  <a:pt x="154724" y="534936"/>
                </a:lnTo>
                <a:lnTo>
                  <a:pt x="189369" y="575106"/>
                </a:lnTo>
                <a:lnTo>
                  <a:pt x="231609" y="624535"/>
                </a:lnTo>
                <a:lnTo>
                  <a:pt x="317385" y="725843"/>
                </a:lnTo>
                <a:lnTo>
                  <a:pt x="353860" y="768858"/>
                </a:lnTo>
                <a:lnTo>
                  <a:pt x="380885" y="800658"/>
                </a:lnTo>
                <a:lnTo>
                  <a:pt x="407085" y="825220"/>
                </a:lnTo>
                <a:lnTo>
                  <a:pt x="419557" y="820686"/>
                </a:lnTo>
                <a:lnTo>
                  <a:pt x="433654" y="802614"/>
                </a:lnTo>
                <a:lnTo>
                  <a:pt x="451053" y="770534"/>
                </a:lnTo>
                <a:lnTo>
                  <a:pt x="480796" y="710577"/>
                </a:lnTo>
                <a:lnTo>
                  <a:pt x="499757" y="673074"/>
                </a:lnTo>
                <a:lnTo>
                  <a:pt x="521373" y="631647"/>
                </a:lnTo>
                <a:lnTo>
                  <a:pt x="545566" y="587121"/>
                </a:lnTo>
                <a:lnTo>
                  <a:pt x="572274" y="540334"/>
                </a:lnTo>
                <a:lnTo>
                  <a:pt x="601421" y="492099"/>
                </a:lnTo>
                <a:lnTo>
                  <a:pt x="632942" y="443242"/>
                </a:lnTo>
                <a:lnTo>
                  <a:pt x="666775" y="394576"/>
                </a:lnTo>
                <a:lnTo>
                  <a:pt x="703440" y="345948"/>
                </a:lnTo>
                <a:lnTo>
                  <a:pt x="742581" y="297383"/>
                </a:lnTo>
                <a:lnTo>
                  <a:pt x="782764" y="250101"/>
                </a:lnTo>
                <a:lnTo>
                  <a:pt x="822579" y="205295"/>
                </a:lnTo>
                <a:lnTo>
                  <a:pt x="860602" y="164134"/>
                </a:lnTo>
                <a:lnTo>
                  <a:pt x="895426" y="127825"/>
                </a:lnTo>
                <a:lnTo>
                  <a:pt x="925614" y="97561"/>
                </a:lnTo>
                <a:lnTo>
                  <a:pt x="966457" y="59944"/>
                </a:lnTo>
                <a:lnTo>
                  <a:pt x="990447" y="39331"/>
                </a:lnTo>
                <a:lnTo>
                  <a:pt x="1004849" y="22479"/>
                </a:lnTo>
                <a:lnTo>
                  <a:pt x="1007541" y="9372"/>
                </a:lnTo>
                <a:close/>
              </a:path>
            </a:pathLst>
          </a:custGeom>
          <a:solidFill>
            <a:srgbClr val="2C2E8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45">
            <a:extLst>
              <a:ext uri="{FF2B5EF4-FFF2-40B4-BE49-F238E27FC236}">
                <a16:creationId xmlns:a16="http://schemas.microsoft.com/office/drawing/2014/main" id="{3CEE9894-D5F6-ABF7-96A3-A5F71404FA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14539" y="495300"/>
            <a:ext cx="3736414" cy="1656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D56D15B-EBA8-F6C3-5E94-AE86EA63EF60}"/>
              </a:ext>
            </a:extLst>
          </p:cNvPr>
          <p:cNvSpPr txBox="1"/>
          <p:nvPr/>
        </p:nvSpPr>
        <p:spPr>
          <a:xfrm>
            <a:off x="3987096" y="5143500"/>
            <a:ext cx="5604764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spc="10" dirty="0">
                <a:solidFill>
                  <a:srgbClr val="2D2E81"/>
                </a:solidFill>
                <a:latin typeface="Arial MT"/>
              </a:rPr>
              <a:t>REGULATION (EU) 2023/956 of the European Parliament and of the Council of 10 May 2023 on the establishment of a Carbon Border Adjustment Mechanism </a:t>
            </a:r>
            <a:endParaRPr lang="bs-Latn-BA" sz="2000" b="1" spc="10" dirty="0">
              <a:solidFill>
                <a:srgbClr val="2D2E81"/>
              </a:solidFill>
              <a:latin typeface="Arial MT"/>
            </a:endParaRPr>
          </a:p>
          <a:p>
            <a:pPr algn="just"/>
            <a:endParaRPr lang="bs-Latn-BA" sz="2000" b="1" spc="10" dirty="0">
              <a:solidFill>
                <a:srgbClr val="2D2E81"/>
              </a:solidFill>
              <a:latin typeface="Arial MT"/>
            </a:endParaRPr>
          </a:p>
          <a:p>
            <a:pPr algn="just"/>
            <a:r>
              <a:rPr lang="en-US" sz="2000" b="1" spc="10" dirty="0">
                <a:solidFill>
                  <a:srgbClr val="2D2E81"/>
                </a:solidFill>
                <a:latin typeface="Arial MT"/>
              </a:rPr>
              <a:t>Art 2 </a:t>
            </a:r>
            <a:r>
              <a:rPr lang="bs-Latn-BA" sz="2000" b="1" spc="10" dirty="0">
                <a:solidFill>
                  <a:srgbClr val="2D2E81"/>
                </a:solidFill>
                <a:latin typeface="Arial MT"/>
              </a:rPr>
              <a:t>(part 7)</a:t>
            </a:r>
          </a:p>
          <a:p>
            <a:pPr algn="just"/>
            <a:r>
              <a:rPr lang="en-US" sz="1650" spc="10" dirty="0">
                <a:solidFill>
                  <a:srgbClr val="2D2E81"/>
                </a:solidFill>
                <a:latin typeface="Arial MT"/>
              </a:rPr>
              <a:t>If a third country or territory has an electricity market and there is no technical solution for the application of the CBAM to the importation</a:t>
            </a:r>
            <a:r>
              <a:rPr lang="bs-Latn-BA" sz="1650" spc="10" dirty="0">
                <a:solidFill>
                  <a:srgbClr val="2D2E81"/>
                </a:solidFill>
                <a:latin typeface="Arial MT"/>
              </a:rPr>
              <a:t> o</a:t>
            </a:r>
            <a:r>
              <a:rPr lang="en-US" sz="1650" spc="10" dirty="0">
                <a:solidFill>
                  <a:srgbClr val="2D2E81"/>
                </a:solidFill>
                <a:latin typeface="Arial MT"/>
              </a:rPr>
              <a:t>f electricity into the customs territory of the Union from that third country or territory, such importation of electricity</a:t>
            </a:r>
            <a:r>
              <a:rPr lang="bs-Latn-BA" sz="1650" spc="10" dirty="0">
                <a:solidFill>
                  <a:srgbClr val="2D2E81"/>
                </a:solidFill>
                <a:latin typeface="Arial MT"/>
              </a:rPr>
              <a:t> </a:t>
            </a:r>
            <a:r>
              <a:rPr lang="en-US" sz="1650" spc="10" dirty="0">
                <a:solidFill>
                  <a:srgbClr val="2D2E81"/>
                </a:solidFill>
                <a:latin typeface="Arial MT"/>
              </a:rPr>
              <a:t>from that country or territory shall be exempt from the application of the CBAM. </a:t>
            </a:r>
            <a:endParaRPr lang="bs-Latn-BA" sz="1650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5FDDB01-16DA-F8F9-CDC1-353F0CBEF1C3}"/>
              </a:ext>
            </a:extLst>
          </p:cNvPr>
          <p:cNvSpPr/>
          <p:nvPr/>
        </p:nvSpPr>
        <p:spPr>
          <a:xfrm>
            <a:off x="1504632" y="2958658"/>
            <a:ext cx="1376045" cy="152400"/>
          </a:xfrm>
          <a:custGeom>
            <a:avLst/>
            <a:gdLst/>
            <a:ahLst/>
            <a:cxnLst/>
            <a:rect l="l" t="t" r="r" b="b"/>
            <a:pathLst>
              <a:path w="1376045" h="152400">
                <a:moveTo>
                  <a:pt x="1375578" y="152399"/>
                </a:moveTo>
                <a:lnTo>
                  <a:pt x="0" y="152399"/>
                </a:lnTo>
                <a:lnTo>
                  <a:pt x="0" y="0"/>
                </a:lnTo>
                <a:lnTo>
                  <a:pt x="1375578" y="0"/>
                </a:lnTo>
                <a:lnTo>
                  <a:pt x="1375578" y="152399"/>
                </a:lnTo>
                <a:close/>
              </a:path>
            </a:pathLst>
          </a:custGeom>
          <a:solidFill>
            <a:srgbClr val="F6C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18F2E458-D167-1926-2CAB-CE4838B1BBC7}"/>
              </a:ext>
            </a:extLst>
          </p:cNvPr>
          <p:cNvSpPr/>
          <p:nvPr/>
        </p:nvSpPr>
        <p:spPr>
          <a:xfrm>
            <a:off x="15316517" y="3055385"/>
            <a:ext cx="2514600" cy="6510020"/>
          </a:xfrm>
          <a:custGeom>
            <a:avLst/>
            <a:gdLst/>
            <a:ahLst/>
            <a:cxnLst/>
            <a:rect l="l" t="t" r="r" b="b"/>
            <a:pathLst>
              <a:path w="2514600" h="6510020">
                <a:moveTo>
                  <a:pt x="2514599" y="6509476"/>
                </a:moveTo>
                <a:lnTo>
                  <a:pt x="0" y="6509476"/>
                </a:lnTo>
                <a:lnTo>
                  <a:pt x="0" y="0"/>
                </a:lnTo>
                <a:lnTo>
                  <a:pt x="2514599" y="0"/>
                </a:lnTo>
                <a:lnTo>
                  <a:pt x="2514599" y="6509476"/>
                </a:lnTo>
                <a:close/>
              </a:path>
            </a:pathLst>
          </a:custGeom>
          <a:solidFill>
            <a:srgbClr val="2C2E8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 descr="A city next to a river&#10;&#10;Description automatically generated">
            <a:extLst>
              <a:ext uri="{FF2B5EF4-FFF2-40B4-BE49-F238E27FC236}">
                <a16:creationId xmlns:a16="http://schemas.microsoft.com/office/drawing/2014/main" id="{1915B1C4-FC59-214D-EEED-AB43D268B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47" y="3829534"/>
            <a:ext cx="6798186" cy="5198287"/>
          </a:xfrm>
          <a:prstGeom prst="rect">
            <a:avLst/>
          </a:prstGeom>
        </p:spPr>
      </p:pic>
      <p:sp>
        <p:nvSpPr>
          <p:cNvPr id="2" name="object 19">
            <a:extLst>
              <a:ext uri="{FF2B5EF4-FFF2-40B4-BE49-F238E27FC236}">
                <a16:creationId xmlns:a16="http://schemas.microsoft.com/office/drawing/2014/main" id="{D73D862E-F09A-4187-D026-FA61E754E422}"/>
              </a:ext>
            </a:extLst>
          </p:cNvPr>
          <p:cNvSpPr txBox="1"/>
          <p:nvPr/>
        </p:nvSpPr>
        <p:spPr>
          <a:xfrm>
            <a:off x="4152823" y="8606815"/>
            <a:ext cx="4207473" cy="1475404"/>
          </a:xfrm>
          <a:prstGeom prst="rect">
            <a:avLst/>
          </a:prstGeom>
          <a:solidFill>
            <a:srgbClr val="2C2E81"/>
          </a:solidFill>
        </p:spPr>
        <p:txBody>
          <a:bodyPr vert="horz" wrap="square" lIns="0" tIns="1657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tabLst>
                <a:tab pos="935355" algn="l"/>
              </a:tabLst>
            </a:pPr>
            <a:r>
              <a:rPr lang="bs-Latn-BA" sz="2000" b="1" i="1" spc="180" dirty="0">
                <a:solidFill>
                  <a:schemeClr val="bg1"/>
                </a:solidFill>
                <a:highlight>
                  <a:srgbClr val="EABD1A"/>
                </a:highlight>
                <a:latin typeface="Arial"/>
                <a:cs typeface="Arial"/>
              </a:rPr>
              <a:t>Key conditions</a:t>
            </a:r>
            <a:r>
              <a:rPr lang="bs-Latn-BA" sz="2000" b="1" spc="180" dirty="0">
                <a:solidFill>
                  <a:schemeClr val="bg1"/>
                </a:solidFill>
                <a:highlight>
                  <a:srgbClr val="EABD1A"/>
                </a:highlight>
                <a:latin typeface="Arial"/>
                <a:cs typeface="Arial"/>
              </a:rPr>
              <a:t>:</a:t>
            </a:r>
          </a:p>
          <a:p>
            <a:pPr marL="342900" indent="-34290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tabLst>
                <a:tab pos="935355" algn="l"/>
              </a:tabLst>
            </a:pPr>
            <a:r>
              <a:rPr lang="bs-Latn-BA" sz="2000" b="1" spc="180" dirty="0">
                <a:solidFill>
                  <a:schemeClr val="bg1"/>
                </a:solidFill>
                <a:latin typeface="Arial"/>
                <a:cs typeface="Arial"/>
              </a:rPr>
              <a:t>Power exchange</a:t>
            </a:r>
          </a:p>
          <a:p>
            <a:pPr marL="342900" indent="-34290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tabLst>
                <a:tab pos="935355" algn="l"/>
              </a:tabLst>
            </a:pPr>
            <a:r>
              <a:rPr lang="bs-Latn-BA" sz="2000" b="1" spc="180" dirty="0">
                <a:solidFill>
                  <a:schemeClr val="bg1"/>
                </a:solidFill>
                <a:latin typeface="Arial"/>
                <a:cs typeface="Arial"/>
              </a:rPr>
              <a:t>Electricity market coupling</a:t>
            </a:r>
          </a:p>
          <a:p>
            <a:pPr marL="342900" indent="-34290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tabLst>
                <a:tab pos="935355" algn="l"/>
              </a:tabLst>
            </a:pPr>
            <a:r>
              <a:rPr lang="bs-Latn-BA" sz="2000" b="1" spc="180" dirty="0">
                <a:solidFill>
                  <a:schemeClr val="bg1"/>
                </a:solidFill>
                <a:latin typeface="Arial"/>
                <a:cs typeface="Arial"/>
              </a:rPr>
              <a:t>Establishment of ETS</a:t>
            </a:r>
            <a:endParaRPr sz="2000" b="1" spc="18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9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0" y="7821109"/>
            <a:ext cx="2430145" cy="2466340"/>
            <a:chOff x="0" y="7821109"/>
            <a:chExt cx="2430145" cy="2466340"/>
          </a:xfrm>
        </p:grpSpPr>
        <p:sp>
          <p:nvSpPr>
            <p:cNvPr id="7" name="object 7"/>
            <p:cNvSpPr/>
            <p:nvPr/>
          </p:nvSpPr>
          <p:spPr>
            <a:xfrm>
              <a:off x="0" y="7821109"/>
              <a:ext cx="2430145" cy="2466340"/>
            </a:xfrm>
            <a:custGeom>
              <a:avLst/>
              <a:gdLst/>
              <a:ahLst/>
              <a:cxnLst/>
              <a:rect l="l" t="t" r="r" b="b"/>
              <a:pathLst>
                <a:path w="2430145" h="2466340">
                  <a:moveTo>
                    <a:pt x="0" y="2465890"/>
                  </a:moveTo>
                  <a:lnTo>
                    <a:pt x="0" y="0"/>
                  </a:lnTo>
                  <a:lnTo>
                    <a:pt x="2429603" y="2465890"/>
                  </a:lnTo>
                  <a:lnTo>
                    <a:pt x="0" y="2465890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8032833"/>
              <a:ext cx="2221230" cy="2254250"/>
            </a:xfrm>
            <a:custGeom>
              <a:avLst/>
              <a:gdLst/>
              <a:ahLst/>
              <a:cxnLst/>
              <a:rect l="l" t="t" r="r" b="b"/>
              <a:pathLst>
                <a:path w="2221230" h="2254250">
                  <a:moveTo>
                    <a:pt x="0" y="2254166"/>
                  </a:moveTo>
                  <a:lnTo>
                    <a:pt x="0" y="0"/>
                  </a:lnTo>
                  <a:lnTo>
                    <a:pt x="2220995" y="2254166"/>
                  </a:lnTo>
                  <a:lnTo>
                    <a:pt x="0" y="2254166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8237609"/>
              <a:ext cx="2019300" cy="2049780"/>
            </a:xfrm>
            <a:custGeom>
              <a:avLst/>
              <a:gdLst/>
              <a:ahLst/>
              <a:cxnLst/>
              <a:rect l="l" t="t" r="r" b="b"/>
              <a:pathLst>
                <a:path w="2019300" h="2049779">
                  <a:moveTo>
                    <a:pt x="0" y="2049390"/>
                  </a:moveTo>
                  <a:lnTo>
                    <a:pt x="0" y="0"/>
                  </a:lnTo>
                  <a:lnTo>
                    <a:pt x="2019232" y="2049390"/>
                  </a:lnTo>
                  <a:lnTo>
                    <a:pt x="0" y="2049390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0" y="0"/>
            <a:ext cx="2609215" cy="2570480"/>
            <a:chOff x="0" y="0"/>
            <a:chExt cx="2609215" cy="2570480"/>
          </a:xfrm>
        </p:grpSpPr>
        <p:sp>
          <p:nvSpPr>
            <p:cNvPr id="11" name="object 11"/>
            <p:cNvSpPr/>
            <p:nvPr/>
          </p:nvSpPr>
          <p:spPr>
            <a:xfrm>
              <a:off x="0" y="0"/>
              <a:ext cx="2609215" cy="2570480"/>
            </a:xfrm>
            <a:custGeom>
              <a:avLst/>
              <a:gdLst/>
              <a:ahLst/>
              <a:cxnLst/>
              <a:rect l="l" t="t" r="r" b="b"/>
              <a:pathLst>
                <a:path w="2609215" h="2570480">
                  <a:moveTo>
                    <a:pt x="0" y="0"/>
                  </a:moveTo>
                  <a:lnTo>
                    <a:pt x="2608620" y="0"/>
                  </a:lnTo>
                  <a:lnTo>
                    <a:pt x="0" y="2570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2397125" cy="2362200"/>
            </a:xfrm>
            <a:custGeom>
              <a:avLst/>
              <a:gdLst/>
              <a:ahLst/>
              <a:cxnLst/>
              <a:rect l="l" t="t" r="r" b="b"/>
              <a:pathLst>
                <a:path w="2397125" h="2362200">
                  <a:moveTo>
                    <a:pt x="0" y="0"/>
                  </a:moveTo>
                  <a:lnTo>
                    <a:pt x="2396902" y="0"/>
                  </a:lnTo>
                  <a:lnTo>
                    <a:pt x="0" y="2361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C3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2192655" cy="2160270"/>
            </a:xfrm>
            <a:custGeom>
              <a:avLst/>
              <a:gdLst/>
              <a:ahLst/>
              <a:cxnLst/>
              <a:rect l="l" t="t" r="r" b="b"/>
              <a:pathLst>
                <a:path w="2192655" h="2160270">
                  <a:moveTo>
                    <a:pt x="0" y="0"/>
                  </a:moveTo>
                  <a:lnTo>
                    <a:pt x="2192121" y="0"/>
                  </a:lnTo>
                  <a:lnTo>
                    <a:pt x="0" y="2159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2E8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/>
          <p:nvPr/>
        </p:nvSpPr>
        <p:spPr>
          <a:xfrm>
            <a:off x="632692" y="4921124"/>
            <a:ext cx="1007744" cy="953135"/>
          </a:xfrm>
          <a:custGeom>
            <a:avLst/>
            <a:gdLst/>
            <a:ahLst/>
            <a:cxnLst/>
            <a:rect l="l" t="t" r="r" b="b"/>
            <a:pathLst>
              <a:path w="1007745" h="953135">
                <a:moveTo>
                  <a:pt x="776871" y="564210"/>
                </a:moveTo>
                <a:lnTo>
                  <a:pt x="773950" y="516559"/>
                </a:lnTo>
                <a:lnTo>
                  <a:pt x="765416" y="470623"/>
                </a:lnTo>
                <a:lnTo>
                  <a:pt x="751649" y="426732"/>
                </a:lnTo>
                <a:lnTo>
                  <a:pt x="732993" y="385216"/>
                </a:lnTo>
                <a:lnTo>
                  <a:pt x="725868" y="394550"/>
                </a:lnTo>
                <a:lnTo>
                  <a:pt x="700493" y="428853"/>
                </a:lnTo>
                <a:lnTo>
                  <a:pt x="691362" y="441833"/>
                </a:lnTo>
                <a:lnTo>
                  <a:pt x="701560" y="470827"/>
                </a:lnTo>
                <a:lnTo>
                  <a:pt x="709041" y="500976"/>
                </a:lnTo>
                <a:lnTo>
                  <a:pt x="713651" y="532155"/>
                </a:lnTo>
                <a:lnTo>
                  <a:pt x="715213" y="564210"/>
                </a:lnTo>
                <a:lnTo>
                  <a:pt x="711669" y="612432"/>
                </a:lnTo>
                <a:lnTo>
                  <a:pt x="701357" y="658482"/>
                </a:lnTo>
                <a:lnTo>
                  <a:pt x="684796" y="701852"/>
                </a:lnTo>
                <a:lnTo>
                  <a:pt x="662495" y="742022"/>
                </a:lnTo>
                <a:lnTo>
                  <a:pt x="634961" y="778484"/>
                </a:lnTo>
                <a:lnTo>
                  <a:pt x="602716" y="810742"/>
                </a:lnTo>
                <a:lnTo>
                  <a:pt x="566242" y="838276"/>
                </a:lnTo>
                <a:lnTo>
                  <a:pt x="526072" y="860577"/>
                </a:lnTo>
                <a:lnTo>
                  <a:pt x="482701" y="877138"/>
                </a:lnTo>
                <a:lnTo>
                  <a:pt x="436651" y="887450"/>
                </a:lnTo>
                <a:lnTo>
                  <a:pt x="388429" y="891006"/>
                </a:lnTo>
                <a:lnTo>
                  <a:pt x="340207" y="887450"/>
                </a:lnTo>
                <a:lnTo>
                  <a:pt x="294157" y="877138"/>
                </a:lnTo>
                <a:lnTo>
                  <a:pt x="250786" y="860577"/>
                </a:lnTo>
                <a:lnTo>
                  <a:pt x="210616" y="838276"/>
                </a:lnTo>
                <a:lnTo>
                  <a:pt x="174155" y="810742"/>
                </a:lnTo>
                <a:lnTo>
                  <a:pt x="141897" y="778484"/>
                </a:lnTo>
                <a:lnTo>
                  <a:pt x="114363" y="742022"/>
                </a:lnTo>
                <a:lnTo>
                  <a:pt x="92062" y="701852"/>
                </a:lnTo>
                <a:lnTo>
                  <a:pt x="75501" y="658482"/>
                </a:lnTo>
                <a:lnTo>
                  <a:pt x="65189" y="612432"/>
                </a:lnTo>
                <a:lnTo>
                  <a:pt x="61645" y="564210"/>
                </a:lnTo>
                <a:lnTo>
                  <a:pt x="65189" y="515988"/>
                </a:lnTo>
                <a:lnTo>
                  <a:pt x="75501" y="469938"/>
                </a:lnTo>
                <a:lnTo>
                  <a:pt x="92062" y="426567"/>
                </a:lnTo>
                <a:lnTo>
                  <a:pt x="114363" y="386397"/>
                </a:lnTo>
                <a:lnTo>
                  <a:pt x="141897" y="349923"/>
                </a:lnTo>
                <a:lnTo>
                  <a:pt x="174155" y="317677"/>
                </a:lnTo>
                <a:lnTo>
                  <a:pt x="210616" y="290144"/>
                </a:lnTo>
                <a:lnTo>
                  <a:pt x="250786" y="267843"/>
                </a:lnTo>
                <a:lnTo>
                  <a:pt x="294157" y="251282"/>
                </a:lnTo>
                <a:lnTo>
                  <a:pt x="340207" y="240969"/>
                </a:lnTo>
                <a:lnTo>
                  <a:pt x="388429" y="237413"/>
                </a:lnTo>
                <a:lnTo>
                  <a:pt x="436765" y="240995"/>
                </a:lnTo>
                <a:lnTo>
                  <a:pt x="482904" y="251383"/>
                </a:lnTo>
                <a:lnTo>
                  <a:pt x="526338" y="268046"/>
                </a:lnTo>
                <a:lnTo>
                  <a:pt x="566572" y="290461"/>
                </a:lnTo>
                <a:lnTo>
                  <a:pt x="576516" y="278269"/>
                </a:lnTo>
                <a:lnTo>
                  <a:pt x="586473" y="266255"/>
                </a:lnTo>
                <a:lnTo>
                  <a:pt x="596442" y="254444"/>
                </a:lnTo>
                <a:lnTo>
                  <a:pt x="606425" y="242887"/>
                </a:lnTo>
                <a:lnTo>
                  <a:pt x="567626" y="219659"/>
                </a:lnTo>
                <a:lnTo>
                  <a:pt x="526072" y="200977"/>
                </a:lnTo>
                <a:lnTo>
                  <a:pt x="482130" y="187210"/>
                </a:lnTo>
                <a:lnTo>
                  <a:pt x="436143" y="178689"/>
                </a:lnTo>
                <a:lnTo>
                  <a:pt x="388429" y="175768"/>
                </a:lnTo>
                <a:lnTo>
                  <a:pt x="339775" y="178803"/>
                </a:lnTo>
                <a:lnTo>
                  <a:pt x="292900" y="187655"/>
                </a:lnTo>
                <a:lnTo>
                  <a:pt x="248183" y="201955"/>
                </a:lnTo>
                <a:lnTo>
                  <a:pt x="205981" y="221348"/>
                </a:lnTo>
                <a:lnTo>
                  <a:pt x="166662" y="245452"/>
                </a:lnTo>
                <a:lnTo>
                  <a:pt x="130594" y="273926"/>
                </a:lnTo>
                <a:lnTo>
                  <a:pt x="98145" y="306374"/>
                </a:lnTo>
                <a:lnTo>
                  <a:pt x="69684" y="342430"/>
                </a:lnTo>
                <a:lnTo>
                  <a:pt x="45567" y="381749"/>
                </a:lnTo>
                <a:lnTo>
                  <a:pt x="26187" y="423951"/>
                </a:lnTo>
                <a:lnTo>
                  <a:pt x="11874" y="468680"/>
                </a:lnTo>
                <a:lnTo>
                  <a:pt x="3022" y="515543"/>
                </a:lnTo>
                <a:lnTo>
                  <a:pt x="0" y="564210"/>
                </a:lnTo>
                <a:lnTo>
                  <a:pt x="3022" y="612863"/>
                </a:lnTo>
                <a:lnTo>
                  <a:pt x="11874" y="659739"/>
                </a:lnTo>
                <a:lnTo>
                  <a:pt x="26187" y="704456"/>
                </a:lnTo>
                <a:lnTo>
                  <a:pt x="45567" y="746658"/>
                </a:lnTo>
                <a:lnTo>
                  <a:pt x="69684" y="785977"/>
                </a:lnTo>
                <a:lnTo>
                  <a:pt x="98145" y="822045"/>
                </a:lnTo>
                <a:lnTo>
                  <a:pt x="130594" y="854494"/>
                </a:lnTo>
                <a:lnTo>
                  <a:pt x="166662" y="882954"/>
                </a:lnTo>
                <a:lnTo>
                  <a:pt x="205981" y="907059"/>
                </a:lnTo>
                <a:lnTo>
                  <a:pt x="248183" y="926452"/>
                </a:lnTo>
                <a:lnTo>
                  <a:pt x="292900" y="940765"/>
                </a:lnTo>
                <a:lnTo>
                  <a:pt x="339775" y="949617"/>
                </a:lnTo>
                <a:lnTo>
                  <a:pt x="388429" y="952639"/>
                </a:lnTo>
                <a:lnTo>
                  <a:pt x="437083" y="949617"/>
                </a:lnTo>
                <a:lnTo>
                  <a:pt x="483958" y="940765"/>
                </a:lnTo>
                <a:lnTo>
                  <a:pt x="528675" y="926452"/>
                </a:lnTo>
                <a:lnTo>
                  <a:pt x="570890" y="907059"/>
                </a:lnTo>
                <a:lnTo>
                  <a:pt x="610196" y="882954"/>
                </a:lnTo>
                <a:lnTo>
                  <a:pt x="646264" y="854494"/>
                </a:lnTo>
                <a:lnTo>
                  <a:pt x="678713" y="822045"/>
                </a:lnTo>
                <a:lnTo>
                  <a:pt x="707174" y="785977"/>
                </a:lnTo>
                <a:lnTo>
                  <a:pt x="731291" y="746658"/>
                </a:lnTo>
                <a:lnTo>
                  <a:pt x="750684" y="704456"/>
                </a:lnTo>
                <a:lnTo>
                  <a:pt x="764984" y="659739"/>
                </a:lnTo>
                <a:lnTo>
                  <a:pt x="773836" y="612863"/>
                </a:lnTo>
                <a:lnTo>
                  <a:pt x="776871" y="564210"/>
                </a:lnTo>
                <a:close/>
              </a:path>
              <a:path w="1007745" h="953135">
                <a:moveTo>
                  <a:pt x="1007541" y="9372"/>
                </a:moveTo>
                <a:lnTo>
                  <a:pt x="996416" y="0"/>
                </a:lnTo>
                <a:lnTo>
                  <a:pt x="982141" y="1930"/>
                </a:lnTo>
                <a:lnTo>
                  <a:pt x="957338" y="13474"/>
                </a:lnTo>
                <a:lnTo>
                  <a:pt x="924064" y="33299"/>
                </a:lnTo>
                <a:lnTo>
                  <a:pt x="884415" y="60071"/>
                </a:lnTo>
                <a:lnTo>
                  <a:pt x="840435" y="92443"/>
                </a:lnTo>
                <a:lnTo>
                  <a:pt x="794194" y="129082"/>
                </a:lnTo>
                <a:lnTo>
                  <a:pt x="747763" y="168643"/>
                </a:lnTo>
                <a:lnTo>
                  <a:pt x="703224" y="209804"/>
                </a:lnTo>
                <a:lnTo>
                  <a:pt x="662622" y="251218"/>
                </a:lnTo>
                <a:lnTo>
                  <a:pt x="621665" y="298043"/>
                </a:lnTo>
                <a:lnTo>
                  <a:pt x="580859" y="348640"/>
                </a:lnTo>
                <a:lnTo>
                  <a:pt x="541108" y="400583"/>
                </a:lnTo>
                <a:lnTo>
                  <a:pt x="503301" y="451459"/>
                </a:lnTo>
                <a:lnTo>
                  <a:pt x="468363" y="498830"/>
                </a:lnTo>
                <a:lnTo>
                  <a:pt x="437184" y="540270"/>
                </a:lnTo>
                <a:lnTo>
                  <a:pt x="410667" y="573366"/>
                </a:lnTo>
                <a:lnTo>
                  <a:pt x="389724" y="595680"/>
                </a:lnTo>
                <a:lnTo>
                  <a:pt x="375246" y="604786"/>
                </a:lnTo>
                <a:lnTo>
                  <a:pt x="339623" y="591896"/>
                </a:lnTo>
                <a:lnTo>
                  <a:pt x="284162" y="557860"/>
                </a:lnTo>
                <a:lnTo>
                  <a:pt x="226860" y="518871"/>
                </a:lnTo>
                <a:lnTo>
                  <a:pt x="185724" y="491083"/>
                </a:lnTo>
                <a:lnTo>
                  <a:pt x="154597" y="475297"/>
                </a:lnTo>
                <a:lnTo>
                  <a:pt x="128397" y="468388"/>
                </a:lnTo>
                <a:lnTo>
                  <a:pt x="113766" y="472427"/>
                </a:lnTo>
                <a:lnTo>
                  <a:pt x="117348" y="489483"/>
                </a:lnTo>
                <a:lnTo>
                  <a:pt x="129933" y="505802"/>
                </a:lnTo>
                <a:lnTo>
                  <a:pt x="154711" y="534936"/>
                </a:lnTo>
                <a:lnTo>
                  <a:pt x="189369" y="575106"/>
                </a:lnTo>
                <a:lnTo>
                  <a:pt x="231597" y="624535"/>
                </a:lnTo>
                <a:lnTo>
                  <a:pt x="317373" y="725843"/>
                </a:lnTo>
                <a:lnTo>
                  <a:pt x="353860" y="768858"/>
                </a:lnTo>
                <a:lnTo>
                  <a:pt x="380885" y="800658"/>
                </a:lnTo>
                <a:lnTo>
                  <a:pt x="407085" y="825220"/>
                </a:lnTo>
                <a:lnTo>
                  <a:pt x="419557" y="820686"/>
                </a:lnTo>
                <a:lnTo>
                  <a:pt x="433654" y="802614"/>
                </a:lnTo>
                <a:lnTo>
                  <a:pt x="451053" y="770534"/>
                </a:lnTo>
                <a:lnTo>
                  <a:pt x="480783" y="710577"/>
                </a:lnTo>
                <a:lnTo>
                  <a:pt x="499757" y="673074"/>
                </a:lnTo>
                <a:lnTo>
                  <a:pt x="521373" y="631647"/>
                </a:lnTo>
                <a:lnTo>
                  <a:pt x="545566" y="587121"/>
                </a:lnTo>
                <a:lnTo>
                  <a:pt x="572274" y="540334"/>
                </a:lnTo>
                <a:lnTo>
                  <a:pt x="601421" y="492099"/>
                </a:lnTo>
                <a:lnTo>
                  <a:pt x="632942" y="443242"/>
                </a:lnTo>
                <a:lnTo>
                  <a:pt x="666762" y="394576"/>
                </a:lnTo>
                <a:lnTo>
                  <a:pt x="703440" y="345948"/>
                </a:lnTo>
                <a:lnTo>
                  <a:pt x="742569" y="297383"/>
                </a:lnTo>
                <a:lnTo>
                  <a:pt x="782751" y="250101"/>
                </a:lnTo>
                <a:lnTo>
                  <a:pt x="822566" y="205295"/>
                </a:lnTo>
                <a:lnTo>
                  <a:pt x="860602" y="164134"/>
                </a:lnTo>
                <a:lnTo>
                  <a:pt x="895413" y="127825"/>
                </a:lnTo>
                <a:lnTo>
                  <a:pt x="925614" y="97561"/>
                </a:lnTo>
                <a:lnTo>
                  <a:pt x="966457" y="59944"/>
                </a:lnTo>
                <a:lnTo>
                  <a:pt x="990447" y="39331"/>
                </a:lnTo>
                <a:lnTo>
                  <a:pt x="1004849" y="22479"/>
                </a:lnTo>
                <a:lnTo>
                  <a:pt x="1007541" y="9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52841" y="1028593"/>
            <a:ext cx="1265745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WHAT BIH COMPANIES MUST DO </a:t>
            </a:r>
            <a:r>
              <a:rPr lang="bs-Latn-BA" dirty="0"/>
              <a:t>UNTIL </a:t>
            </a:r>
            <a:r>
              <a:rPr lang="en-US" dirty="0"/>
              <a:t>2026?</a:t>
            </a:r>
          </a:p>
        </p:txBody>
      </p:sp>
      <p:pic>
        <p:nvPicPr>
          <p:cNvPr id="26" name="object 45">
            <a:extLst>
              <a:ext uri="{FF2B5EF4-FFF2-40B4-BE49-F238E27FC236}">
                <a16:creationId xmlns:a16="http://schemas.microsoft.com/office/drawing/2014/main" id="{3CEE9894-D5F6-ABF7-96A3-A5F71404FA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14539" y="495300"/>
            <a:ext cx="3736414" cy="1656348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45FDDB01-16DA-F8F9-CDC1-353F0CBEF1C3}"/>
              </a:ext>
            </a:extLst>
          </p:cNvPr>
          <p:cNvSpPr/>
          <p:nvPr/>
        </p:nvSpPr>
        <p:spPr>
          <a:xfrm>
            <a:off x="1504632" y="2958658"/>
            <a:ext cx="1376045" cy="152400"/>
          </a:xfrm>
          <a:custGeom>
            <a:avLst/>
            <a:gdLst/>
            <a:ahLst/>
            <a:cxnLst/>
            <a:rect l="l" t="t" r="r" b="b"/>
            <a:pathLst>
              <a:path w="1376045" h="152400">
                <a:moveTo>
                  <a:pt x="1375578" y="152399"/>
                </a:moveTo>
                <a:lnTo>
                  <a:pt x="0" y="152399"/>
                </a:lnTo>
                <a:lnTo>
                  <a:pt x="0" y="0"/>
                </a:lnTo>
                <a:lnTo>
                  <a:pt x="1375578" y="0"/>
                </a:lnTo>
                <a:lnTo>
                  <a:pt x="1375578" y="152399"/>
                </a:lnTo>
                <a:close/>
              </a:path>
            </a:pathLst>
          </a:custGeom>
          <a:solidFill>
            <a:srgbClr val="F6C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18F2E458-D167-1926-2CAB-CE4838B1BBC7}"/>
              </a:ext>
            </a:extLst>
          </p:cNvPr>
          <p:cNvSpPr/>
          <p:nvPr/>
        </p:nvSpPr>
        <p:spPr>
          <a:xfrm>
            <a:off x="15316517" y="3055385"/>
            <a:ext cx="2514600" cy="6510020"/>
          </a:xfrm>
          <a:custGeom>
            <a:avLst/>
            <a:gdLst/>
            <a:ahLst/>
            <a:cxnLst/>
            <a:rect l="l" t="t" r="r" b="b"/>
            <a:pathLst>
              <a:path w="2514600" h="6510020">
                <a:moveTo>
                  <a:pt x="2514599" y="6509476"/>
                </a:moveTo>
                <a:lnTo>
                  <a:pt x="0" y="6509476"/>
                </a:lnTo>
                <a:lnTo>
                  <a:pt x="0" y="0"/>
                </a:lnTo>
                <a:lnTo>
                  <a:pt x="2514599" y="0"/>
                </a:lnTo>
                <a:lnTo>
                  <a:pt x="2514599" y="6509476"/>
                </a:lnTo>
                <a:close/>
              </a:path>
            </a:pathLst>
          </a:custGeom>
          <a:solidFill>
            <a:srgbClr val="2C2E8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 descr="A city next to a river&#10;&#10;Description automatically generated">
            <a:extLst>
              <a:ext uri="{FF2B5EF4-FFF2-40B4-BE49-F238E27FC236}">
                <a16:creationId xmlns:a16="http://schemas.microsoft.com/office/drawing/2014/main" id="{1915B1C4-FC59-214D-EEED-AB43D268B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47" y="3829534"/>
            <a:ext cx="6798186" cy="519828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EF59E30-A4C9-B70C-073E-7EBBE374FA52}"/>
              </a:ext>
            </a:extLst>
          </p:cNvPr>
          <p:cNvGrpSpPr/>
          <p:nvPr/>
        </p:nvGrpSpPr>
        <p:grpSpPr>
          <a:xfrm>
            <a:off x="1323264" y="3731343"/>
            <a:ext cx="8115704" cy="5527064"/>
            <a:chOff x="3886200" y="2362200"/>
            <a:chExt cx="6677076" cy="460767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56B0AD6-8B47-6E2F-524D-A77FC377A325}"/>
                </a:ext>
              </a:extLst>
            </p:cNvPr>
            <p:cNvSpPr/>
            <p:nvPr/>
          </p:nvSpPr>
          <p:spPr>
            <a:xfrm>
              <a:off x="3886200" y="2362200"/>
              <a:ext cx="6677076" cy="4607670"/>
            </a:xfrm>
            <a:prstGeom prst="rect">
              <a:avLst/>
            </a:prstGeom>
            <a:solidFill>
              <a:srgbClr val="EAB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s-Latn-BA">
                <a:solidFill>
                  <a:srgbClr val="2C2E81"/>
                </a:solidFill>
                <a:latin typeface="Arial MT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3918515" y="2476684"/>
              <a:ext cx="5900541" cy="1492974"/>
            </a:xfrm>
            <a:prstGeom prst="rect">
              <a:avLst/>
            </a:prstGeom>
            <a:solidFill>
              <a:srgbClr val="EABD1A"/>
            </a:solidFill>
          </p:spPr>
          <p:txBody>
            <a:bodyPr vert="horz" wrap="square" lIns="0" tIns="165735" rIns="0" bIns="0" rtlCol="0">
              <a:spAutoFit/>
            </a:bodyPr>
            <a:lstStyle/>
            <a:p>
              <a:pPr marL="285750" indent="-285750" algn="just">
                <a:lnSpc>
                  <a:spcPct val="100000"/>
                </a:lnSpc>
                <a:spcBef>
                  <a:spcPts val="1305"/>
                </a:spcBef>
                <a:buFont typeface="Arial" panose="020B0604020202020204" pitchFamily="34" charset="0"/>
                <a:buChar char="•"/>
                <a:tabLst>
                  <a:tab pos="935355" algn="l"/>
                </a:tabLst>
              </a:pPr>
              <a:r>
                <a:rPr lang="en-US" sz="2000" b="1" dirty="0">
                  <a:solidFill>
                    <a:srgbClr val="2C2E81"/>
                  </a:solidFill>
                  <a:latin typeface="Arial MT"/>
                  <a:ea typeface="Calibri" panose="020F0502020204030204" pitchFamily="34" charset="0"/>
                  <a:cs typeface="Times New Roman" panose="02020603050405020304" pitchFamily="18" charset="0"/>
                </a:rPr>
                <a:t>Invest in cleaner production by improving production efficiency through digitalization and</a:t>
              </a:r>
              <a:r>
                <a:rPr lang="bs-Latn-BA" sz="2000" b="1" dirty="0">
                  <a:solidFill>
                    <a:srgbClr val="2C2E81"/>
                  </a:solidFill>
                  <a:latin typeface="Arial M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>
                  <a:solidFill>
                    <a:srgbClr val="2C2E81"/>
                  </a:solidFill>
                  <a:latin typeface="Arial MT"/>
                  <a:ea typeface="Calibri" panose="020F0502020204030204" pitchFamily="34" charset="0"/>
                  <a:cs typeface="Times New Roman" panose="02020603050405020304" pitchFamily="18" charset="0"/>
                </a:rPr>
                <a:t>automation, enhancing energy efficiency in production processes, and producing energy from renewable sources.</a:t>
              </a:r>
              <a:endParaRPr lang="bs-Latn-BA" sz="2000" b="1" dirty="0">
                <a:solidFill>
                  <a:srgbClr val="2C2E81"/>
                </a:solidFill>
                <a:latin typeface="Arial M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0000"/>
                </a:lnSpc>
                <a:spcBef>
                  <a:spcPts val="919"/>
                </a:spcBef>
              </a:pPr>
              <a:endParaRPr lang="en-US" b="1" spc="180" dirty="0">
                <a:solidFill>
                  <a:srgbClr val="2C2E81"/>
                </a:solidFill>
                <a:latin typeface="Arial MT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3918515" y="4006559"/>
              <a:ext cx="5900541" cy="1279157"/>
            </a:xfrm>
            <a:prstGeom prst="rect">
              <a:avLst/>
            </a:prstGeom>
            <a:solidFill>
              <a:srgbClr val="EABD1A"/>
            </a:solidFill>
          </p:spPr>
          <p:txBody>
            <a:bodyPr vert="horz" wrap="square" lIns="0" tIns="165735" rIns="0" bIns="0" rtlCol="0">
              <a:spAutoFit/>
            </a:bodyPr>
            <a:lstStyle/>
            <a:p>
              <a:pPr marL="285750" indent="-285750" algn="just">
                <a:spcBef>
                  <a:spcPts val="1305"/>
                </a:spcBef>
                <a:buFont typeface="Arial" panose="020B0604020202020204" pitchFamily="34" charset="0"/>
                <a:buChar char="•"/>
                <a:tabLst>
                  <a:tab pos="935355" algn="l"/>
                </a:tabLst>
              </a:pPr>
              <a:r>
                <a:rPr lang="en-US" sz="2000" b="1" dirty="0">
                  <a:solidFill>
                    <a:srgbClr val="2C2E81"/>
                  </a:solidFill>
                  <a:effectLst/>
                  <a:latin typeface="Arial MT"/>
                  <a:ea typeface="Calibri" panose="020F0502020204030204" pitchFamily="34" charset="0"/>
                  <a:cs typeface="Times New Roman" panose="02020603050405020304" pitchFamily="18" charset="0"/>
                </a:rPr>
                <a:t>Evaluate and improve the supply chain to enhance competitiveness and minimize direct and indirect exposure to CBAM.</a:t>
              </a:r>
            </a:p>
            <a:p>
              <a:pPr algn="ctr">
                <a:lnSpc>
                  <a:spcPct val="100000"/>
                </a:lnSpc>
                <a:spcBef>
                  <a:spcPts val="1305"/>
                </a:spcBef>
                <a:tabLst>
                  <a:tab pos="935355" algn="l"/>
                </a:tabLst>
              </a:pPr>
              <a:r>
                <a:rPr b="1" spc="180" dirty="0">
                  <a:solidFill>
                    <a:srgbClr val="2C2E81"/>
                  </a:solidFill>
                  <a:latin typeface="Arial MT"/>
                  <a:cs typeface="Arial"/>
                </a:rPr>
                <a:t>	</a:t>
              </a:r>
              <a:endParaRPr lang="bs-Latn-BA" b="1" spc="180" dirty="0">
                <a:solidFill>
                  <a:srgbClr val="2C2E81"/>
                </a:solidFill>
                <a:latin typeface="Arial MT"/>
                <a:cs typeface="Arial"/>
              </a:endParaRPr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1DEFA82D-C1A2-2C6D-0AA9-182B8ED24C0E}"/>
                </a:ext>
              </a:extLst>
            </p:cNvPr>
            <p:cNvSpPr txBox="1"/>
            <p:nvPr/>
          </p:nvSpPr>
          <p:spPr>
            <a:xfrm>
              <a:off x="3940673" y="5141486"/>
              <a:ext cx="4342396" cy="1130323"/>
            </a:xfrm>
            <a:prstGeom prst="rect">
              <a:avLst/>
            </a:prstGeom>
            <a:solidFill>
              <a:srgbClr val="EABD1A"/>
            </a:solidFill>
          </p:spPr>
          <p:txBody>
            <a:bodyPr vert="horz" wrap="square" lIns="0" tIns="165735" rIns="0" bIns="0" rtlCol="0">
              <a:spAutoFit/>
            </a:bodyPr>
            <a:lstStyle/>
            <a:p>
              <a:pPr marL="285750" indent="-285750" algn="just">
                <a:spcBef>
                  <a:spcPts val="1305"/>
                </a:spcBef>
                <a:buFont typeface="Arial" panose="020B0604020202020204" pitchFamily="34" charset="0"/>
                <a:buChar char="•"/>
                <a:tabLst>
                  <a:tab pos="935355" algn="l"/>
                </a:tabLst>
              </a:pPr>
              <a:r>
                <a:rPr lang="en-US" sz="2000" b="1" dirty="0">
                  <a:solidFill>
                    <a:srgbClr val="2C2E81"/>
                  </a:solidFill>
                  <a:effectLst/>
                  <a:latin typeface="Arial MT"/>
                  <a:ea typeface="Calibri" panose="020F0502020204030204" pitchFamily="34" charset="0"/>
                  <a:cs typeface="Times New Roman" panose="02020603050405020304" pitchFamily="18" charset="0"/>
                </a:rPr>
                <a:t>Establishment of energy management. </a:t>
              </a:r>
              <a:endParaRPr lang="bs-Latn-BA" sz="2000" b="1" dirty="0">
                <a:solidFill>
                  <a:srgbClr val="2C2E81"/>
                </a:solidFill>
                <a:effectLst/>
                <a:latin typeface="Arial M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ts val="1305"/>
                </a:spcBef>
                <a:tabLst>
                  <a:tab pos="935355" algn="l"/>
                </a:tabLst>
              </a:pPr>
              <a:endParaRPr lang="bs-Latn-BA" b="1" spc="180" dirty="0">
                <a:solidFill>
                  <a:srgbClr val="2C2E81"/>
                </a:solidFill>
                <a:latin typeface="Arial M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ts val="1305"/>
                </a:spcBef>
                <a:tabLst>
                  <a:tab pos="935355" algn="l"/>
                </a:tabLst>
              </a:pPr>
              <a:r>
                <a:rPr b="1" spc="180" dirty="0">
                  <a:solidFill>
                    <a:srgbClr val="2C2E81"/>
                  </a:solidFill>
                  <a:latin typeface="Arial MT"/>
                  <a:cs typeface="Arial"/>
                </a:rPr>
                <a:t>	</a:t>
              </a:r>
              <a:endParaRPr b="1" dirty="0">
                <a:solidFill>
                  <a:srgbClr val="2C2E81"/>
                </a:solidFill>
                <a:latin typeface="Arial MT"/>
                <a:cs typeface="Arial"/>
              </a:endParaRPr>
            </a:p>
          </p:txBody>
        </p:sp>
      </p:grpSp>
      <p:sp>
        <p:nvSpPr>
          <p:cNvPr id="2" name="object 19">
            <a:extLst>
              <a:ext uri="{FF2B5EF4-FFF2-40B4-BE49-F238E27FC236}">
                <a16:creationId xmlns:a16="http://schemas.microsoft.com/office/drawing/2014/main" id="{B5051ACF-1DB2-6507-6AD6-68520D50320A}"/>
              </a:ext>
            </a:extLst>
          </p:cNvPr>
          <p:cNvSpPr txBox="1"/>
          <p:nvPr/>
        </p:nvSpPr>
        <p:spPr>
          <a:xfrm>
            <a:off x="1398863" y="7606396"/>
            <a:ext cx="7118424" cy="1534394"/>
          </a:xfrm>
          <a:prstGeom prst="rect">
            <a:avLst/>
          </a:prstGeom>
          <a:solidFill>
            <a:srgbClr val="EABD1A"/>
          </a:solidFill>
        </p:spPr>
        <p:txBody>
          <a:bodyPr vert="horz" wrap="square" lIns="0" tIns="165735" rIns="0" bIns="0" rtlCol="0">
            <a:spAutoFit/>
          </a:bodyPr>
          <a:lstStyle/>
          <a:p>
            <a:pPr marL="285750" indent="-285750" algn="just">
              <a:spcBef>
                <a:spcPts val="1305"/>
              </a:spcBef>
              <a:buFont typeface="Arial" panose="020B0604020202020204" pitchFamily="34" charset="0"/>
              <a:buChar char="•"/>
              <a:tabLst>
                <a:tab pos="935355" algn="l"/>
              </a:tabLst>
            </a:pPr>
            <a:r>
              <a:rPr lang="en-US" sz="2000" b="1" dirty="0">
                <a:solidFill>
                  <a:srgbClr val="2C2E81"/>
                </a:solidFill>
                <a:effectLst/>
                <a:latin typeface="Arial MT"/>
                <a:ea typeface="Calibri" panose="020F0502020204030204" pitchFamily="34" charset="0"/>
                <a:cs typeface="Times New Roman" panose="02020603050405020304" pitchFamily="18" charset="0"/>
              </a:rPr>
              <a:t>Keeping track of emissions and reporting them accurately and take steps to reduce them, potentially reducing CBAM payments</a:t>
            </a:r>
            <a:r>
              <a:rPr lang="en-US" b="1" dirty="0">
                <a:solidFill>
                  <a:srgbClr val="2C2E81"/>
                </a:solidFill>
                <a:effectLst/>
                <a:latin typeface="Arial M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s-Latn-BA" b="1" dirty="0">
              <a:solidFill>
                <a:srgbClr val="2C2E81"/>
              </a:solidFill>
              <a:effectLst/>
              <a:latin typeface="Arial M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305"/>
              </a:spcBef>
              <a:tabLst>
                <a:tab pos="935355" algn="l"/>
              </a:tabLst>
            </a:pPr>
            <a:endParaRPr lang="en-US" b="1" dirty="0">
              <a:solidFill>
                <a:srgbClr val="2C2E81"/>
              </a:solidFill>
              <a:effectLst/>
              <a:latin typeface="Arial M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3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7ED8162CCF83479082AF231A6B99AF" ma:contentTypeVersion="17" ma:contentTypeDescription="Create a new document." ma:contentTypeScope="" ma:versionID="2305a3a78919532e711a56aa554face2">
  <xsd:schema xmlns:xsd="http://www.w3.org/2001/XMLSchema" xmlns:xs="http://www.w3.org/2001/XMLSchema" xmlns:p="http://schemas.microsoft.com/office/2006/metadata/properties" xmlns:ns2="63d0d8f3-ccc1-4199-b701-ab29c15fc086" xmlns:ns3="b66ed8bb-a410-4617-a0f6-957bcfb02f39" targetNamespace="http://schemas.microsoft.com/office/2006/metadata/properties" ma:root="true" ma:fieldsID="888381eebd0db223f7b834c6156289b9" ns2:_="" ns3:_="">
    <xsd:import namespace="63d0d8f3-ccc1-4199-b701-ab29c15fc086"/>
    <xsd:import namespace="b66ed8bb-a410-4617-a0f6-957bcfb02f3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d0d8f3-ccc1-4199-b701-ab29c15fc08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01e90d0-a6b0-49af-ae11-8c0744e6a8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ed8bb-a410-4617-a0f6-957bcfb02f3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5b7dad1-0430-4d18-84b4-682f6eb24ae5}" ma:internalName="TaxCatchAll" ma:showField="CatchAllData" ma:web="b66ed8bb-a410-4617-a0f6-957bcfb02f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69DD63-917C-4FE9-A381-07EE9C8CF3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d0d8f3-ccc1-4199-b701-ab29c15fc086"/>
    <ds:schemaRef ds:uri="b66ed8bb-a410-4617-a0f6-957bcfb02f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60EAE8-5FE4-423D-90E3-B19463BBA3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20356</TotalTime>
  <Words>376</Words>
  <Application>Microsoft Office PowerPoint</Application>
  <PresentationFormat>Custom</PresentationFormat>
  <Paragraphs>55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Arial MT</vt:lpstr>
      <vt:lpstr>Calibri</vt:lpstr>
      <vt:lpstr>Poppins Bold</vt:lpstr>
      <vt:lpstr>Office Theme</vt:lpstr>
      <vt:lpstr>PowerPoint Presentation</vt:lpstr>
      <vt:lpstr>TABLE OF CONTENTS</vt:lpstr>
      <vt:lpstr>IMPLICATION OF CBAM ON BIH ECONOMY</vt:lpstr>
      <vt:lpstr>WHAT BIH HAS TO DO FOR CBAM UNTIL 2026?</vt:lpstr>
      <vt:lpstr>WHAT BIH COMPANIES MUST DO UNTIL 2026?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MOFTER template_2.pptx</dc:title>
  <dc:creator>Samra Muratspahic</dc:creator>
  <cp:keywords>DAF7jbYhJGU,BAEllaxNhOw</cp:keywords>
  <cp:lastModifiedBy>Samra Muratspahić</cp:lastModifiedBy>
  <cp:revision>9</cp:revision>
  <dcterms:created xsi:type="dcterms:W3CDTF">2024-02-01T18:08:39Z</dcterms:created>
  <dcterms:modified xsi:type="dcterms:W3CDTF">2024-04-20T23:29:41Z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2024-02-01T00:00:00Z</vt:filetime>
  </property>
  <property fmtid="{D5CDD505-2E9C-101B-9397-08002B2CF9AE}" pid="3" name="Creator">
    <vt:lpwstr>Canva</vt:lpwstr>
  </property>
  <property fmtid="{D5CDD505-2E9C-101B-9397-08002B2CF9AE}" pid="4" name="LastSaved">
    <vt:filetime>2024-02-01T00:00:00Z</vt:filetime>
  </property>
</Properties>
</file>