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60" r:id="rId3"/>
    <p:sldId id="262" r:id="rId4"/>
    <p:sldId id="273" r:id="rId5"/>
    <p:sldId id="274" r:id="rId6"/>
    <p:sldId id="280" r:id="rId7"/>
    <p:sldId id="283" r:id="rId8"/>
    <p:sldId id="411" r:id="rId9"/>
    <p:sldId id="281" r:id="rId10"/>
    <p:sldId id="40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3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4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46E30-4E5A-40C1-89A3-2E522B7985A0}" type="datetimeFigureOut">
              <a:t>24. 4. 2024.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11E47-5706-4C23-8D83-37BCABE9E6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5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9903D-77F5-EF42-A6C3-5C13E96D73E0}" type="slidenum">
              <a:rPr lang="en-BA" smtClean="0"/>
              <a:t>6</a:t>
            </a:fld>
            <a:endParaRPr lang="en-BA"/>
          </a:p>
        </p:txBody>
      </p:sp>
    </p:spTree>
    <p:extLst>
      <p:ext uri="{BB962C8B-B14F-4D97-AF65-F5344CB8AC3E}">
        <p14:creationId xmlns:p14="http://schemas.microsoft.com/office/powerpoint/2010/main" val="339148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485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56C3-6513-6544-B1E3-FE7FBEEE9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B453E-FDE1-AD4A-9769-C79AD48CB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935F1-8B59-EB46-BA2C-342305A7A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93C1B-B667-B542-9261-A5C2EEAC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34038-E5D5-D047-87E9-1202C81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1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C6E62-F033-1D42-B31F-DC89B4B0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65287-9466-9C47-A17A-6C7F0689C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CA28-3296-6842-916C-A89F7E74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0A5D4-4BC3-834C-9800-12A75EDC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9EC4B-E116-9A44-8C3A-599F12FE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4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9597C-2141-4441-8C0E-710D3B953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7AA79-7DAB-7E4E-BDC3-AEFBA3BA5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5309E-0601-B14F-AB59-75CBEFB2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051F8-2BFB-E447-B550-D95F98DD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845F-65E8-2348-8CD1-13823735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32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D2E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56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CD74B-870E-D240-A7A4-BB70CEE06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748"/>
            <a:ext cx="10515600" cy="7397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9B9A-34B1-794E-84B8-65D6C96FB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0CE48-563A-EF41-AE9F-39700075F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475CB-E0EF-6444-9D7A-41D9F560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75ABF-418B-A44D-AE14-F444FE15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0B82-2DD4-2D4E-8301-1F69F267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1843D-A710-6343-A49F-8EBC58EC7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56CEA-E266-BB43-8291-805C3521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D4BFA-7208-184F-BB0F-E1151A17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D7794-46AE-1045-85F7-138147AE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7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7B90-6380-794D-85F2-0FF8D5C0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8D41B-B000-6142-A93B-74D03495F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06DA9-9CAD-E14E-B6F6-983CF1CC6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4DA94-E133-A44A-9518-73E6A391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797F6-272F-0B45-A311-F7BC2ABB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F42CC-653F-084E-876A-E0EBE6CC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6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28AF-FDFE-4247-8B23-B521FF8F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04EFE-D7D8-D945-BC6B-F4C487108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16400-EFB5-DB4D-83FB-C97F48480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B4D98-7C8A-E441-BD72-5025DC4B3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986DCD-58A1-DD4B-A8D4-94246C84D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D4A3C-A78A-F541-8E03-ED16A68E5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15888-873B-3E4B-AC90-C21EA97F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46CD9-64BB-5E43-B8CF-682DC7BB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5ABCD-2E49-D641-8AE5-D627B862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E6EFC-A900-9045-B353-B99F74C3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324D1-E3D3-844B-B863-6C7F0394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8127B-E2C4-5A4E-81B4-DD3017D3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8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CE899-50BC-124B-BF1F-ED03C17F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EDE9F-196F-9A49-9BFC-AD243482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FF33F-8799-0C4F-9E8F-C7DE2445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8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48D72-16D0-5046-B33E-DA080212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82BC7-9728-2148-ABDB-607F3146C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CB658-1EFC-A543-95D2-EC0DF194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03F37-D904-B84E-8E67-0C54295B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02BB2-76A9-3849-A9FE-9F652D73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CAB19-71E1-6F4A-A642-8B9789AB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E91D-E4BE-E349-99A6-55EDAFF4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82506-A543-9C4F-8554-B49BCBF7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EB01C-62A0-FF45-BC6D-434C7AB3F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47754-B6DF-CA4F-A0B0-D94C12BF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3A02D-858C-1248-A280-FBB207B9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86BDD-C2D0-8D4B-A6AB-969009E5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1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96CE70-9D30-8641-9691-83FFBC3F72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13BA00-5C3D-6646-AA83-56238B95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8829"/>
            <a:ext cx="10515600" cy="721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FEFD5-34DF-BC4C-A6B7-8E51D744B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B0CBC-74A9-5D46-8443-4B2D11DAE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057A7-0F7A-0D4B-A084-9163B6BC7C7D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37BD0-098A-4049-B31B-65475B9C3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2CA66-B41E-5846-8AAE-D24E3EB0B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3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B8811-9DFC-E041-8165-56AC1AB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6D0A0-3F1F-217E-E9A0-A24AF20EE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319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bs-Latn-BA" b="1" dirty="0">
                <a:solidFill>
                  <a:schemeClr val="bg1"/>
                </a:solidFill>
                <a:ea typeface="+mj-lt"/>
                <a:cs typeface="+mj-lt"/>
              </a:rPr>
              <a:t>Kako Bosna i Hercegovina planira odgovoriti na EU ETS/CBAM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9593661-202F-F14B-E685-A7420CE56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728" y="4214020"/>
            <a:ext cx="10967747" cy="1655762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endParaRPr lang="en-US" b="1" dirty="0">
              <a:solidFill>
                <a:schemeClr val="bg1"/>
              </a:solidFill>
              <a:cs typeface="Calibri"/>
            </a:endParaRPr>
          </a:p>
          <a:p>
            <a:endParaRPr lang="en-US" b="1" dirty="0">
              <a:solidFill>
                <a:schemeClr val="bg1"/>
              </a:solidFill>
              <a:cs typeface="Calibri"/>
            </a:endParaRPr>
          </a:p>
          <a:p>
            <a:pPr algn="l"/>
            <a:r>
              <a:rPr lang="bs-Latn-BA" sz="5500" dirty="0">
                <a:solidFill>
                  <a:schemeClr val="bg1"/>
                </a:solidFill>
                <a:ea typeface="+mn-lt"/>
                <a:cs typeface="+mn-lt"/>
              </a:rPr>
              <a:t>Dr</a:t>
            </a:r>
            <a:r>
              <a:rPr lang="en-US" sz="5500" dirty="0">
                <a:solidFill>
                  <a:schemeClr val="bg1"/>
                </a:solidFill>
                <a:ea typeface="+mn-lt"/>
                <a:cs typeface="+mn-lt"/>
              </a:rPr>
              <a:t>. Admir </a:t>
            </a:r>
            <a:r>
              <a:rPr lang="en-US" sz="5500" dirty="0" err="1">
                <a:solidFill>
                  <a:schemeClr val="bg1"/>
                </a:solidFill>
                <a:ea typeface="+mn-lt"/>
                <a:cs typeface="+mn-lt"/>
              </a:rPr>
              <a:t>Softi</a:t>
            </a:r>
            <a:r>
              <a:rPr lang="bs-Latn-BA" sz="5500" dirty="0">
                <a:solidFill>
                  <a:schemeClr val="bg1"/>
                </a:solidFill>
                <a:ea typeface="+mn-lt"/>
                <a:cs typeface="+mn-lt"/>
              </a:rPr>
              <a:t>ć</a:t>
            </a:r>
            <a:r>
              <a:rPr lang="en-US" sz="5500" dirty="0">
                <a:solidFill>
                  <a:schemeClr val="bg1"/>
                </a:solidFill>
                <a:ea typeface="+mn-lt"/>
                <a:cs typeface="+mn-lt"/>
              </a:rPr>
              <a:t>, </a:t>
            </a:r>
            <a:r>
              <a:rPr lang="bs-Latn-BA" sz="5500" dirty="0">
                <a:solidFill>
                  <a:schemeClr val="bg1"/>
                </a:solidFill>
                <a:ea typeface="+mn-lt"/>
                <a:cs typeface="+mn-lt"/>
              </a:rPr>
              <a:t>pomoćnik ministra</a:t>
            </a:r>
            <a:r>
              <a:rPr lang="en-US" sz="5500" dirty="0">
                <a:solidFill>
                  <a:schemeClr val="bg1"/>
                </a:solidFill>
                <a:ea typeface="+mn-lt"/>
                <a:cs typeface="+mn-lt"/>
              </a:rPr>
              <a:t>, </a:t>
            </a:r>
            <a:endParaRPr lang="bs-Latn-BA" sz="55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r>
              <a:rPr lang="bs-Latn-BA" sz="5500" dirty="0">
                <a:solidFill>
                  <a:schemeClr val="bg1"/>
                </a:solidFill>
                <a:ea typeface="+mn-lt"/>
                <a:cs typeface="+mn-lt"/>
              </a:rPr>
              <a:t>Ministarstvo vanjske trgovine i ekonomskih odnosa Bosne i Hercegovine</a:t>
            </a:r>
            <a:endParaRPr lang="en-US" sz="55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355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DC81-20E0-FF49-96F2-DF46F7A82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60" y="2678023"/>
            <a:ext cx="8025771" cy="90162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n-lt"/>
                <a:ea typeface="Calibri"/>
                <a:cs typeface="Calibri"/>
              </a:rPr>
              <a:t>Hvala</a:t>
            </a:r>
            <a:r>
              <a:rPr lang="en-US" sz="4000" b="1" dirty="0">
                <a:solidFill>
                  <a:srgbClr val="002060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bs-Latn-BA" sz="4000" b="1" dirty="0">
                <a:solidFill>
                  <a:srgbClr val="002060"/>
                </a:solidFill>
                <a:latin typeface="+mn-lt"/>
                <a:ea typeface="Calibri"/>
                <a:cs typeface="Calibri"/>
              </a:rPr>
              <a:t>na pažnji!</a:t>
            </a:r>
            <a:endParaRPr lang="en-US" sz="4000" b="1" dirty="0">
              <a:solidFill>
                <a:srgbClr val="002060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EB2B1-B9C2-7D4F-87F8-C6F7A4B4E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4557" y="4265207"/>
            <a:ext cx="8982886" cy="1104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Dr.Admir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Softi</a:t>
            </a:r>
            <a:r>
              <a:rPr lang="bs-Latn-BA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ć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, </a:t>
            </a:r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pomoćnik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ministra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, </a:t>
            </a:r>
            <a:endParaRPr lang="bs-Latn-BA" sz="2000" dirty="0">
              <a:solidFill>
                <a:srgbClr val="002060"/>
              </a:solidFill>
              <a:latin typeface="Arial MT"/>
              <a:ea typeface="+mn-lt"/>
              <a:cs typeface="+mn-lt"/>
            </a:endParaRP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Ministarstvo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vanjske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trgovine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 i </a:t>
            </a:r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ekonomskih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odnosa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Bosne</a:t>
            </a:r>
            <a:r>
              <a:rPr lang="en-US" sz="2000" dirty="0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 i </a:t>
            </a:r>
            <a:r>
              <a:rPr lang="en-US" sz="2000" dirty="0" err="1">
                <a:solidFill>
                  <a:srgbClr val="002060"/>
                </a:solidFill>
                <a:latin typeface="Arial MT"/>
                <a:ea typeface="+mn-lt"/>
                <a:cs typeface="+mn-lt"/>
              </a:rPr>
              <a:t>Hercegovine</a:t>
            </a:r>
            <a:endParaRPr lang="en-US" sz="2000" dirty="0">
              <a:solidFill>
                <a:srgbClr val="002060"/>
              </a:solidFill>
              <a:latin typeface="Arial MT"/>
              <a:ea typeface="Calibri"/>
              <a:cs typeface="Calibri"/>
            </a:endParaRPr>
          </a:p>
        </p:txBody>
      </p:sp>
      <p:pic>
        <p:nvPicPr>
          <p:cNvPr id="8" name="object 45" descr="A blue and yellow flag with white stars&#10;&#10;Description automatically generated">
            <a:extLst>
              <a:ext uri="{FF2B5EF4-FFF2-40B4-BE49-F238E27FC236}">
                <a16:creationId xmlns:a16="http://schemas.microsoft.com/office/drawing/2014/main" id="{48F3EE05-406E-F3B6-0C78-AE466DD94E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0942" y="939742"/>
            <a:ext cx="2490943" cy="1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6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01C3A-FFDF-6447-AEC3-2BE56F2E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4819"/>
            <a:ext cx="10515600" cy="739712"/>
          </a:xfrm>
        </p:spPr>
        <p:txBody>
          <a:bodyPr>
            <a:normAutofit/>
          </a:bodyPr>
          <a:lstStyle/>
          <a:p>
            <a:r>
              <a:rPr lang="bs-Latn-BA" sz="4000" b="1" dirty="0">
                <a:solidFill>
                  <a:srgbClr val="2D2E81"/>
                </a:solidFill>
                <a:latin typeface="Arial"/>
                <a:cs typeface="Arial"/>
              </a:rPr>
              <a:t>ŠTA JE EU ETS?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43A2E-EF43-3142-9B67-8DD967B91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98450" marR="64135" indent="-285750">
              <a:lnSpc>
                <a:spcPct val="117400"/>
              </a:lnSpc>
              <a:spcBef>
                <a:spcPts val="90"/>
              </a:spcBef>
              <a:buFont typeface="Wingdings,Sans-Serif"/>
              <a:buChar char="Ø"/>
            </a:pP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EU ETS je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jedan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od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glavnih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alata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EU u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borbi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protiv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globalnog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zagrijavanja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za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ekonomično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smanjenje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emisija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stakleničkih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gasova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.</a:t>
            </a:r>
            <a:endParaRPr lang="en-US" sz="1700" dirty="0">
              <a:solidFill>
                <a:srgbClr val="002060"/>
              </a:solidFill>
              <a:latin typeface="Arial MT"/>
              <a:cs typeface="Arial"/>
            </a:endParaRPr>
          </a:p>
          <a:p>
            <a:pPr marL="298450" marR="64135" indent="-285750">
              <a:lnSpc>
                <a:spcPct val="117400"/>
              </a:lnSpc>
              <a:spcBef>
                <a:spcPts val="90"/>
              </a:spcBef>
              <a:buFont typeface="Wingdings,Sans-Serif"/>
              <a:buChar char="Ø"/>
            </a:pP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EU  ETS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ima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za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cilj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da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primjenjuje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princip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„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zagađivač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plaća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“,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što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znači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da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troškove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zagađenosti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</a:p>
          <a:p>
            <a:pPr marL="12700" marR="64135" indent="0">
              <a:lnSpc>
                <a:spcPct val="117400"/>
              </a:lnSpc>
              <a:spcBef>
                <a:spcPts val="90"/>
              </a:spcBef>
              <a:buNone/>
            </a:pP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trebaju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snositi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oni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koji ga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kreiraju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.</a:t>
            </a:r>
          </a:p>
          <a:p>
            <a:pPr marL="12700" marR="64135" indent="0">
              <a:lnSpc>
                <a:spcPct val="117400"/>
              </a:lnSpc>
              <a:spcBef>
                <a:spcPts val="90"/>
              </a:spcBef>
              <a:buNone/>
            </a:pPr>
            <a:endParaRPr lang="en-US" sz="1700" dirty="0">
              <a:solidFill>
                <a:srgbClr val="002060"/>
              </a:solidFill>
              <a:latin typeface="Arial MT"/>
              <a:cs typeface="Arial"/>
            </a:endParaRPr>
          </a:p>
          <a:p>
            <a:pPr marL="298450" marR="64135" indent="-285750">
              <a:lnSpc>
                <a:spcPct val="117400"/>
              </a:lnSpc>
              <a:spcBef>
                <a:spcPts val="90"/>
              </a:spcBef>
              <a:buFont typeface="Wingdings,Sans-Serif"/>
              <a:buChar char="Ø"/>
            </a:pP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U 2013.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godini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EU ETS je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pokrivao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približno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polovinu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svih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emisija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stakleničkih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gasova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u EU.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Procenat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se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smanjio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na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36% u 2020.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godini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jer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sektori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koji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su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dio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EU ETS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sistema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, u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kombinaciji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,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smanjuju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svoje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emisije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brže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od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ostatka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privrede</a:t>
            </a:r>
            <a:r>
              <a:rPr lang="bs-Latn-BA" sz="1700" dirty="0">
                <a:solidFill>
                  <a:srgbClr val="002060"/>
                </a:solidFill>
                <a:latin typeface="Arial MT"/>
                <a:cs typeface="Arial"/>
              </a:rPr>
              <a:t>.</a:t>
            </a:r>
            <a:endParaRPr lang="en-US" sz="1700" dirty="0">
              <a:solidFill>
                <a:srgbClr val="002060"/>
              </a:solidFill>
              <a:latin typeface="Arial MT"/>
              <a:cs typeface="Arial"/>
            </a:endParaRPr>
          </a:p>
          <a:p>
            <a:pPr marL="298450" marR="64135" indent="-285750">
              <a:lnSpc>
                <a:spcPct val="117400"/>
              </a:lnSpc>
              <a:spcBef>
                <a:spcPts val="90"/>
              </a:spcBef>
              <a:buFont typeface="Wingdings,Sans-Serif"/>
              <a:buChar char="Ø"/>
            </a:pP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EU ETS je 2021.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godine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pokrivao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preko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10.400 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industrijskih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postrojenja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i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elektrana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,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kao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endParaRPr lang="bs-Latn-BA" sz="1700" dirty="0">
              <a:solidFill>
                <a:srgbClr val="002060"/>
              </a:solidFill>
              <a:latin typeface="Arial MT"/>
              <a:cs typeface="Arial"/>
            </a:endParaRPr>
          </a:p>
          <a:p>
            <a:pPr marL="298450" marR="64135" indent="-285750">
              <a:lnSpc>
                <a:spcPct val="117400"/>
              </a:lnSpc>
              <a:spcBef>
                <a:spcPts val="90"/>
              </a:spcBef>
              <a:buFont typeface="Wingdings,Sans-Serif"/>
              <a:buChar char="Ø"/>
            </a:pP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oko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350 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avio-kompanija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, u 27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država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članica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EU,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Islandu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,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Norveškoj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Lihtenštajnu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endParaRPr lang="bs-Latn-BA" sz="1700" dirty="0">
              <a:solidFill>
                <a:srgbClr val="002060"/>
              </a:solidFill>
              <a:latin typeface="Arial MT"/>
              <a:cs typeface="Arial"/>
            </a:endParaRPr>
          </a:p>
          <a:p>
            <a:pPr marL="12700" marR="64135" indent="0">
              <a:lnSpc>
                <a:spcPct val="117400"/>
              </a:lnSpc>
              <a:spcBef>
                <a:spcPts val="90"/>
              </a:spcBef>
              <a:buNone/>
            </a:pP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(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postoji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veza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sa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švicarskim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ETS-om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elektran</a:t>
            </a:r>
            <a:r>
              <a:rPr lang="bs-Latn-BA" sz="1700" dirty="0">
                <a:solidFill>
                  <a:srgbClr val="002060"/>
                </a:solidFill>
                <a:latin typeface="Arial MT"/>
                <a:cs typeface="Arial"/>
              </a:rPr>
              <a:t>e u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bs-Latn-BA" sz="1700" dirty="0">
                <a:solidFill>
                  <a:srgbClr val="002060"/>
                </a:solidFill>
                <a:latin typeface="Arial MT"/>
                <a:cs typeface="Arial"/>
              </a:rPr>
              <a:t>Sjevernoj Irskoj su pokrivene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čak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i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nakon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Brexita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).</a:t>
            </a:r>
            <a:endParaRPr lang="bs-Latn-BA" sz="1700" dirty="0">
              <a:solidFill>
                <a:srgbClr val="002060"/>
              </a:solidFill>
              <a:latin typeface="Arial MT"/>
              <a:cs typeface="Arial"/>
            </a:endParaRPr>
          </a:p>
          <a:p>
            <a:pPr marL="298450" marR="64135" indent="-285750" algn="just">
              <a:lnSpc>
                <a:spcPct val="117400"/>
              </a:lnSpc>
              <a:spcBef>
                <a:spcPts val="90"/>
              </a:spcBef>
              <a:buFont typeface="Wingdings,Sans-Serif"/>
              <a:buChar char="Ø"/>
            </a:pP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EU ETS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sistem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se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značajno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promijenio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od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svog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pokretanja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2005.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godine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.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Prošao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je </a:t>
            </a:r>
            <a:r>
              <a:rPr lang="en-US" sz="1700" dirty="0" err="1">
                <a:solidFill>
                  <a:srgbClr val="002060"/>
                </a:solidFill>
                <a:latin typeface="Arial MT"/>
                <a:cs typeface="Arial"/>
              </a:rPr>
              <a:t>kroz</a:t>
            </a:r>
            <a:r>
              <a:rPr lang="en-US" sz="1700" dirty="0">
                <a:solidFill>
                  <a:srgbClr val="002060"/>
                </a:solidFill>
                <a:latin typeface="Arial MT"/>
                <a:cs typeface="Arial"/>
              </a:rPr>
              <a:t> tri faze, 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a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četvrta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faza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je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započela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 2021. </a:t>
            </a:r>
            <a:r>
              <a:rPr lang="en-US" sz="1700" b="1" u="sng" dirty="0" err="1">
                <a:solidFill>
                  <a:srgbClr val="002060"/>
                </a:solidFill>
                <a:latin typeface="Arial MT"/>
                <a:cs typeface="Arial"/>
              </a:rPr>
              <a:t>godine</a:t>
            </a:r>
            <a:r>
              <a:rPr lang="en-US" sz="1700" b="1" u="sng" dirty="0">
                <a:solidFill>
                  <a:srgbClr val="002060"/>
                </a:solidFill>
                <a:latin typeface="Arial MT"/>
                <a:cs typeface="Arial"/>
              </a:rPr>
              <a:t>.</a:t>
            </a:r>
            <a:endParaRPr lang="en-US" sz="1700" dirty="0">
              <a:solidFill>
                <a:srgbClr val="002060"/>
              </a:solidFill>
              <a:latin typeface="Arial M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542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DC81-20E0-FF49-96F2-DF46F7A82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>
            <a:normAutofit fontScale="90000"/>
          </a:bodyPr>
          <a:lstStyle/>
          <a:p>
            <a:r>
              <a:rPr lang="bs-Latn-BA" sz="4200" b="1" dirty="0">
                <a:solidFill>
                  <a:srgbClr val="2D2E81"/>
                </a:solidFill>
                <a:latin typeface="Arial"/>
                <a:cs typeface="Arial"/>
              </a:rPr>
              <a:t>ŠTA JE CBAM?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135E8-11CE-7043-B34F-F0C5A88E7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2091440"/>
          </a:xfrm>
        </p:spPr>
        <p:txBody>
          <a:bodyPr>
            <a:normAutofit/>
          </a:bodyPr>
          <a:lstStyle/>
          <a:p>
            <a:pPr marL="525780">
              <a:lnSpc>
                <a:spcPct val="100000"/>
              </a:lnSpc>
              <a:spcBef>
                <a:spcPts val="0"/>
              </a:spcBef>
            </a:pPr>
            <a:r>
              <a:rPr lang="bs-Latn-BA" sz="1800" b="1" dirty="0">
                <a:solidFill>
                  <a:srgbClr val="18315C"/>
                </a:solidFill>
                <a:latin typeface="Arial"/>
                <a:cs typeface="Arial"/>
              </a:rPr>
              <a:t>Koji su sektori uključeni?</a:t>
            </a:r>
            <a:endParaRPr lang="en-US" sz="1800" dirty="0">
              <a:latin typeface="Arial"/>
              <a:cs typeface="Arial"/>
            </a:endParaRPr>
          </a:p>
          <a:p>
            <a:pPr marL="811530" marR="853440" indent="-285750">
              <a:lnSpc>
                <a:spcPct val="117400"/>
              </a:lnSpc>
              <a:spcBef>
                <a:spcPts val="0"/>
              </a:spcBef>
              <a:buFont typeface="Wingdings,Sans-Serif"/>
              <a:buChar char="Ø"/>
            </a:pP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U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početku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, CBAM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će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pokrivati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direktne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i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indirektne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emisije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odabranih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sektora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: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željezo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i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čelik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, cement,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aluminijum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,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vještačka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đubriva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i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električna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rgbClr val="18315C"/>
                </a:solidFill>
                <a:latin typeface="Arial"/>
                <a:cs typeface="Arial"/>
              </a:rPr>
              <a:t>energija</a:t>
            </a:r>
            <a:r>
              <a:rPr lang="bs-Latn-BA" sz="1800" dirty="0">
                <a:solidFill>
                  <a:srgbClr val="18315C"/>
                </a:solidFill>
                <a:latin typeface="Arial"/>
                <a:cs typeface="Arial"/>
              </a:rPr>
              <a:t> i vodik</a:t>
            </a:r>
            <a:r>
              <a:rPr lang="en-US" sz="1800" dirty="0">
                <a:solidFill>
                  <a:srgbClr val="18315C"/>
                </a:solidFill>
                <a:latin typeface="Arial"/>
                <a:cs typeface="Arial"/>
              </a:rPr>
              <a:t>.</a:t>
            </a:r>
            <a:endParaRPr lang="bs-Latn-BA" dirty="0"/>
          </a:p>
          <a:p>
            <a:endParaRPr lang="bs-Latn-BA" dirty="0"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EB2B1-B9C2-7D4F-87F8-C6F7A4B4E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809423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98450" marR="5080" indent="-285750">
              <a:lnSpc>
                <a:spcPct val="117400"/>
              </a:lnSpc>
              <a:spcBef>
                <a:spcPts val="0"/>
              </a:spcBef>
              <a:buFont typeface="Wingdings,Sans-Serif"/>
              <a:buChar char="Ø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CBAM je nova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regulativa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EU o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mehanizmu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za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ugljičnu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prilagodbu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na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granicama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—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način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naplate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ugljika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—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koja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pomaže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EU u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borbi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protiv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klimatskih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promjena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. </a:t>
            </a:r>
            <a:endParaRPr lang="bs-Latn-BA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98450" marR="5080" indent="-285750">
              <a:lnSpc>
                <a:spcPct val="117400"/>
              </a:lnSpc>
              <a:spcBef>
                <a:spcPts val="0"/>
              </a:spcBef>
              <a:buFont typeface="Wingdings,Sans-Serif"/>
              <a:buChar char="Ø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Dok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postojeći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EU ETS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pokriva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zemlje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EU,</a:t>
            </a:r>
          </a:p>
          <a:p>
            <a:pPr marL="12700" marR="5080">
              <a:lnSpc>
                <a:spcPct val="117400"/>
              </a:lnSpc>
              <a:spcBef>
                <a:spcPts val="0"/>
              </a:spcBef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 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CBAM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će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se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primjenjivati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na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robu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proizvedenu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izvan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EU.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98450" marR="5080" indent="-285750">
              <a:lnSpc>
                <a:spcPct val="117400"/>
              </a:lnSpc>
              <a:spcBef>
                <a:spcPts val="0"/>
              </a:spcBef>
              <a:buFont typeface="Wingdings,Sans-Serif"/>
              <a:buChar char="Ø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Ovo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rješava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problem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curenja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ugljika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;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odnosno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situacija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u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kojoj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kompanije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prebacuju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proizvodnju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robe  u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zemlje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sa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manje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strožim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politikama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za 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emisije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CO2, </a:t>
            </a:r>
            <a:endParaRPr lang="en-US" sz="1400" dirty="0">
              <a:solidFill>
                <a:srgbClr val="002060"/>
              </a:solidFill>
              <a:latin typeface="Calibri" panose="020F0502020204030204"/>
              <a:cs typeface="Calibri"/>
            </a:endParaRPr>
          </a:p>
          <a:p>
            <a:pPr marL="12700" marR="5080">
              <a:lnSpc>
                <a:spcPct val="117400"/>
              </a:lnSpc>
              <a:spcBef>
                <a:spcPts val="0"/>
              </a:spcBef>
            </a:pP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prvenstveno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da bi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smanjile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troškove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povezane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sa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endParaRPr lang="en-US" sz="1400" dirty="0">
              <a:solidFill>
                <a:srgbClr val="002060"/>
              </a:solidFill>
              <a:latin typeface="Calibri" panose="020F0502020204030204"/>
              <a:cs typeface="Calibri"/>
            </a:endParaRPr>
          </a:p>
          <a:p>
            <a:pPr marL="12700" marR="5080">
              <a:lnSpc>
                <a:spcPct val="117400"/>
              </a:lnSpc>
              <a:spcBef>
                <a:spcPts val="0"/>
              </a:spcBef>
            </a:pP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cijenama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b="1" u="sng" dirty="0" err="1">
                <a:solidFill>
                  <a:srgbClr val="002060"/>
                </a:solidFill>
                <a:latin typeface="Arial"/>
                <a:cs typeface="Arial"/>
              </a:rPr>
              <a:t>ugljika</a:t>
            </a:r>
            <a:r>
              <a:rPr lang="en-US" sz="1400" b="1" u="sng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en-US" sz="14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333B98C-6206-44F1-59CA-32292864B6BA}"/>
              </a:ext>
            </a:extLst>
          </p:cNvPr>
          <p:cNvSpPr/>
          <p:nvPr/>
        </p:nvSpPr>
        <p:spPr>
          <a:xfrm>
            <a:off x="6093598" y="2912355"/>
            <a:ext cx="902776" cy="1043671"/>
          </a:xfrm>
          <a:custGeom>
            <a:avLst/>
            <a:gdLst/>
            <a:ahLst/>
            <a:cxnLst/>
            <a:rect l="l" t="t" r="r" b="b"/>
            <a:pathLst>
              <a:path w="902776" h="1043671">
                <a:moveTo>
                  <a:pt x="0" y="0"/>
                </a:moveTo>
                <a:lnTo>
                  <a:pt x="902776" y="0"/>
                </a:lnTo>
                <a:lnTo>
                  <a:pt x="902776" y="1043671"/>
                </a:lnTo>
                <a:lnTo>
                  <a:pt x="0" y="1043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s-Latn-BA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3F60FB88-D3A0-D014-6911-5046BC06FBFC}"/>
              </a:ext>
            </a:extLst>
          </p:cNvPr>
          <p:cNvSpPr/>
          <p:nvPr/>
        </p:nvSpPr>
        <p:spPr>
          <a:xfrm>
            <a:off x="7323914" y="3004138"/>
            <a:ext cx="1101389" cy="958208"/>
          </a:xfrm>
          <a:custGeom>
            <a:avLst/>
            <a:gdLst/>
            <a:ahLst/>
            <a:cxnLst/>
            <a:rect l="l" t="t" r="r" b="b"/>
            <a:pathLst>
              <a:path w="1101389" h="958208">
                <a:moveTo>
                  <a:pt x="0" y="0"/>
                </a:moveTo>
                <a:lnTo>
                  <a:pt x="1101389" y="0"/>
                </a:lnTo>
                <a:lnTo>
                  <a:pt x="1101389" y="958209"/>
                </a:lnTo>
                <a:lnTo>
                  <a:pt x="0" y="958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s-Latn-BA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1612EE8-6A81-2683-238E-B35A946FE79C}"/>
              </a:ext>
            </a:extLst>
          </p:cNvPr>
          <p:cNvSpPr/>
          <p:nvPr/>
        </p:nvSpPr>
        <p:spPr>
          <a:xfrm>
            <a:off x="8861014" y="3009820"/>
            <a:ext cx="958208" cy="958208"/>
          </a:xfrm>
          <a:custGeom>
            <a:avLst/>
            <a:gdLst/>
            <a:ahLst/>
            <a:cxnLst/>
            <a:rect l="l" t="t" r="r" b="b"/>
            <a:pathLst>
              <a:path w="958208" h="958208">
                <a:moveTo>
                  <a:pt x="0" y="0"/>
                </a:moveTo>
                <a:lnTo>
                  <a:pt x="958209" y="0"/>
                </a:lnTo>
                <a:lnTo>
                  <a:pt x="958209" y="958208"/>
                </a:lnTo>
                <a:lnTo>
                  <a:pt x="0" y="958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s-Latn-BA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4B268F4-95F2-10BD-6957-8E35F45C1D37}"/>
              </a:ext>
            </a:extLst>
          </p:cNvPr>
          <p:cNvSpPr txBox="1"/>
          <p:nvPr/>
        </p:nvSpPr>
        <p:spPr>
          <a:xfrm>
            <a:off x="5874700" y="4095581"/>
            <a:ext cx="1127920" cy="63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97"/>
              </a:lnSpc>
            </a:pPr>
            <a:r>
              <a:rPr lang="bs-Latn-BA" dirty="0">
                <a:solidFill>
                  <a:srgbClr val="2F528F"/>
                </a:solidFill>
                <a:latin typeface="Arial Bold"/>
              </a:rPr>
              <a:t>Vještačka</a:t>
            </a:r>
            <a:endParaRPr lang="en-US">
              <a:solidFill>
                <a:srgbClr val="2F528F"/>
              </a:solidFill>
              <a:latin typeface="Arial Bold"/>
            </a:endParaRPr>
          </a:p>
          <a:p>
            <a:pPr algn="ctr">
              <a:lnSpc>
                <a:spcPts val="2597"/>
              </a:lnSpc>
            </a:pPr>
            <a:r>
              <a:rPr lang="bs-Latn-BA" dirty="0">
                <a:solidFill>
                  <a:srgbClr val="2F528F"/>
                </a:solidFill>
                <a:latin typeface="Arial Bold"/>
              </a:rPr>
              <a:t>đubriva</a:t>
            </a:r>
            <a:endParaRPr lang="en-US">
              <a:solidFill>
                <a:srgbClr val="2F528F"/>
              </a:solidFill>
              <a:latin typeface="Arial Bold"/>
              <a:cs typeface="Arial Bold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C2AE7733-19C0-2C48-4EBD-824F4E06BBFD}"/>
              </a:ext>
            </a:extLst>
          </p:cNvPr>
          <p:cNvSpPr txBox="1"/>
          <p:nvPr/>
        </p:nvSpPr>
        <p:spPr>
          <a:xfrm>
            <a:off x="7322065" y="4095581"/>
            <a:ext cx="1291347" cy="637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97"/>
              </a:lnSpc>
            </a:pPr>
            <a:r>
              <a:rPr lang="en-US" sz="1855" dirty="0">
                <a:solidFill>
                  <a:srgbClr val="2F528F"/>
                </a:solidFill>
                <a:latin typeface="Arial Bold"/>
              </a:rPr>
              <a:t>E</a:t>
            </a:r>
            <a:r>
              <a:rPr lang="bs-Latn-BA" sz="1855" dirty="0">
                <a:solidFill>
                  <a:srgbClr val="2F528F"/>
                </a:solidFill>
                <a:latin typeface="Arial Bold"/>
              </a:rPr>
              <a:t>lektrična energija</a:t>
            </a:r>
            <a:endParaRPr lang="en-US" sz="1855" dirty="0">
              <a:solidFill>
                <a:srgbClr val="2F528F"/>
              </a:solidFill>
              <a:latin typeface="Arial Bold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8850D7EA-B092-FE59-6279-C44C16C13D05}"/>
              </a:ext>
            </a:extLst>
          </p:cNvPr>
          <p:cNvSpPr txBox="1"/>
          <p:nvPr/>
        </p:nvSpPr>
        <p:spPr>
          <a:xfrm>
            <a:off x="8782968" y="4263930"/>
            <a:ext cx="1114304" cy="304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97"/>
              </a:lnSpc>
            </a:pPr>
            <a:r>
              <a:rPr lang="bs-Latn-BA" sz="1855" dirty="0">
                <a:solidFill>
                  <a:srgbClr val="2F528F"/>
                </a:solidFill>
                <a:latin typeface="Arial Bold"/>
              </a:rPr>
              <a:t>Vodik</a:t>
            </a:r>
            <a:endParaRPr lang="en-US" sz="1855" dirty="0">
              <a:solidFill>
                <a:srgbClr val="2F528F"/>
              </a:solidFill>
              <a:latin typeface="Arial Bold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0FAB078-8D19-E6A6-AE9F-D326D90BD82A}"/>
              </a:ext>
            </a:extLst>
          </p:cNvPr>
          <p:cNvSpPr/>
          <p:nvPr/>
        </p:nvSpPr>
        <p:spPr>
          <a:xfrm>
            <a:off x="6040058" y="4817654"/>
            <a:ext cx="787063" cy="924597"/>
          </a:xfrm>
          <a:custGeom>
            <a:avLst/>
            <a:gdLst/>
            <a:ahLst/>
            <a:cxnLst/>
            <a:rect l="l" t="t" r="r" b="b"/>
            <a:pathLst>
              <a:path w="787063" h="924597">
                <a:moveTo>
                  <a:pt x="0" y="0"/>
                </a:moveTo>
                <a:lnTo>
                  <a:pt x="787063" y="0"/>
                </a:lnTo>
                <a:lnTo>
                  <a:pt x="787063" y="924597"/>
                </a:lnTo>
                <a:lnTo>
                  <a:pt x="0" y="9245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s-Latn-BA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127E11F-3FE1-EBAF-5065-1E0DE02E4A93}"/>
              </a:ext>
            </a:extLst>
          </p:cNvPr>
          <p:cNvSpPr/>
          <p:nvPr/>
        </p:nvSpPr>
        <p:spPr>
          <a:xfrm>
            <a:off x="7412409" y="4818761"/>
            <a:ext cx="1117338" cy="924597"/>
          </a:xfrm>
          <a:custGeom>
            <a:avLst/>
            <a:gdLst/>
            <a:ahLst/>
            <a:cxnLst/>
            <a:rect l="l" t="t" r="r" b="b"/>
            <a:pathLst>
              <a:path w="1117338" h="924597">
                <a:moveTo>
                  <a:pt x="0" y="0"/>
                </a:moveTo>
                <a:lnTo>
                  <a:pt x="1117338" y="0"/>
                </a:lnTo>
                <a:lnTo>
                  <a:pt x="1117338" y="924597"/>
                </a:lnTo>
                <a:lnTo>
                  <a:pt x="0" y="924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s-Latn-B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3E5168-06F5-146B-740A-AE44D6EBF775}"/>
              </a:ext>
            </a:extLst>
          </p:cNvPr>
          <p:cNvGrpSpPr/>
          <p:nvPr/>
        </p:nvGrpSpPr>
        <p:grpSpPr>
          <a:xfrm>
            <a:off x="8962082" y="4818799"/>
            <a:ext cx="1002854" cy="967754"/>
            <a:chOff x="13463198" y="7981985"/>
            <a:chExt cx="1337139" cy="1290339"/>
          </a:xfrm>
        </p:grpSpPr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AFF8622A-C269-DA60-6D21-F078020F4627}"/>
                </a:ext>
              </a:extLst>
            </p:cNvPr>
            <p:cNvSpPr/>
            <p:nvPr/>
          </p:nvSpPr>
          <p:spPr>
            <a:xfrm>
              <a:off x="13463198" y="7981985"/>
              <a:ext cx="1337139" cy="1290339"/>
            </a:xfrm>
            <a:custGeom>
              <a:avLst/>
              <a:gdLst/>
              <a:ahLst/>
              <a:cxnLst/>
              <a:rect l="l" t="t" r="r" b="b"/>
              <a:pathLst>
                <a:path w="1337139" h="1290339">
                  <a:moveTo>
                    <a:pt x="0" y="0"/>
                  </a:moveTo>
                  <a:lnTo>
                    <a:pt x="1337139" y="0"/>
                  </a:lnTo>
                  <a:lnTo>
                    <a:pt x="1337139" y="1290339"/>
                  </a:lnTo>
                  <a:lnTo>
                    <a:pt x="0" y="1290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bs-Latn-BA"/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98AC83E4-C293-77C1-5E9F-7405FDD27EBC}"/>
                </a:ext>
              </a:extLst>
            </p:cNvPr>
            <p:cNvSpPr txBox="1"/>
            <p:nvPr/>
          </p:nvSpPr>
          <p:spPr>
            <a:xfrm>
              <a:off x="13883478" y="8417536"/>
              <a:ext cx="528730" cy="360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91"/>
                </a:lnSpc>
              </a:pPr>
              <a:r>
                <a:rPr lang="en-US" sz="1493">
                  <a:solidFill>
                    <a:srgbClr val="2F528F"/>
                  </a:solidFill>
                  <a:latin typeface="Arial Bold"/>
                </a:rPr>
                <a:t>ALU</a:t>
              </a:r>
            </a:p>
          </p:txBody>
        </p:sp>
      </p:grpSp>
      <p:sp>
        <p:nvSpPr>
          <p:cNvPr id="8" name="TextBox 19">
            <a:extLst>
              <a:ext uri="{FF2B5EF4-FFF2-40B4-BE49-F238E27FC236}">
                <a16:creationId xmlns:a16="http://schemas.microsoft.com/office/drawing/2014/main" id="{50FA39D4-756C-F0E9-622A-4F3ADC4700E3}"/>
              </a:ext>
            </a:extLst>
          </p:cNvPr>
          <p:cNvSpPr txBox="1"/>
          <p:nvPr/>
        </p:nvSpPr>
        <p:spPr>
          <a:xfrm>
            <a:off x="5876222" y="5863891"/>
            <a:ext cx="884273" cy="35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23"/>
              </a:lnSpc>
            </a:pPr>
            <a:r>
              <a:rPr lang="en-US" sz="1873" dirty="0">
                <a:solidFill>
                  <a:srgbClr val="2F528F"/>
                </a:solidFill>
                <a:latin typeface="Arial Bold"/>
              </a:rPr>
              <a:t>Cement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E34F27E5-24D8-AC98-4E47-F47A898A6E77}"/>
              </a:ext>
            </a:extLst>
          </p:cNvPr>
          <p:cNvSpPr txBox="1"/>
          <p:nvPr/>
        </p:nvSpPr>
        <p:spPr>
          <a:xfrm>
            <a:off x="7410824" y="5863891"/>
            <a:ext cx="1313223" cy="63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23"/>
              </a:lnSpc>
            </a:pPr>
            <a:r>
              <a:rPr lang="bs-Latn-BA" sz="1873" dirty="0">
                <a:solidFill>
                  <a:srgbClr val="2F528F"/>
                </a:solidFill>
                <a:latin typeface="Arial Bold"/>
              </a:rPr>
              <a:t>Željezo i čelik</a:t>
            </a:r>
            <a:endParaRPr lang="en-US" sz="1873" dirty="0">
              <a:solidFill>
                <a:srgbClr val="2F528F"/>
              </a:solidFill>
              <a:latin typeface="Arial Bold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C459DDC5-F6A9-57B4-93D8-05ADAB1964EA}"/>
              </a:ext>
            </a:extLst>
          </p:cNvPr>
          <p:cNvSpPr txBox="1"/>
          <p:nvPr/>
        </p:nvSpPr>
        <p:spPr>
          <a:xfrm>
            <a:off x="9065231" y="6032240"/>
            <a:ext cx="1505304" cy="30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B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23"/>
              </a:lnSpc>
            </a:pPr>
            <a:r>
              <a:rPr lang="bs-Latn-BA" sz="1873" dirty="0">
                <a:solidFill>
                  <a:srgbClr val="2F528F"/>
                </a:solidFill>
                <a:latin typeface="Arial Bold"/>
              </a:rPr>
              <a:t>Aluminijum</a:t>
            </a:r>
            <a:endParaRPr lang="en-US" sz="1873" dirty="0">
              <a:solidFill>
                <a:srgbClr val="2F528F"/>
              </a:solidFill>
              <a:latin typeface="Arial Bold"/>
            </a:endParaRPr>
          </a:p>
        </p:txBody>
      </p:sp>
      <p:pic>
        <p:nvPicPr>
          <p:cNvPr id="16" name="Picture 15" descr="A cloud and arrow pointing down&#10;&#10;Description automatically generated">
            <a:extLst>
              <a:ext uri="{FF2B5EF4-FFF2-40B4-BE49-F238E27FC236}">
                <a16:creationId xmlns:a16="http://schemas.microsoft.com/office/drawing/2014/main" id="{59BEDC08-CA97-8952-3E81-DA9B83B196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10" y="4821210"/>
            <a:ext cx="1682968" cy="168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77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29534" y="888436"/>
            <a:ext cx="8514605" cy="439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>
              <a:lnSpc>
                <a:spcPct val="100000"/>
              </a:lnSpc>
              <a:spcBef>
                <a:spcPts val="67"/>
              </a:spcBef>
            </a:pPr>
            <a:r>
              <a:rPr lang="bs-Latn-BA" sz="2800" b="1" dirty="0">
                <a:solidFill>
                  <a:srgbClr val="002060"/>
                </a:solidFill>
                <a:latin typeface="Arial"/>
                <a:cs typeface="Arial"/>
              </a:rPr>
              <a:t>ODNOS IZMEĐU EU ETS-a I CBAM-a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35412" y="3177210"/>
            <a:ext cx="4988238" cy="3704608"/>
          </a:xfrm>
          <a:prstGeom prst="roundRect">
            <a:avLst/>
          </a:prstGeom>
          <a:solidFill>
            <a:srgbClr val="2C2E81"/>
          </a:solidFill>
        </p:spPr>
        <p:txBody>
          <a:bodyPr vert="horz" wrap="square" lIns="0" tIns="8467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977" marR="3387" indent="-190510" algn="just">
              <a:lnSpc>
                <a:spcPct val="117400"/>
              </a:lnSpc>
              <a:buFont typeface="Wingdings" panose="05000000000000000000" pitchFamily="2" charset="2"/>
              <a:buChar char="Ø"/>
            </a:pPr>
            <a:r>
              <a:rPr lang="bs-Latn-BA" sz="1333" spc="10" dirty="0">
                <a:solidFill>
                  <a:schemeClr val="bg1"/>
                </a:solidFill>
                <a:latin typeface="Arial MT"/>
                <a:cs typeface="Arial MT"/>
              </a:rPr>
              <a:t>CBAM je implementiran kako bi se izbjeglo </a:t>
            </a:r>
            <a:r>
              <a:rPr lang="bs-Latn-BA" sz="1333" b="1" u="sng" spc="10" dirty="0">
                <a:solidFill>
                  <a:schemeClr val="bg1"/>
                </a:solidFill>
                <a:latin typeface="Arial MT"/>
                <a:cs typeface="Arial MT"/>
              </a:rPr>
              <a:t>curenje ugljika i zaštitila konkurentnost industrije.</a:t>
            </a:r>
          </a:p>
          <a:p>
            <a:pPr marL="198977" marR="3387" indent="-190510" algn="just">
              <a:lnSpc>
                <a:spcPct val="117400"/>
              </a:lnSpc>
              <a:buFont typeface="Wingdings" panose="05000000000000000000" pitchFamily="2" charset="2"/>
              <a:buChar char="Ø"/>
            </a:pPr>
            <a:r>
              <a:rPr lang="bs-Latn-BA" sz="1333" spc="10" dirty="0">
                <a:solidFill>
                  <a:schemeClr val="bg1"/>
                </a:solidFill>
                <a:latin typeface="Arial MT"/>
                <a:cs typeface="Arial MT"/>
              </a:rPr>
              <a:t>Pravila GATT-a i WTO-a zahtijevaju da, ako se suoči sa regulatornim opterećenjem, </a:t>
            </a:r>
            <a:r>
              <a:rPr lang="bs-Latn-BA" sz="1333" b="1" u="sng" spc="10" dirty="0">
                <a:solidFill>
                  <a:schemeClr val="bg1"/>
                </a:solidFill>
                <a:latin typeface="Arial MT"/>
                <a:cs typeface="Arial MT"/>
              </a:rPr>
              <a:t>to treba biti ekvivalentno za EU proizvode i uvoz.</a:t>
            </a:r>
          </a:p>
          <a:p>
            <a:pPr marL="198977" marR="3387" indent="-190510" algn="just">
              <a:lnSpc>
                <a:spcPct val="117400"/>
              </a:lnSpc>
              <a:buFont typeface="Wingdings" panose="05000000000000000000" pitchFamily="2" charset="2"/>
              <a:buChar char="Ø"/>
            </a:pPr>
            <a:r>
              <a:rPr lang="bs-Latn-BA" sz="1333" spc="10" dirty="0">
                <a:solidFill>
                  <a:schemeClr val="bg1"/>
                </a:solidFill>
                <a:latin typeface="Arial MT"/>
                <a:cs typeface="Arial MT"/>
              </a:rPr>
              <a:t>Kada se CBAM postepeno uvodi, </a:t>
            </a:r>
            <a:r>
              <a:rPr lang="bs-Latn-BA" sz="1333" b="1" u="sng" spc="10" dirty="0">
                <a:solidFill>
                  <a:schemeClr val="bg1"/>
                </a:solidFill>
                <a:latin typeface="Arial MT"/>
                <a:cs typeface="Arial MT"/>
              </a:rPr>
              <a:t>besplatna dodjela u okviru ETS-a se mora postepeno ukinuti.</a:t>
            </a:r>
          </a:p>
          <a:p>
            <a:pPr marL="198977" marR="3387" indent="-190510" algn="just">
              <a:lnSpc>
                <a:spcPct val="117400"/>
              </a:lnSpc>
              <a:buFont typeface="Wingdings" panose="05000000000000000000" pitchFamily="2" charset="2"/>
              <a:buChar char="Ø"/>
            </a:pPr>
            <a:r>
              <a:rPr lang="bs-Latn-BA" sz="1333" spc="10" dirty="0">
                <a:solidFill>
                  <a:schemeClr val="bg1"/>
                </a:solidFill>
                <a:latin typeface="Arial MT"/>
                <a:cs typeface="Arial MT"/>
              </a:rPr>
              <a:t>Uspostavljanje ETS-a moglo bi ublažiti uticaj CBAM-a, jer se </a:t>
            </a:r>
            <a:r>
              <a:rPr lang="bs-Latn-BA" sz="1333" b="1" u="sng" spc="10" dirty="0">
                <a:solidFill>
                  <a:schemeClr val="bg1"/>
                </a:solidFill>
                <a:latin typeface="Arial MT"/>
                <a:cs typeface="Arial MT"/>
              </a:rPr>
              <a:t>troškovi ugljika plaćeni u zemlji mogu odbiti od CBAM-a.</a:t>
            </a:r>
          </a:p>
          <a:p>
            <a:pPr marL="198977" marR="3387" indent="-190510" algn="just">
              <a:lnSpc>
                <a:spcPct val="117400"/>
              </a:lnSpc>
              <a:buFont typeface="Wingdings" panose="05000000000000000000" pitchFamily="2" charset="2"/>
              <a:buChar char="Ø"/>
            </a:pPr>
            <a:r>
              <a:rPr lang="bs-Latn-BA" sz="1333" spc="10" dirty="0">
                <a:solidFill>
                  <a:schemeClr val="bg1"/>
                </a:solidFill>
                <a:latin typeface="Arial MT"/>
                <a:cs typeface="Arial MT"/>
              </a:rPr>
              <a:t>Važno je imati na umu da je CBAM baziran na proizvodima i </a:t>
            </a:r>
            <a:r>
              <a:rPr lang="bs-Latn-BA" sz="1333" b="1" u="sng" spc="10" dirty="0">
                <a:solidFill>
                  <a:schemeClr val="bg1"/>
                </a:solidFill>
                <a:latin typeface="Arial MT"/>
                <a:cs typeface="Arial MT"/>
              </a:rPr>
              <a:t>uključuje direktne i indirektne emisije</a:t>
            </a:r>
            <a:r>
              <a:rPr lang="bs-Latn-BA" sz="1333" spc="10" dirty="0">
                <a:solidFill>
                  <a:schemeClr val="bg1"/>
                </a:solidFill>
                <a:latin typeface="Arial MT"/>
                <a:cs typeface="Arial MT"/>
              </a:rPr>
              <a:t>, dok je ETS zasnovan na postrojenju i uključuje samo </a:t>
            </a:r>
            <a:r>
              <a:rPr lang="bs-Latn-BA" sz="1333" b="1" u="sng" spc="10" dirty="0">
                <a:solidFill>
                  <a:schemeClr val="bg1"/>
                </a:solidFill>
                <a:latin typeface="Arial MT"/>
                <a:cs typeface="Arial MT"/>
              </a:rPr>
              <a:t>direktne emisije</a:t>
            </a:r>
            <a:r>
              <a:rPr lang="bs-Latn-BA" sz="1333" spc="10" dirty="0">
                <a:solidFill>
                  <a:schemeClr val="bg1"/>
                </a:solidFill>
                <a:latin typeface="Arial MT"/>
                <a:cs typeface="Arial MT"/>
              </a:rPr>
              <a:t>.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AF4B7CED-4DD9-9604-2F1F-019588EA873E}"/>
              </a:ext>
            </a:extLst>
          </p:cNvPr>
          <p:cNvSpPr/>
          <p:nvPr/>
        </p:nvSpPr>
        <p:spPr>
          <a:xfrm>
            <a:off x="1161415" y="1825137"/>
            <a:ext cx="917363" cy="101600"/>
          </a:xfrm>
          <a:custGeom>
            <a:avLst/>
            <a:gdLst/>
            <a:ahLst/>
            <a:cxnLst/>
            <a:rect l="l" t="t" r="r" b="b"/>
            <a:pathLst>
              <a:path w="1376045" h="152400">
                <a:moveTo>
                  <a:pt x="1375578" y="152399"/>
                </a:moveTo>
                <a:lnTo>
                  <a:pt x="0" y="152399"/>
                </a:lnTo>
                <a:lnTo>
                  <a:pt x="0" y="0"/>
                </a:lnTo>
                <a:lnTo>
                  <a:pt x="1375578" y="0"/>
                </a:lnTo>
                <a:lnTo>
                  <a:pt x="1375578" y="152399"/>
                </a:lnTo>
                <a:close/>
              </a:path>
            </a:pathLst>
          </a:custGeom>
          <a:solidFill>
            <a:srgbClr val="F6C30A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320FCC55-395A-1106-33AF-9FEBB80402B9}"/>
              </a:ext>
            </a:extLst>
          </p:cNvPr>
          <p:cNvSpPr/>
          <p:nvPr/>
        </p:nvSpPr>
        <p:spPr>
          <a:xfrm>
            <a:off x="6389225" y="2593766"/>
            <a:ext cx="5565155" cy="3316760"/>
          </a:xfrm>
          <a:custGeom>
            <a:avLst/>
            <a:gdLst/>
            <a:ahLst/>
            <a:cxnLst/>
            <a:rect l="l" t="t" r="r" b="b"/>
            <a:pathLst>
              <a:path w="8347733" h="4975140">
                <a:moveTo>
                  <a:pt x="0" y="0"/>
                </a:moveTo>
                <a:lnTo>
                  <a:pt x="8347733" y="0"/>
                </a:lnTo>
                <a:lnTo>
                  <a:pt x="8347733" y="4975139"/>
                </a:lnTo>
                <a:lnTo>
                  <a:pt x="0" y="4975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56" r="-8656"/>
            </a:stretch>
          </a:blipFill>
          <a:ln w="38100">
            <a:solidFill>
              <a:srgbClr val="EABD1A"/>
            </a:solidFill>
          </a:ln>
        </p:spPr>
        <p:txBody>
          <a:bodyPr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s-Latn-BA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D82CD95-A668-3E47-201B-03A854843A79}"/>
              </a:ext>
            </a:extLst>
          </p:cNvPr>
          <p:cNvGrpSpPr/>
          <p:nvPr/>
        </p:nvGrpSpPr>
        <p:grpSpPr>
          <a:xfrm>
            <a:off x="2459918" y="1604140"/>
            <a:ext cx="3048000" cy="1564145"/>
            <a:chOff x="1295300" y="3233019"/>
            <a:chExt cx="7137240" cy="3216091"/>
          </a:xfrm>
        </p:grpSpPr>
        <p:pic>
          <p:nvPicPr>
            <p:cNvPr id="42" name="Graphic 41" descr="Factory with solid fill">
              <a:extLst>
                <a:ext uri="{FF2B5EF4-FFF2-40B4-BE49-F238E27FC236}">
                  <a16:creationId xmlns:a16="http://schemas.microsoft.com/office/drawing/2014/main" id="{96B5A4BA-F474-9F2F-5EDD-787AFD4E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00295" y="3233019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Factory with solid fill">
              <a:extLst>
                <a:ext uri="{FF2B5EF4-FFF2-40B4-BE49-F238E27FC236}">
                  <a16:creationId xmlns:a16="http://schemas.microsoft.com/office/drawing/2014/main" id="{65670CE3-09C6-88FB-BE6F-3EEB0BBC9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67901" y="3828800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Factory with solid fill">
              <a:extLst>
                <a:ext uri="{FF2B5EF4-FFF2-40B4-BE49-F238E27FC236}">
                  <a16:creationId xmlns:a16="http://schemas.microsoft.com/office/drawing/2014/main" id="{C9976A42-A746-72F2-E3C3-99A29936F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33082" y="3805830"/>
              <a:ext cx="914400" cy="914400"/>
            </a:xfrm>
            <a:prstGeom prst="rect">
              <a:avLst/>
            </a:prstGeom>
          </p:spPr>
        </p:pic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1589283F-C0A3-1FF9-FC8B-376EC266F4E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002907" y="4799769"/>
              <a:ext cx="1748901" cy="142535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3C886FE9-6C63-EBCA-CE98-651B9CBC05F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708788" y="4799769"/>
              <a:ext cx="1748901" cy="142535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2">
              <a:extLst>
                <a:ext uri="{FF2B5EF4-FFF2-40B4-BE49-F238E27FC236}">
                  <a16:creationId xmlns:a16="http://schemas.microsoft.com/office/drawing/2014/main" id="{4F02E906-8623-E41B-798D-652FF916887B}"/>
                </a:ext>
              </a:extLst>
            </p:cNvPr>
            <p:cNvSpPr txBox="1"/>
            <p:nvPr/>
          </p:nvSpPr>
          <p:spPr>
            <a:xfrm>
              <a:off x="2802611" y="4713790"/>
              <a:ext cx="850779" cy="7180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06440">
                <a:lnSpc>
                  <a:spcPts val="3111"/>
                </a:lnSpc>
                <a:spcBef>
                  <a:spcPct val="0"/>
                </a:spcBef>
              </a:pPr>
              <a:r>
                <a:rPr lang="hr-BA" sz="1333" b="1" dirty="0">
                  <a:solidFill>
                    <a:srgbClr val="EABD1A"/>
                  </a:solidFill>
                  <a:latin typeface="Poppins Bold"/>
                </a:rPr>
                <a:t>ETS</a:t>
              </a:r>
              <a:endParaRPr lang="en-US" sz="1333" b="1" dirty="0">
                <a:solidFill>
                  <a:srgbClr val="EABD1A"/>
                </a:solidFill>
                <a:latin typeface="Poppins Bold"/>
              </a:endParaRPr>
            </a:p>
          </p:txBody>
        </p:sp>
        <p:sp>
          <p:nvSpPr>
            <p:cNvPr id="48" name="TextBox 2">
              <a:extLst>
                <a:ext uri="{FF2B5EF4-FFF2-40B4-BE49-F238E27FC236}">
                  <a16:creationId xmlns:a16="http://schemas.microsoft.com/office/drawing/2014/main" id="{C2CF4088-07A6-2F56-244B-A46105824427}"/>
                </a:ext>
              </a:extLst>
            </p:cNvPr>
            <p:cNvSpPr txBox="1"/>
            <p:nvPr/>
          </p:nvSpPr>
          <p:spPr>
            <a:xfrm>
              <a:off x="5672597" y="4706803"/>
              <a:ext cx="1686188" cy="7461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06440">
                <a:lnSpc>
                  <a:spcPts val="3111"/>
                </a:lnSpc>
                <a:spcBef>
                  <a:spcPct val="0"/>
                </a:spcBef>
              </a:pPr>
              <a:r>
                <a:rPr lang="hr-BA" sz="1333" dirty="0">
                  <a:solidFill>
                    <a:srgbClr val="2C2E81"/>
                  </a:solidFill>
                  <a:latin typeface="Poppins Bold"/>
                </a:rPr>
                <a:t>CBAM</a:t>
              </a:r>
              <a:endParaRPr lang="en-US" sz="1333" dirty="0">
                <a:solidFill>
                  <a:srgbClr val="2C2E81"/>
                </a:solidFill>
                <a:latin typeface="Poppins Bold"/>
              </a:endParaRPr>
            </a:p>
          </p:txBody>
        </p:sp>
        <p:pic>
          <p:nvPicPr>
            <p:cNvPr id="49" name="Graphic 48" descr="Bank with solid fill">
              <a:extLst>
                <a:ext uri="{FF2B5EF4-FFF2-40B4-BE49-F238E27FC236}">
                  <a16:creationId xmlns:a16="http://schemas.microsoft.com/office/drawing/2014/main" id="{74B7CEE6-1E9E-0CB7-6503-795E5755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95300" y="4828254"/>
              <a:ext cx="1620856" cy="1620856"/>
            </a:xfrm>
            <a:prstGeom prst="rect">
              <a:avLst/>
            </a:prstGeom>
          </p:spPr>
        </p:pic>
        <p:pic>
          <p:nvPicPr>
            <p:cNvPr id="50" name="Picture 2" descr="Global Operations - Beacon Pharmaceuticals Limited">
              <a:extLst>
                <a:ext uri="{FF2B5EF4-FFF2-40B4-BE49-F238E27FC236}">
                  <a16:creationId xmlns:a16="http://schemas.microsoft.com/office/drawing/2014/main" id="{DE81E3B1-E08A-93B6-D160-6801A00E9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661" y="3933590"/>
              <a:ext cx="12192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Graphic 50" descr="Bank with solid fill">
              <a:extLst>
                <a:ext uri="{FF2B5EF4-FFF2-40B4-BE49-F238E27FC236}">
                  <a16:creationId xmlns:a16="http://schemas.microsoft.com/office/drawing/2014/main" id="{CCE2A688-7927-7B90-156A-FC283434B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11684" y="4828254"/>
              <a:ext cx="1620856" cy="1620856"/>
            </a:xfrm>
            <a:prstGeom prst="rect">
              <a:avLst/>
            </a:prstGeom>
          </p:spPr>
        </p:pic>
        <p:pic>
          <p:nvPicPr>
            <p:cNvPr id="52" name="Picture 4" descr="Circle, country, eu, europe, european, flag, union icon - Download on ...">
              <a:extLst>
                <a:ext uri="{FF2B5EF4-FFF2-40B4-BE49-F238E27FC236}">
                  <a16:creationId xmlns:a16="http://schemas.microsoft.com/office/drawing/2014/main" id="{AD6A812A-AFDC-EB74-EFBF-CCFAEFD82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129" y="3961416"/>
              <a:ext cx="881965" cy="86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740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0" y="5214073"/>
            <a:ext cx="1620097" cy="1644227"/>
            <a:chOff x="0" y="7821109"/>
            <a:chExt cx="2430145" cy="2466340"/>
          </a:xfrm>
        </p:grpSpPr>
        <p:sp>
          <p:nvSpPr>
            <p:cNvPr id="7" name="object 7"/>
            <p:cNvSpPr/>
            <p:nvPr/>
          </p:nvSpPr>
          <p:spPr>
            <a:xfrm>
              <a:off x="0" y="7821109"/>
              <a:ext cx="2430145" cy="2466340"/>
            </a:xfrm>
            <a:custGeom>
              <a:avLst/>
              <a:gdLst/>
              <a:ahLst/>
              <a:cxnLst/>
              <a:rect l="l" t="t" r="r" b="b"/>
              <a:pathLst>
                <a:path w="2430145" h="2466340">
                  <a:moveTo>
                    <a:pt x="0" y="2465890"/>
                  </a:moveTo>
                  <a:lnTo>
                    <a:pt x="0" y="0"/>
                  </a:lnTo>
                  <a:lnTo>
                    <a:pt x="2429603" y="2465890"/>
                  </a:lnTo>
                  <a:lnTo>
                    <a:pt x="0" y="246589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00"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032833"/>
              <a:ext cx="2221230" cy="2254250"/>
            </a:xfrm>
            <a:custGeom>
              <a:avLst/>
              <a:gdLst/>
              <a:ahLst/>
              <a:cxnLst/>
              <a:rect l="l" t="t" r="r" b="b"/>
              <a:pathLst>
                <a:path w="2221230" h="2254250">
                  <a:moveTo>
                    <a:pt x="0" y="2254166"/>
                  </a:moveTo>
                  <a:lnTo>
                    <a:pt x="0" y="0"/>
                  </a:lnTo>
                  <a:lnTo>
                    <a:pt x="2220995" y="2254166"/>
                  </a:lnTo>
                  <a:lnTo>
                    <a:pt x="0" y="2254166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00"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8237609"/>
              <a:ext cx="2019300" cy="2049780"/>
            </a:xfrm>
            <a:custGeom>
              <a:avLst/>
              <a:gdLst/>
              <a:ahLst/>
              <a:cxnLst/>
              <a:rect l="l" t="t" r="r" b="b"/>
              <a:pathLst>
                <a:path w="2019300" h="2049779">
                  <a:moveTo>
                    <a:pt x="0" y="2049390"/>
                  </a:moveTo>
                  <a:lnTo>
                    <a:pt x="0" y="0"/>
                  </a:lnTo>
                  <a:lnTo>
                    <a:pt x="2019232" y="2049390"/>
                  </a:lnTo>
                  <a:lnTo>
                    <a:pt x="0" y="204939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00" dirty="0"/>
            </a:p>
          </p:txBody>
        </p:sp>
      </p:grpSp>
      <p:sp>
        <p:nvSpPr>
          <p:cNvPr id="14" name="object 14"/>
          <p:cNvSpPr/>
          <p:nvPr/>
        </p:nvSpPr>
        <p:spPr>
          <a:xfrm>
            <a:off x="421795" y="3280750"/>
            <a:ext cx="671829" cy="635423"/>
          </a:xfrm>
          <a:custGeom>
            <a:avLst/>
            <a:gdLst/>
            <a:ahLst/>
            <a:cxnLst/>
            <a:rect l="l" t="t" r="r" b="b"/>
            <a:pathLst>
              <a:path w="1007745" h="953135">
                <a:moveTo>
                  <a:pt x="776871" y="564210"/>
                </a:moveTo>
                <a:lnTo>
                  <a:pt x="773950" y="516559"/>
                </a:lnTo>
                <a:lnTo>
                  <a:pt x="765416" y="470623"/>
                </a:lnTo>
                <a:lnTo>
                  <a:pt x="751649" y="426732"/>
                </a:lnTo>
                <a:lnTo>
                  <a:pt x="732993" y="385216"/>
                </a:lnTo>
                <a:lnTo>
                  <a:pt x="725868" y="394550"/>
                </a:lnTo>
                <a:lnTo>
                  <a:pt x="700493" y="428853"/>
                </a:lnTo>
                <a:lnTo>
                  <a:pt x="691362" y="441833"/>
                </a:lnTo>
                <a:lnTo>
                  <a:pt x="701560" y="470827"/>
                </a:lnTo>
                <a:lnTo>
                  <a:pt x="709041" y="500976"/>
                </a:lnTo>
                <a:lnTo>
                  <a:pt x="713651" y="532155"/>
                </a:lnTo>
                <a:lnTo>
                  <a:pt x="715213" y="564210"/>
                </a:lnTo>
                <a:lnTo>
                  <a:pt x="711669" y="612432"/>
                </a:lnTo>
                <a:lnTo>
                  <a:pt x="701357" y="658482"/>
                </a:lnTo>
                <a:lnTo>
                  <a:pt x="684796" y="701852"/>
                </a:lnTo>
                <a:lnTo>
                  <a:pt x="662495" y="742022"/>
                </a:lnTo>
                <a:lnTo>
                  <a:pt x="634961" y="778484"/>
                </a:lnTo>
                <a:lnTo>
                  <a:pt x="602716" y="810742"/>
                </a:lnTo>
                <a:lnTo>
                  <a:pt x="566242" y="838276"/>
                </a:lnTo>
                <a:lnTo>
                  <a:pt x="526072" y="860577"/>
                </a:lnTo>
                <a:lnTo>
                  <a:pt x="482701" y="877138"/>
                </a:lnTo>
                <a:lnTo>
                  <a:pt x="436651" y="887450"/>
                </a:lnTo>
                <a:lnTo>
                  <a:pt x="388429" y="891006"/>
                </a:lnTo>
                <a:lnTo>
                  <a:pt x="340207" y="887450"/>
                </a:lnTo>
                <a:lnTo>
                  <a:pt x="294157" y="877138"/>
                </a:lnTo>
                <a:lnTo>
                  <a:pt x="250786" y="860577"/>
                </a:lnTo>
                <a:lnTo>
                  <a:pt x="210616" y="838276"/>
                </a:lnTo>
                <a:lnTo>
                  <a:pt x="174155" y="810742"/>
                </a:lnTo>
                <a:lnTo>
                  <a:pt x="141897" y="778484"/>
                </a:lnTo>
                <a:lnTo>
                  <a:pt x="114363" y="742022"/>
                </a:lnTo>
                <a:lnTo>
                  <a:pt x="92062" y="701852"/>
                </a:lnTo>
                <a:lnTo>
                  <a:pt x="75501" y="658482"/>
                </a:lnTo>
                <a:lnTo>
                  <a:pt x="65189" y="612432"/>
                </a:lnTo>
                <a:lnTo>
                  <a:pt x="61645" y="564210"/>
                </a:lnTo>
                <a:lnTo>
                  <a:pt x="65189" y="515988"/>
                </a:lnTo>
                <a:lnTo>
                  <a:pt x="75501" y="469938"/>
                </a:lnTo>
                <a:lnTo>
                  <a:pt x="92062" y="426567"/>
                </a:lnTo>
                <a:lnTo>
                  <a:pt x="114363" y="386397"/>
                </a:lnTo>
                <a:lnTo>
                  <a:pt x="141897" y="349923"/>
                </a:lnTo>
                <a:lnTo>
                  <a:pt x="174155" y="317677"/>
                </a:lnTo>
                <a:lnTo>
                  <a:pt x="210616" y="290144"/>
                </a:lnTo>
                <a:lnTo>
                  <a:pt x="250786" y="267843"/>
                </a:lnTo>
                <a:lnTo>
                  <a:pt x="294157" y="251282"/>
                </a:lnTo>
                <a:lnTo>
                  <a:pt x="340207" y="240969"/>
                </a:lnTo>
                <a:lnTo>
                  <a:pt x="388429" y="237413"/>
                </a:lnTo>
                <a:lnTo>
                  <a:pt x="436765" y="240995"/>
                </a:lnTo>
                <a:lnTo>
                  <a:pt x="482904" y="251383"/>
                </a:lnTo>
                <a:lnTo>
                  <a:pt x="526338" y="268046"/>
                </a:lnTo>
                <a:lnTo>
                  <a:pt x="566572" y="290461"/>
                </a:lnTo>
                <a:lnTo>
                  <a:pt x="576516" y="278269"/>
                </a:lnTo>
                <a:lnTo>
                  <a:pt x="586473" y="266255"/>
                </a:lnTo>
                <a:lnTo>
                  <a:pt x="596442" y="254444"/>
                </a:lnTo>
                <a:lnTo>
                  <a:pt x="606425" y="242887"/>
                </a:lnTo>
                <a:lnTo>
                  <a:pt x="567626" y="219659"/>
                </a:lnTo>
                <a:lnTo>
                  <a:pt x="526072" y="200977"/>
                </a:lnTo>
                <a:lnTo>
                  <a:pt x="482130" y="187210"/>
                </a:lnTo>
                <a:lnTo>
                  <a:pt x="436143" y="178689"/>
                </a:lnTo>
                <a:lnTo>
                  <a:pt x="388429" y="175768"/>
                </a:lnTo>
                <a:lnTo>
                  <a:pt x="339775" y="178803"/>
                </a:lnTo>
                <a:lnTo>
                  <a:pt x="292900" y="187655"/>
                </a:lnTo>
                <a:lnTo>
                  <a:pt x="248183" y="201955"/>
                </a:lnTo>
                <a:lnTo>
                  <a:pt x="205981" y="221348"/>
                </a:lnTo>
                <a:lnTo>
                  <a:pt x="166662" y="245452"/>
                </a:lnTo>
                <a:lnTo>
                  <a:pt x="130594" y="273926"/>
                </a:lnTo>
                <a:lnTo>
                  <a:pt x="98145" y="306374"/>
                </a:lnTo>
                <a:lnTo>
                  <a:pt x="69684" y="342430"/>
                </a:lnTo>
                <a:lnTo>
                  <a:pt x="45567" y="381749"/>
                </a:lnTo>
                <a:lnTo>
                  <a:pt x="26187" y="423951"/>
                </a:lnTo>
                <a:lnTo>
                  <a:pt x="11874" y="468680"/>
                </a:lnTo>
                <a:lnTo>
                  <a:pt x="3022" y="515543"/>
                </a:lnTo>
                <a:lnTo>
                  <a:pt x="0" y="564210"/>
                </a:lnTo>
                <a:lnTo>
                  <a:pt x="3022" y="612863"/>
                </a:lnTo>
                <a:lnTo>
                  <a:pt x="11874" y="659739"/>
                </a:lnTo>
                <a:lnTo>
                  <a:pt x="26187" y="704456"/>
                </a:lnTo>
                <a:lnTo>
                  <a:pt x="45567" y="746658"/>
                </a:lnTo>
                <a:lnTo>
                  <a:pt x="69684" y="785977"/>
                </a:lnTo>
                <a:lnTo>
                  <a:pt x="98145" y="822045"/>
                </a:lnTo>
                <a:lnTo>
                  <a:pt x="130594" y="854494"/>
                </a:lnTo>
                <a:lnTo>
                  <a:pt x="166662" y="882954"/>
                </a:lnTo>
                <a:lnTo>
                  <a:pt x="205981" y="907059"/>
                </a:lnTo>
                <a:lnTo>
                  <a:pt x="248183" y="926452"/>
                </a:lnTo>
                <a:lnTo>
                  <a:pt x="292900" y="940765"/>
                </a:lnTo>
                <a:lnTo>
                  <a:pt x="339775" y="949617"/>
                </a:lnTo>
                <a:lnTo>
                  <a:pt x="388429" y="952639"/>
                </a:lnTo>
                <a:lnTo>
                  <a:pt x="437083" y="949617"/>
                </a:lnTo>
                <a:lnTo>
                  <a:pt x="483958" y="940765"/>
                </a:lnTo>
                <a:lnTo>
                  <a:pt x="528675" y="926452"/>
                </a:lnTo>
                <a:lnTo>
                  <a:pt x="570890" y="907059"/>
                </a:lnTo>
                <a:lnTo>
                  <a:pt x="610196" y="882954"/>
                </a:lnTo>
                <a:lnTo>
                  <a:pt x="646264" y="854494"/>
                </a:lnTo>
                <a:lnTo>
                  <a:pt x="678713" y="822045"/>
                </a:lnTo>
                <a:lnTo>
                  <a:pt x="707174" y="785977"/>
                </a:lnTo>
                <a:lnTo>
                  <a:pt x="731291" y="746658"/>
                </a:lnTo>
                <a:lnTo>
                  <a:pt x="750684" y="704456"/>
                </a:lnTo>
                <a:lnTo>
                  <a:pt x="764984" y="659739"/>
                </a:lnTo>
                <a:lnTo>
                  <a:pt x="773836" y="612863"/>
                </a:lnTo>
                <a:lnTo>
                  <a:pt x="776871" y="564210"/>
                </a:lnTo>
                <a:close/>
              </a:path>
              <a:path w="1007745" h="953135">
                <a:moveTo>
                  <a:pt x="1007541" y="9372"/>
                </a:moveTo>
                <a:lnTo>
                  <a:pt x="996416" y="0"/>
                </a:lnTo>
                <a:lnTo>
                  <a:pt x="982141" y="1930"/>
                </a:lnTo>
                <a:lnTo>
                  <a:pt x="957338" y="13474"/>
                </a:lnTo>
                <a:lnTo>
                  <a:pt x="924064" y="33299"/>
                </a:lnTo>
                <a:lnTo>
                  <a:pt x="884415" y="60071"/>
                </a:lnTo>
                <a:lnTo>
                  <a:pt x="840435" y="92443"/>
                </a:lnTo>
                <a:lnTo>
                  <a:pt x="794194" y="129082"/>
                </a:lnTo>
                <a:lnTo>
                  <a:pt x="747763" y="168643"/>
                </a:lnTo>
                <a:lnTo>
                  <a:pt x="703224" y="209804"/>
                </a:lnTo>
                <a:lnTo>
                  <a:pt x="662622" y="251218"/>
                </a:lnTo>
                <a:lnTo>
                  <a:pt x="621665" y="298043"/>
                </a:lnTo>
                <a:lnTo>
                  <a:pt x="580859" y="348640"/>
                </a:lnTo>
                <a:lnTo>
                  <a:pt x="541108" y="400583"/>
                </a:lnTo>
                <a:lnTo>
                  <a:pt x="503301" y="451459"/>
                </a:lnTo>
                <a:lnTo>
                  <a:pt x="468363" y="498830"/>
                </a:lnTo>
                <a:lnTo>
                  <a:pt x="437184" y="540270"/>
                </a:lnTo>
                <a:lnTo>
                  <a:pt x="410667" y="573366"/>
                </a:lnTo>
                <a:lnTo>
                  <a:pt x="389724" y="595680"/>
                </a:lnTo>
                <a:lnTo>
                  <a:pt x="375246" y="604786"/>
                </a:lnTo>
                <a:lnTo>
                  <a:pt x="339623" y="591896"/>
                </a:lnTo>
                <a:lnTo>
                  <a:pt x="284162" y="557860"/>
                </a:lnTo>
                <a:lnTo>
                  <a:pt x="226860" y="518871"/>
                </a:lnTo>
                <a:lnTo>
                  <a:pt x="185724" y="491083"/>
                </a:lnTo>
                <a:lnTo>
                  <a:pt x="154597" y="475297"/>
                </a:lnTo>
                <a:lnTo>
                  <a:pt x="128397" y="468388"/>
                </a:lnTo>
                <a:lnTo>
                  <a:pt x="113766" y="472427"/>
                </a:lnTo>
                <a:lnTo>
                  <a:pt x="117348" y="489483"/>
                </a:lnTo>
                <a:lnTo>
                  <a:pt x="129933" y="505802"/>
                </a:lnTo>
                <a:lnTo>
                  <a:pt x="154711" y="534936"/>
                </a:lnTo>
                <a:lnTo>
                  <a:pt x="189369" y="575106"/>
                </a:lnTo>
                <a:lnTo>
                  <a:pt x="231597" y="624535"/>
                </a:lnTo>
                <a:lnTo>
                  <a:pt x="317373" y="725843"/>
                </a:lnTo>
                <a:lnTo>
                  <a:pt x="353860" y="768858"/>
                </a:lnTo>
                <a:lnTo>
                  <a:pt x="380885" y="800658"/>
                </a:lnTo>
                <a:lnTo>
                  <a:pt x="407085" y="825220"/>
                </a:lnTo>
                <a:lnTo>
                  <a:pt x="419557" y="820686"/>
                </a:lnTo>
                <a:lnTo>
                  <a:pt x="433654" y="802614"/>
                </a:lnTo>
                <a:lnTo>
                  <a:pt x="451053" y="770534"/>
                </a:lnTo>
                <a:lnTo>
                  <a:pt x="480783" y="710577"/>
                </a:lnTo>
                <a:lnTo>
                  <a:pt x="499757" y="673074"/>
                </a:lnTo>
                <a:lnTo>
                  <a:pt x="521373" y="631647"/>
                </a:lnTo>
                <a:lnTo>
                  <a:pt x="545566" y="587121"/>
                </a:lnTo>
                <a:lnTo>
                  <a:pt x="572274" y="540334"/>
                </a:lnTo>
                <a:lnTo>
                  <a:pt x="601421" y="492099"/>
                </a:lnTo>
                <a:lnTo>
                  <a:pt x="632942" y="443242"/>
                </a:lnTo>
                <a:lnTo>
                  <a:pt x="666762" y="394576"/>
                </a:lnTo>
                <a:lnTo>
                  <a:pt x="703440" y="345948"/>
                </a:lnTo>
                <a:lnTo>
                  <a:pt x="742569" y="297383"/>
                </a:lnTo>
                <a:lnTo>
                  <a:pt x="782751" y="250101"/>
                </a:lnTo>
                <a:lnTo>
                  <a:pt x="822566" y="205295"/>
                </a:lnTo>
                <a:lnTo>
                  <a:pt x="860602" y="164134"/>
                </a:lnTo>
                <a:lnTo>
                  <a:pt x="895413" y="127825"/>
                </a:lnTo>
                <a:lnTo>
                  <a:pt x="925614" y="97561"/>
                </a:lnTo>
                <a:lnTo>
                  <a:pt x="966457" y="59944"/>
                </a:lnTo>
                <a:lnTo>
                  <a:pt x="990447" y="39331"/>
                </a:lnTo>
                <a:lnTo>
                  <a:pt x="1004849" y="22479"/>
                </a:lnTo>
                <a:lnTo>
                  <a:pt x="1007541" y="9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03089" y="1100027"/>
            <a:ext cx="9200303" cy="439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>
              <a:lnSpc>
                <a:spcPct val="100000"/>
              </a:lnSpc>
              <a:spcBef>
                <a:spcPts val="67"/>
              </a:spcBef>
            </a:pPr>
            <a:r>
              <a:rPr lang="bs-Latn-BA" sz="2800" b="1" dirty="0">
                <a:solidFill>
                  <a:srgbClr val="002060"/>
                </a:solidFill>
                <a:latin typeface="Arial"/>
                <a:cs typeface="Arial"/>
              </a:rPr>
              <a:t>ŠTA BIH TREBA DA URADI ZA CBAM DO</a:t>
            </a:r>
            <a:r>
              <a:rPr lang="en-US" sz="2800" b="1" dirty="0">
                <a:solidFill>
                  <a:srgbClr val="002060"/>
                </a:solidFill>
                <a:latin typeface="Arial"/>
                <a:cs typeface="Arial"/>
              </a:rPr>
              <a:t> 2026?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9796" y="2572346"/>
            <a:ext cx="1904787" cy="998991"/>
          </a:xfrm>
          <a:prstGeom prst="rect">
            <a:avLst/>
          </a:prstGeom>
          <a:solidFill>
            <a:srgbClr val="EABD1A"/>
          </a:solidFill>
        </p:spPr>
        <p:txBody>
          <a:bodyPr vert="horz" wrap="square" lIns="0" tIns="110490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13"/>
              </a:spcBef>
            </a:pPr>
            <a:r>
              <a:rPr lang="bs-Latn-BA" sz="1533" b="1" spc="120" dirty="0">
                <a:solidFill>
                  <a:srgbClr val="2D2E81"/>
                </a:solidFill>
                <a:latin typeface="Arial"/>
                <a:cs typeface="Arial"/>
              </a:rPr>
              <a:t> Uspostava MRVA sistema</a:t>
            </a:r>
          </a:p>
          <a:p>
            <a:pPr algn="ctr">
              <a:lnSpc>
                <a:spcPct val="100000"/>
              </a:lnSpc>
              <a:spcBef>
                <a:spcPts val="613"/>
              </a:spcBef>
            </a:pPr>
            <a:r>
              <a:rPr lang="bs-Latn-BA" sz="1100" spc="7" dirty="0">
                <a:solidFill>
                  <a:srgbClr val="2D2E81"/>
                </a:solidFill>
                <a:latin typeface="Arial MT"/>
                <a:cs typeface="Arial MT"/>
              </a:rPr>
              <a:t>Kao preduslov za uspostavljanje ETS-a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2216" y="4256136"/>
            <a:ext cx="1902367" cy="998991"/>
          </a:xfrm>
          <a:prstGeom prst="rect">
            <a:avLst/>
          </a:prstGeom>
          <a:solidFill>
            <a:srgbClr val="EABD1A"/>
          </a:solidFill>
        </p:spPr>
        <p:txBody>
          <a:bodyPr vert="horz" wrap="square" lIns="0" tIns="110490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13"/>
              </a:spcBef>
            </a:pPr>
            <a:r>
              <a:rPr lang="bs-Latn-BA" sz="1533" b="1" spc="120" dirty="0">
                <a:solidFill>
                  <a:srgbClr val="2D2E81"/>
                </a:solidFill>
                <a:latin typeface="Arial"/>
                <a:cs typeface="Arial"/>
              </a:rPr>
              <a:t>Dekarbonizacija tehnologija</a:t>
            </a:r>
          </a:p>
          <a:p>
            <a:pPr algn="ctr">
              <a:lnSpc>
                <a:spcPct val="100000"/>
              </a:lnSpc>
              <a:spcBef>
                <a:spcPts val="613"/>
              </a:spcBef>
            </a:pPr>
            <a:r>
              <a:rPr lang="bs-Latn-BA" sz="1100" spc="7" dirty="0">
                <a:solidFill>
                  <a:srgbClr val="2D2E81"/>
                </a:solidFill>
                <a:latin typeface="Arial MT"/>
                <a:cs typeface="Arial MT"/>
              </a:rPr>
              <a:t>Uzimajući u obzir pravednu tranziciju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05869" y="2572346"/>
            <a:ext cx="1902367" cy="819455"/>
          </a:xfrm>
          <a:prstGeom prst="rect">
            <a:avLst/>
          </a:prstGeom>
          <a:solidFill>
            <a:srgbClr val="EABD1A"/>
          </a:solidFill>
        </p:spPr>
        <p:txBody>
          <a:bodyPr vert="horz" wrap="square" lIns="0" tIns="110490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ts val="870"/>
              </a:spcBef>
              <a:tabLst>
                <a:tab pos="623601" algn="l"/>
              </a:tabLst>
            </a:pPr>
            <a:r>
              <a:rPr lang="bs-Latn-BA" sz="1533" b="1" spc="120" dirty="0">
                <a:solidFill>
                  <a:srgbClr val="2D2E81"/>
                </a:solidFill>
                <a:latin typeface="Arial"/>
                <a:cs typeface="Arial"/>
              </a:rPr>
              <a:t>Izuzeće za  električnu energiju</a:t>
            </a:r>
            <a:r>
              <a:rPr sz="1533" b="1" spc="120" dirty="0">
                <a:solidFill>
                  <a:srgbClr val="2D2E81"/>
                </a:solidFill>
                <a:latin typeface="Arial"/>
                <a:cs typeface="Arial"/>
              </a:rPr>
              <a:t>	</a:t>
            </a:r>
            <a:endParaRPr sz="1533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56550" y="2520416"/>
            <a:ext cx="671829" cy="635423"/>
          </a:xfrm>
          <a:custGeom>
            <a:avLst/>
            <a:gdLst/>
            <a:ahLst/>
            <a:cxnLst/>
            <a:rect l="l" t="t" r="r" b="b"/>
            <a:pathLst>
              <a:path w="1007745" h="953135">
                <a:moveTo>
                  <a:pt x="776871" y="564210"/>
                </a:moveTo>
                <a:lnTo>
                  <a:pt x="773950" y="516559"/>
                </a:lnTo>
                <a:lnTo>
                  <a:pt x="765429" y="470623"/>
                </a:lnTo>
                <a:lnTo>
                  <a:pt x="751649" y="426732"/>
                </a:lnTo>
                <a:lnTo>
                  <a:pt x="733005" y="385216"/>
                </a:lnTo>
                <a:lnTo>
                  <a:pt x="725868" y="394550"/>
                </a:lnTo>
                <a:lnTo>
                  <a:pt x="700506" y="428853"/>
                </a:lnTo>
                <a:lnTo>
                  <a:pt x="691362" y="441833"/>
                </a:lnTo>
                <a:lnTo>
                  <a:pt x="701560" y="470827"/>
                </a:lnTo>
                <a:lnTo>
                  <a:pt x="709041" y="500976"/>
                </a:lnTo>
                <a:lnTo>
                  <a:pt x="713651" y="532155"/>
                </a:lnTo>
                <a:lnTo>
                  <a:pt x="715225" y="564210"/>
                </a:lnTo>
                <a:lnTo>
                  <a:pt x="711669" y="612432"/>
                </a:lnTo>
                <a:lnTo>
                  <a:pt x="701370" y="658482"/>
                </a:lnTo>
                <a:lnTo>
                  <a:pt x="684809" y="701852"/>
                </a:lnTo>
                <a:lnTo>
                  <a:pt x="662508" y="742022"/>
                </a:lnTo>
                <a:lnTo>
                  <a:pt x="634974" y="778484"/>
                </a:lnTo>
                <a:lnTo>
                  <a:pt x="602716" y="810742"/>
                </a:lnTo>
                <a:lnTo>
                  <a:pt x="566254" y="838276"/>
                </a:lnTo>
                <a:lnTo>
                  <a:pt x="526072" y="860577"/>
                </a:lnTo>
                <a:lnTo>
                  <a:pt x="482714" y="877138"/>
                </a:lnTo>
                <a:lnTo>
                  <a:pt x="436664" y="887450"/>
                </a:lnTo>
                <a:lnTo>
                  <a:pt x="388442" y="891006"/>
                </a:lnTo>
                <a:lnTo>
                  <a:pt x="340207" y="887450"/>
                </a:lnTo>
                <a:lnTo>
                  <a:pt x="294157" y="877138"/>
                </a:lnTo>
                <a:lnTo>
                  <a:pt x="250799" y="860577"/>
                </a:lnTo>
                <a:lnTo>
                  <a:pt x="210616" y="838276"/>
                </a:lnTo>
                <a:lnTo>
                  <a:pt x="174155" y="810742"/>
                </a:lnTo>
                <a:lnTo>
                  <a:pt x="141897" y="778484"/>
                </a:lnTo>
                <a:lnTo>
                  <a:pt x="114363" y="742022"/>
                </a:lnTo>
                <a:lnTo>
                  <a:pt x="92062" y="701852"/>
                </a:lnTo>
                <a:lnTo>
                  <a:pt x="75514" y="658482"/>
                </a:lnTo>
                <a:lnTo>
                  <a:pt x="65201" y="612432"/>
                </a:lnTo>
                <a:lnTo>
                  <a:pt x="61645" y="564210"/>
                </a:lnTo>
                <a:lnTo>
                  <a:pt x="65201" y="515988"/>
                </a:lnTo>
                <a:lnTo>
                  <a:pt x="75514" y="469938"/>
                </a:lnTo>
                <a:lnTo>
                  <a:pt x="92062" y="426567"/>
                </a:lnTo>
                <a:lnTo>
                  <a:pt x="114363" y="386397"/>
                </a:lnTo>
                <a:lnTo>
                  <a:pt x="141897" y="349923"/>
                </a:lnTo>
                <a:lnTo>
                  <a:pt x="174155" y="317677"/>
                </a:lnTo>
                <a:lnTo>
                  <a:pt x="210616" y="290144"/>
                </a:lnTo>
                <a:lnTo>
                  <a:pt x="250799" y="267843"/>
                </a:lnTo>
                <a:lnTo>
                  <a:pt x="294157" y="251282"/>
                </a:lnTo>
                <a:lnTo>
                  <a:pt x="340207" y="240969"/>
                </a:lnTo>
                <a:lnTo>
                  <a:pt x="388442" y="237413"/>
                </a:lnTo>
                <a:lnTo>
                  <a:pt x="436765" y="240995"/>
                </a:lnTo>
                <a:lnTo>
                  <a:pt x="482904" y="251383"/>
                </a:lnTo>
                <a:lnTo>
                  <a:pt x="526351" y="268046"/>
                </a:lnTo>
                <a:lnTo>
                  <a:pt x="566585" y="290461"/>
                </a:lnTo>
                <a:lnTo>
                  <a:pt x="576516" y="278269"/>
                </a:lnTo>
                <a:lnTo>
                  <a:pt x="586473" y="266255"/>
                </a:lnTo>
                <a:lnTo>
                  <a:pt x="596455" y="254444"/>
                </a:lnTo>
                <a:lnTo>
                  <a:pt x="606425" y="242887"/>
                </a:lnTo>
                <a:lnTo>
                  <a:pt x="567626" y="219659"/>
                </a:lnTo>
                <a:lnTo>
                  <a:pt x="526084" y="200977"/>
                </a:lnTo>
                <a:lnTo>
                  <a:pt x="482142" y="187210"/>
                </a:lnTo>
                <a:lnTo>
                  <a:pt x="436143" y="178689"/>
                </a:lnTo>
                <a:lnTo>
                  <a:pt x="388442" y="175768"/>
                </a:lnTo>
                <a:lnTo>
                  <a:pt x="339775" y="178803"/>
                </a:lnTo>
                <a:lnTo>
                  <a:pt x="292912" y="187655"/>
                </a:lnTo>
                <a:lnTo>
                  <a:pt x="248183" y="201955"/>
                </a:lnTo>
                <a:lnTo>
                  <a:pt x="205981" y="221348"/>
                </a:lnTo>
                <a:lnTo>
                  <a:pt x="166662" y="245452"/>
                </a:lnTo>
                <a:lnTo>
                  <a:pt x="130594" y="273926"/>
                </a:lnTo>
                <a:lnTo>
                  <a:pt x="98145" y="306374"/>
                </a:lnTo>
                <a:lnTo>
                  <a:pt x="69684" y="342430"/>
                </a:lnTo>
                <a:lnTo>
                  <a:pt x="45580" y="381749"/>
                </a:lnTo>
                <a:lnTo>
                  <a:pt x="26187" y="423951"/>
                </a:lnTo>
                <a:lnTo>
                  <a:pt x="11887" y="468680"/>
                </a:lnTo>
                <a:lnTo>
                  <a:pt x="3035" y="515543"/>
                </a:lnTo>
                <a:lnTo>
                  <a:pt x="0" y="564210"/>
                </a:lnTo>
                <a:lnTo>
                  <a:pt x="3035" y="612863"/>
                </a:lnTo>
                <a:lnTo>
                  <a:pt x="11887" y="659739"/>
                </a:lnTo>
                <a:lnTo>
                  <a:pt x="26187" y="704456"/>
                </a:lnTo>
                <a:lnTo>
                  <a:pt x="45580" y="746658"/>
                </a:lnTo>
                <a:lnTo>
                  <a:pt x="69684" y="785977"/>
                </a:lnTo>
                <a:lnTo>
                  <a:pt x="98145" y="822045"/>
                </a:lnTo>
                <a:lnTo>
                  <a:pt x="130594" y="854494"/>
                </a:lnTo>
                <a:lnTo>
                  <a:pt x="166662" y="882954"/>
                </a:lnTo>
                <a:lnTo>
                  <a:pt x="205981" y="907059"/>
                </a:lnTo>
                <a:lnTo>
                  <a:pt x="248183" y="926452"/>
                </a:lnTo>
                <a:lnTo>
                  <a:pt x="292912" y="940765"/>
                </a:lnTo>
                <a:lnTo>
                  <a:pt x="339775" y="949617"/>
                </a:lnTo>
                <a:lnTo>
                  <a:pt x="388442" y="952639"/>
                </a:lnTo>
                <a:lnTo>
                  <a:pt x="437095" y="949617"/>
                </a:lnTo>
                <a:lnTo>
                  <a:pt x="483971" y="940765"/>
                </a:lnTo>
                <a:lnTo>
                  <a:pt x="528688" y="926452"/>
                </a:lnTo>
                <a:lnTo>
                  <a:pt x="570890" y="907059"/>
                </a:lnTo>
                <a:lnTo>
                  <a:pt x="610209" y="882954"/>
                </a:lnTo>
                <a:lnTo>
                  <a:pt x="646277" y="854494"/>
                </a:lnTo>
                <a:lnTo>
                  <a:pt x="678726" y="822045"/>
                </a:lnTo>
                <a:lnTo>
                  <a:pt x="707186" y="785977"/>
                </a:lnTo>
                <a:lnTo>
                  <a:pt x="731291" y="746658"/>
                </a:lnTo>
                <a:lnTo>
                  <a:pt x="750684" y="704456"/>
                </a:lnTo>
                <a:lnTo>
                  <a:pt x="764984" y="659739"/>
                </a:lnTo>
                <a:lnTo>
                  <a:pt x="773836" y="612863"/>
                </a:lnTo>
                <a:lnTo>
                  <a:pt x="776871" y="564210"/>
                </a:lnTo>
                <a:close/>
              </a:path>
              <a:path w="1007745" h="953135">
                <a:moveTo>
                  <a:pt x="1007541" y="9372"/>
                </a:moveTo>
                <a:lnTo>
                  <a:pt x="996429" y="0"/>
                </a:lnTo>
                <a:lnTo>
                  <a:pt x="982141" y="1930"/>
                </a:lnTo>
                <a:lnTo>
                  <a:pt x="957338" y="13474"/>
                </a:lnTo>
                <a:lnTo>
                  <a:pt x="924077" y="33299"/>
                </a:lnTo>
                <a:lnTo>
                  <a:pt x="884415" y="60071"/>
                </a:lnTo>
                <a:lnTo>
                  <a:pt x="840435" y="92443"/>
                </a:lnTo>
                <a:lnTo>
                  <a:pt x="794194" y="129082"/>
                </a:lnTo>
                <a:lnTo>
                  <a:pt x="747776" y="168643"/>
                </a:lnTo>
                <a:lnTo>
                  <a:pt x="703224" y="209804"/>
                </a:lnTo>
                <a:lnTo>
                  <a:pt x="662635" y="251218"/>
                </a:lnTo>
                <a:lnTo>
                  <a:pt x="621677" y="298043"/>
                </a:lnTo>
                <a:lnTo>
                  <a:pt x="580859" y="348640"/>
                </a:lnTo>
                <a:lnTo>
                  <a:pt x="541108" y="400583"/>
                </a:lnTo>
                <a:lnTo>
                  <a:pt x="503313" y="451459"/>
                </a:lnTo>
                <a:lnTo>
                  <a:pt x="468363" y="498830"/>
                </a:lnTo>
                <a:lnTo>
                  <a:pt x="437184" y="540270"/>
                </a:lnTo>
                <a:lnTo>
                  <a:pt x="410667" y="573366"/>
                </a:lnTo>
                <a:lnTo>
                  <a:pt x="389724" y="595680"/>
                </a:lnTo>
                <a:lnTo>
                  <a:pt x="375246" y="604786"/>
                </a:lnTo>
                <a:lnTo>
                  <a:pt x="339623" y="591896"/>
                </a:lnTo>
                <a:lnTo>
                  <a:pt x="284162" y="557860"/>
                </a:lnTo>
                <a:lnTo>
                  <a:pt x="226860" y="518871"/>
                </a:lnTo>
                <a:lnTo>
                  <a:pt x="185737" y="491083"/>
                </a:lnTo>
                <a:lnTo>
                  <a:pt x="154597" y="475297"/>
                </a:lnTo>
                <a:lnTo>
                  <a:pt x="128397" y="468388"/>
                </a:lnTo>
                <a:lnTo>
                  <a:pt x="113779" y="472427"/>
                </a:lnTo>
                <a:lnTo>
                  <a:pt x="117360" y="489483"/>
                </a:lnTo>
                <a:lnTo>
                  <a:pt x="129946" y="505802"/>
                </a:lnTo>
                <a:lnTo>
                  <a:pt x="154724" y="534936"/>
                </a:lnTo>
                <a:lnTo>
                  <a:pt x="189369" y="575106"/>
                </a:lnTo>
                <a:lnTo>
                  <a:pt x="231609" y="624535"/>
                </a:lnTo>
                <a:lnTo>
                  <a:pt x="317385" y="725843"/>
                </a:lnTo>
                <a:lnTo>
                  <a:pt x="353860" y="768858"/>
                </a:lnTo>
                <a:lnTo>
                  <a:pt x="380885" y="800658"/>
                </a:lnTo>
                <a:lnTo>
                  <a:pt x="407085" y="825220"/>
                </a:lnTo>
                <a:lnTo>
                  <a:pt x="419557" y="820686"/>
                </a:lnTo>
                <a:lnTo>
                  <a:pt x="433654" y="802614"/>
                </a:lnTo>
                <a:lnTo>
                  <a:pt x="451053" y="770534"/>
                </a:lnTo>
                <a:lnTo>
                  <a:pt x="480796" y="710577"/>
                </a:lnTo>
                <a:lnTo>
                  <a:pt x="499757" y="673074"/>
                </a:lnTo>
                <a:lnTo>
                  <a:pt x="521373" y="631647"/>
                </a:lnTo>
                <a:lnTo>
                  <a:pt x="545566" y="587121"/>
                </a:lnTo>
                <a:lnTo>
                  <a:pt x="572274" y="540334"/>
                </a:lnTo>
                <a:lnTo>
                  <a:pt x="601421" y="492099"/>
                </a:lnTo>
                <a:lnTo>
                  <a:pt x="632942" y="443242"/>
                </a:lnTo>
                <a:lnTo>
                  <a:pt x="666775" y="394576"/>
                </a:lnTo>
                <a:lnTo>
                  <a:pt x="703440" y="345948"/>
                </a:lnTo>
                <a:lnTo>
                  <a:pt x="742581" y="297383"/>
                </a:lnTo>
                <a:lnTo>
                  <a:pt x="782764" y="250101"/>
                </a:lnTo>
                <a:lnTo>
                  <a:pt x="822579" y="205295"/>
                </a:lnTo>
                <a:lnTo>
                  <a:pt x="860602" y="164134"/>
                </a:lnTo>
                <a:lnTo>
                  <a:pt x="895426" y="127825"/>
                </a:lnTo>
                <a:lnTo>
                  <a:pt x="925614" y="97561"/>
                </a:lnTo>
                <a:lnTo>
                  <a:pt x="966457" y="59944"/>
                </a:lnTo>
                <a:lnTo>
                  <a:pt x="990447" y="39331"/>
                </a:lnTo>
                <a:lnTo>
                  <a:pt x="1004849" y="22479"/>
                </a:lnTo>
                <a:lnTo>
                  <a:pt x="1007541" y="9372"/>
                </a:lnTo>
                <a:close/>
              </a:path>
            </a:pathLst>
          </a:custGeom>
          <a:solidFill>
            <a:srgbClr val="2C2E81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56D15B-EBA8-F6C3-5E94-AE86EA63EF60}"/>
              </a:ext>
            </a:extLst>
          </p:cNvPr>
          <p:cNvSpPr txBox="1"/>
          <p:nvPr/>
        </p:nvSpPr>
        <p:spPr>
          <a:xfrm>
            <a:off x="2658064" y="3429000"/>
            <a:ext cx="3736509" cy="21335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333" b="1" spc="7" dirty="0">
                <a:solidFill>
                  <a:srgbClr val="2D2E81"/>
                </a:solidFill>
                <a:latin typeface="Arial MT"/>
              </a:rPr>
              <a:t>UREDBA (EU) 2023/956 </a:t>
            </a:r>
            <a:r>
              <a:rPr lang="en-US" sz="1333" b="1" spc="7" dirty="0" err="1">
                <a:solidFill>
                  <a:srgbClr val="2D2E81"/>
                </a:solidFill>
                <a:latin typeface="Arial MT"/>
              </a:rPr>
              <a:t>Evropskog</a:t>
            </a:r>
            <a:r>
              <a:rPr lang="en-US" sz="1333" b="1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333" b="1" spc="7" dirty="0" err="1">
                <a:solidFill>
                  <a:srgbClr val="2D2E81"/>
                </a:solidFill>
                <a:latin typeface="Arial MT"/>
              </a:rPr>
              <a:t>parlamenta</a:t>
            </a:r>
            <a:r>
              <a:rPr lang="en-US" sz="1333" b="1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333" b="1" spc="7" dirty="0" err="1">
                <a:solidFill>
                  <a:srgbClr val="2D2E81"/>
                </a:solidFill>
                <a:latin typeface="Arial MT"/>
              </a:rPr>
              <a:t>i</a:t>
            </a:r>
            <a:r>
              <a:rPr lang="en-US" sz="1333" b="1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333" b="1" spc="7" dirty="0" err="1">
                <a:solidFill>
                  <a:srgbClr val="2D2E81"/>
                </a:solidFill>
                <a:latin typeface="Arial MT"/>
              </a:rPr>
              <a:t>Vijeća</a:t>
            </a:r>
            <a:r>
              <a:rPr lang="en-US" sz="1333" b="1" spc="7" dirty="0">
                <a:solidFill>
                  <a:srgbClr val="2D2E81"/>
                </a:solidFill>
                <a:latin typeface="Arial MT"/>
              </a:rPr>
              <a:t> od 10. </a:t>
            </a:r>
            <a:r>
              <a:rPr lang="en-US" sz="1333" b="1" spc="7" dirty="0" err="1">
                <a:solidFill>
                  <a:srgbClr val="2D2E81"/>
                </a:solidFill>
                <a:latin typeface="Arial MT"/>
              </a:rPr>
              <a:t>maja</a:t>
            </a:r>
            <a:r>
              <a:rPr lang="en-US" sz="1333" b="1" spc="7" dirty="0">
                <a:solidFill>
                  <a:srgbClr val="2D2E81"/>
                </a:solidFill>
                <a:latin typeface="Arial MT"/>
              </a:rPr>
              <a:t> 2023. o </a:t>
            </a:r>
            <a:r>
              <a:rPr lang="en-US" sz="1333" b="1" spc="7" dirty="0" err="1">
                <a:solidFill>
                  <a:srgbClr val="2D2E81"/>
                </a:solidFill>
                <a:latin typeface="Arial MT"/>
              </a:rPr>
              <a:t>uspostavljanju</a:t>
            </a:r>
            <a:r>
              <a:rPr lang="en-US" sz="1333" b="1" spc="7" dirty="0">
                <a:solidFill>
                  <a:srgbClr val="2D2E81"/>
                </a:solidFill>
                <a:latin typeface="Arial MT"/>
              </a:rPr>
              <a:t> CBAM </a:t>
            </a:r>
            <a:r>
              <a:rPr lang="en-US" sz="1333" b="1" spc="7" dirty="0" err="1">
                <a:solidFill>
                  <a:srgbClr val="2D2E81"/>
                </a:solidFill>
                <a:latin typeface="Arial MT"/>
              </a:rPr>
              <a:t>mehanizma</a:t>
            </a:r>
            <a:r>
              <a:rPr lang="en-US" sz="1333" b="1" spc="7" dirty="0">
                <a:solidFill>
                  <a:srgbClr val="2D2E81"/>
                </a:solidFill>
                <a:latin typeface="Arial MT"/>
              </a:rPr>
              <a:t> </a:t>
            </a:r>
            <a:endParaRPr lang="bs-Latn-BA" sz="1333" b="1" spc="7" dirty="0">
              <a:solidFill>
                <a:srgbClr val="2D2E81"/>
              </a:solidFill>
              <a:latin typeface="Arial MT"/>
            </a:endParaRPr>
          </a:p>
          <a:p>
            <a:pPr algn="just"/>
            <a:endParaRPr lang="bs-Latn-BA" sz="1333" b="1" spc="7" dirty="0">
              <a:solidFill>
                <a:srgbClr val="2D2E81"/>
              </a:solidFill>
              <a:latin typeface="Arial MT"/>
            </a:endParaRPr>
          </a:p>
          <a:p>
            <a:pPr algn="just"/>
            <a:r>
              <a:rPr lang="bs-Latn-BA" sz="1333" b="1" spc="7" dirty="0">
                <a:solidFill>
                  <a:srgbClr val="2D2E81"/>
                </a:solidFill>
                <a:latin typeface="Arial MT"/>
              </a:rPr>
              <a:t>Član</a:t>
            </a:r>
            <a:r>
              <a:rPr lang="en-US" sz="1333" b="1" spc="7" dirty="0">
                <a:solidFill>
                  <a:srgbClr val="2D2E81"/>
                </a:solidFill>
                <a:latin typeface="Arial MT"/>
              </a:rPr>
              <a:t> 2 </a:t>
            </a:r>
            <a:r>
              <a:rPr lang="bs-Latn-BA" sz="1333" b="1" spc="7" dirty="0">
                <a:solidFill>
                  <a:srgbClr val="2D2E81"/>
                </a:solidFill>
                <a:latin typeface="Arial MT"/>
              </a:rPr>
              <a:t>(dio 7)</a:t>
            </a:r>
          </a:p>
          <a:p>
            <a:pPr algn="just"/>
            <a:r>
              <a:rPr lang="bs-Latn-BA" sz="1100" spc="7" dirty="0">
                <a:solidFill>
                  <a:srgbClr val="2D2E81"/>
                </a:solidFill>
                <a:latin typeface="Arial MT"/>
              </a:rPr>
              <a:t>U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koliko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treća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zemlja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ili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teritorija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ima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uspostavljeno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tržište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električne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energije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i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ne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postoji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tehničko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rješenje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za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primjenu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CBAM-a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na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uvoz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električne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energije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na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carinsko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područje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Unije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iz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treće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zemlje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ili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teritorije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,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takav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uvoz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električne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energije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iz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zemlje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ili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teritorije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će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biti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izuzet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od </a:t>
            </a:r>
            <a:r>
              <a:rPr lang="en-US" sz="1100" spc="7" dirty="0" err="1">
                <a:solidFill>
                  <a:srgbClr val="2D2E81"/>
                </a:solidFill>
                <a:latin typeface="Arial MT"/>
              </a:rPr>
              <a:t>primjene</a:t>
            </a:r>
            <a:r>
              <a:rPr lang="en-US" sz="1100" spc="7" dirty="0">
                <a:solidFill>
                  <a:srgbClr val="2D2E81"/>
                </a:solidFill>
                <a:latin typeface="Arial MT"/>
              </a:rPr>
              <a:t> CBAM-a</a:t>
            </a:r>
            <a:endParaRPr lang="bs-Latn-BA" sz="110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5FDDB01-16DA-F8F9-CDC1-353F0CBEF1C3}"/>
              </a:ext>
            </a:extLst>
          </p:cNvPr>
          <p:cNvSpPr/>
          <p:nvPr/>
        </p:nvSpPr>
        <p:spPr>
          <a:xfrm>
            <a:off x="1003089" y="1972439"/>
            <a:ext cx="917363" cy="101600"/>
          </a:xfrm>
          <a:custGeom>
            <a:avLst/>
            <a:gdLst/>
            <a:ahLst/>
            <a:cxnLst/>
            <a:rect l="l" t="t" r="r" b="b"/>
            <a:pathLst>
              <a:path w="1376045" h="152400">
                <a:moveTo>
                  <a:pt x="1375578" y="152399"/>
                </a:moveTo>
                <a:lnTo>
                  <a:pt x="0" y="152399"/>
                </a:lnTo>
                <a:lnTo>
                  <a:pt x="0" y="0"/>
                </a:lnTo>
                <a:lnTo>
                  <a:pt x="1375578" y="0"/>
                </a:lnTo>
                <a:lnTo>
                  <a:pt x="1375578" y="152399"/>
                </a:lnTo>
                <a:close/>
              </a:path>
            </a:pathLst>
          </a:custGeom>
          <a:solidFill>
            <a:srgbClr val="F6C30A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18F2E458-D167-1926-2CAB-CE4838B1BBC7}"/>
              </a:ext>
            </a:extLst>
          </p:cNvPr>
          <p:cNvSpPr/>
          <p:nvPr/>
        </p:nvSpPr>
        <p:spPr>
          <a:xfrm>
            <a:off x="10211011" y="2036924"/>
            <a:ext cx="1676400" cy="4340013"/>
          </a:xfrm>
          <a:custGeom>
            <a:avLst/>
            <a:gdLst/>
            <a:ahLst/>
            <a:cxnLst/>
            <a:rect l="l" t="t" r="r" b="b"/>
            <a:pathLst>
              <a:path w="2514600" h="6510020">
                <a:moveTo>
                  <a:pt x="2514599" y="6509476"/>
                </a:moveTo>
                <a:lnTo>
                  <a:pt x="0" y="6509476"/>
                </a:lnTo>
                <a:lnTo>
                  <a:pt x="0" y="0"/>
                </a:lnTo>
                <a:lnTo>
                  <a:pt x="2514599" y="0"/>
                </a:lnTo>
                <a:lnTo>
                  <a:pt x="2514599" y="6509476"/>
                </a:lnTo>
                <a:close/>
              </a:path>
            </a:pathLst>
          </a:custGeom>
          <a:solidFill>
            <a:srgbClr val="2C2E81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/>
          </a:p>
        </p:txBody>
      </p:sp>
      <p:pic>
        <p:nvPicPr>
          <p:cNvPr id="27" name="Picture 26" descr="A city next to a river&#10;&#10;Description automatically generated">
            <a:extLst>
              <a:ext uri="{FF2B5EF4-FFF2-40B4-BE49-F238E27FC236}">
                <a16:creationId xmlns:a16="http://schemas.microsoft.com/office/drawing/2014/main" id="{1915B1C4-FC59-214D-EEED-AB43D268B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65" y="2553023"/>
            <a:ext cx="4532124" cy="3465525"/>
          </a:xfrm>
          <a:prstGeom prst="rect">
            <a:avLst/>
          </a:prstGeom>
        </p:spPr>
      </p:pic>
      <p:sp>
        <p:nvSpPr>
          <p:cNvPr id="2" name="object 19">
            <a:extLst>
              <a:ext uri="{FF2B5EF4-FFF2-40B4-BE49-F238E27FC236}">
                <a16:creationId xmlns:a16="http://schemas.microsoft.com/office/drawing/2014/main" id="{D73D862E-F09A-4187-D026-FA61E754E422}"/>
              </a:ext>
            </a:extLst>
          </p:cNvPr>
          <p:cNvSpPr txBox="1"/>
          <p:nvPr/>
        </p:nvSpPr>
        <p:spPr>
          <a:xfrm>
            <a:off x="2768549" y="5737877"/>
            <a:ext cx="3022651" cy="983603"/>
          </a:xfrm>
          <a:prstGeom prst="rect">
            <a:avLst/>
          </a:prstGeom>
          <a:solidFill>
            <a:srgbClr val="2C2E81"/>
          </a:solidFill>
        </p:spPr>
        <p:txBody>
          <a:bodyPr vert="horz" wrap="square" lIns="0" tIns="110490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3"/>
              </a:spcBef>
              <a:tabLst>
                <a:tab pos="623601" algn="l"/>
              </a:tabLst>
            </a:pPr>
            <a:r>
              <a:rPr lang="bs-Latn-BA" sz="1333" b="1" i="1" spc="120" dirty="0">
                <a:solidFill>
                  <a:schemeClr val="bg1"/>
                </a:solidFill>
                <a:highlight>
                  <a:srgbClr val="EABD1A"/>
                </a:highlight>
                <a:latin typeface="Arial"/>
                <a:cs typeface="Arial"/>
              </a:rPr>
              <a:t>Ključni uslovi</a:t>
            </a:r>
            <a:r>
              <a:rPr lang="bs-Latn-BA" sz="1333" b="1" spc="120" dirty="0">
                <a:solidFill>
                  <a:schemeClr val="bg1"/>
                </a:solidFill>
                <a:highlight>
                  <a:srgbClr val="EABD1A"/>
                </a:highlight>
                <a:latin typeface="Arial"/>
                <a:cs typeface="Arial"/>
              </a:rPr>
              <a:t>:</a:t>
            </a:r>
          </a:p>
          <a:p>
            <a:pPr marL="228611" indent="-228611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623601" algn="l"/>
              </a:tabLst>
            </a:pPr>
            <a:r>
              <a:rPr lang="bs-Latn-BA" sz="1333" b="1" spc="120" dirty="0">
                <a:solidFill>
                  <a:schemeClr val="bg1"/>
                </a:solidFill>
                <a:latin typeface="Arial"/>
                <a:cs typeface="Arial"/>
              </a:rPr>
              <a:t>Tržište električne energije</a:t>
            </a:r>
          </a:p>
          <a:p>
            <a:pPr marL="228611" indent="-228611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623601" algn="l"/>
              </a:tabLst>
            </a:pPr>
            <a:r>
              <a:rPr lang="bs-Latn-BA" sz="1333" b="1" spc="120" dirty="0">
                <a:solidFill>
                  <a:schemeClr val="bg1"/>
                </a:solidFill>
                <a:latin typeface="Arial"/>
                <a:cs typeface="Arial"/>
              </a:rPr>
              <a:t>Spajanje tržišta el. energije</a:t>
            </a:r>
          </a:p>
          <a:p>
            <a:pPr marL="228611" indent="-228611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623601" algn="l"/>
              </a:tabLst>
            </a:pPr>
            <a:r>
              <a:rPr lang="bs-Latn-BA" sz="1333" b="1" spc="120" dirty="0">
                <a:solidFill>
                  <a:schemeClr val="bg1"/>
                </a:solidFill>
                <a:latin typeface="Arial"/>
                <a:cs typeface="Arial"/>
              </a:rPr>
              <a:t>Uspostavljanje ETS-a</a:t>
            </a:r>
            <a:endParaRPr sz="1333" b="1" spc="12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9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6659" y="643778"/>
            <a:ext cx="7968672" cy="50056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>
              <a:lnSpc>
                <a:spcPct val="100000"/>
              </a:lnSpc>
              <a:spcBef>
                <a:spcPts val="63"/>
              </a:spcBef>
            </a:pPr>
            <a:r>
              <a:rPr lang="bs-Latn-BA" sz="3200" b="1" spc="-7" dirty="0">
                <a:solidFill>
                  <a:srgbClr val="002060"/>
                </a:solidFill>
                <a:latin typeface="Arial"/>
                <a:cs typeface="Arial"/>
              </a:rPr>
              <a:t>UTJECAJ CBAM-a NA EKONOMIJU BIH</a:t>
            </a:r>
            <a:endParaRPr lang="en-US" sz="3200" b="1" spc="-7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79286" y="1637188"/>
            <a:ext cx="2832538" cy="1311042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67" algn="just">
              <a:lnSpc>
                <a:spcPct val="100000"/>
              </a:lnSpc>
              <a:spcBef>
                <a:spcPts val="76"/>
              </a:spcBef>
            </a:pPr>
            <a:endParaRPr lang="en-US" sz="1400" b="1" spc="3" dirty="0">
              <a:solidFill>
                <a:srgbClr val="2D2E81"/>
              </a:solidFill>
              <a:latin typeface="Arial"/>
              <a:cs typeface="Arial"/>
            </a:endParaRPr>
          </a:p>
          <a:p>
            <a:pPr marL="8467" algn="just">
              <a:lnSpc>
                <a:spcPct val="100000"/>
              </a:lnSpc>
              <a:spcBef>
                <a:spcPts val="76"/>
              </a:spcBef>
            </a:pPr>
            <a:r>
              <a:rPr lang="sv-SE" sz="1400" b="1" spc="3" dirty="0">
                <a:solidFill>
                  <a:srgbClr val="2D2E81"/>
                </a:solidFill>
                <a:latin typeface="Arial"/>
                <a:cs typeface="Arial"/>
              </a:rPr>
              <a:t>Optimalni scenarij – Primijenjeni ETS faktori, CBAM cijena usklađena sa EU ETS i primijenjeno izuzeće za električnu energiju.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528275" y="0"/>
            <a:ext cx="1664123" cy="1688677"/>
            <a:chOff x="15792412" y="0"/>
            <a:chExt cx="2496185" cy="2533015"/>
          </a:xfrm>
        </p:grpSpPr>
        <p:sp>
          <p:nvSpPr>
            <p:cNvPr id="28" name="object 28"/>
            <p:cNvSpPr/>
            <p:nvPr/>
          </p:nvSpPr>
          <p:spPr>
            <a:xfrm>
              <a:off x="15792412" y="0"/>
              <a:ext cx="2496185" cy="2533015"/>
            </a:xfrm>
            <a:custGeom>
              <a:avLst/>
              <a:gdLst/>
              <a:ahLst/>
              <a:cxnLst/>
              <a:rect l="l" t="t" r="r" b="b"/>
              <a:pathLst>
                <a:path w="2496184" h="2533015">
                  <a:moveTo>
                    <a:pt x="2495587" y="0"/>
                  </a:moveTo>
                  <a:lnTo>
                    <a:pt x="2495587" y="2532859"/>
                  </a:lnTo>
                  <a:lnTo>
                    <a:pt x="0" y="0"/>
                  </a:lnTo>
                  <a:lnTo>
                    <a:pt x="2495587" y="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01019" y="0"/>
              <a:ext cx="2287270" cy="2321560"/>
            </a:xfrm>
            <a:custGeom>
              <a:avLst/>
              <a:gdLst/>
              <a:ahLst/>
              <a:cxnLst/>
              <a:rect l="l" t="t" r="r" b="b"/>
              <a:pathLst>
                <a:path w="2287269" h="2321560">
                  <a:moveTo>
                    <a:pt x="2286981" y="0"/>
                  </a:moveTo>
                  <a:lnTo>
                    <a:pt x="2286981" y="2321138"/>
                  </a:lnTo>
                  <a:lnTo>
                    <a:pt x="0" y="0"/>
                  </a:lnTo>
                  <a:lnTo>
                    <a:pt x="2286981" y="0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02784" y="0"/>
              <a:ext cx="2085339" cy="2116455"/>
            </a:xfrm>
            <a:custGeom>
              <a:avLst/>
              <a:gdLst/>
              <a:ahLst/>
              <a:cxnLst/>
              <a:rect l="l" t="t" r="r" b="b"/>
              <a:pathLst>
                <a:path w="2085340" h="2116455">
                  <a:moveTo>
                    <a:pt x="2085216" y="0"/>
                  </a:moveTo>
                  <a:lnTo>
                    <a:pt x="2085216" y="2116359"/>
                  </a:lnTo>
                  <a:lnTo>
                    <a:pt x="0" y="0"/>
                  </a:lnTo>
                  <a:lnTo>
                    <a:pt x="2085216" y="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00" dirty="0"/>
            </a:p>
          </p:txBody>
        </p:sp>
      </p:grpSp>
      <p:grpSp>
        <p:nvGrpSpPr>
          <p:cNvPr id="31" name="object 31"/>
          <p:cNvGrpSpPr/>
          <p:nvPr/>
        </p:nvGrpSpPr>
        <p:grpSpPr>
          <a:xfrm rot="5400000">
            <a:off x="-25602" y="5132493"/>
            <a:ext cx="1738207" cy="1712807"/>
            <a:chOff x="15680880" y="7718245"/>
            <a:chExt cx="2607310" cy="2569210"/>
          </a:xfrm>
        </p:grpSpPr>
        <p:sp>
          <p:nvSpPr>
            <p:cNvPr id="32" name="object 32"/>
            <p:cNvSpPr/>
            <p:nvPr/>
          </p:nvSpPr>
          <p:spPr>
            <a:xfrm>
              <a:off x="15680880" y="7718245"/>
              <a:ext cx="2607310" cy="2569210"/>
            </a:xfrm>
            <a:custGeom>
              <a:avLst/>
              <a:gdLst/>
              <a:ahLst/>
              <a:cxnLst/>
              <a:rect l="l" t="t" r="r" b="b"/>
              <a:pathLst>
                <a:path w="2607309" h="2569209">
                  <a:moveTo>
                    <a:pt x="2607119" y="2568753"/>
                  </a:moveTo>
                  <a:lnTo>
                    <a:pt x="0" y="2568753"/>
                  </a:lnTo>
                  <a:lnTo>
                    <a:pt x="2607119" y="0"/>
                  </a:lnTo>
                  <a:lnTo>
                    <a:pt x="2607119" y="2568753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5892600" y="7926849"/>
              <a:ext cx="2395855" cy="2360295"/>
            </a:xfrm>
            <a:custGeom>
              <a:avLst/>
              <a:gdLst/>
              <a:ahLst/>
              <a:cxnLst/>
              <a:rect l="l" t="t" r="r" b="b"/>
              <a:pathLst>
                <a:path w="2395855" h="2360295">
                  <a:moveTo>
                    <a:pt x="2395399" y="2360150"/>
                  </a:moveTo>
                  <a:lnTo>
                    <a:pt x="0" y="2360150"/>
                  </a:lnTo>
                  <a:lnTo>
                    <a:pt x="2395399" y="0"/>
                  </a:lnTo>
                  <a:lnTo>
                    <a:pt x="2395399" y="2360150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6097377" y="8128614"/>
              <a:ext cx="2190750" cy="2159000"/>
            </a:xfrm>
            <a:custGeom>
              <a:avLst/>
              <a:gdLst/>
              <a:ahLst/>
              <a:cxnLst/>
              <a:rect l="l" t="t" r="r" b="b"/>
              <a:pathLst>
                <a:path w="2190750" h="2159000">
                  <a:moveTo>
                    <a:pt x="2190621" y="2158385"/>
                  </a:moveTo>
                  <a:lnTo>
                    <a:pt x="0" y="2158385"/>
                  </a:lnTo>
                  <a:lnTo>
                    <a:pt x="2190621" y="0"/>
                  </a:lnTo>
                  <a:lnTo>
                    <a:pt x="2190621" y="2158385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800" dirty="0"/>
            </a:p>
          </p:txBody>
        </p:sp>
      </p:grp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08BFCAB-981A-8B4B-FEAA-BB8E91A574EF}"/>
              </a:ext>
            </a:extLst>
          </p:cNvPr>
          <p:cNvGraphicFramePr>
            <a:graphicFrameLocks noGrp="1"/>
          </p:cNvGraphicFramePr>
          <p:nvPr/>
        </p:nvGraphicFramePr>
        <p:xfrm>
          <a:off x="523932" y="1994248"/>
          <a:ext cx="7135512" cy="370707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315740">
                  <a:extLst>
                    <a:ext uri="{9D8B030D-6E8A-4147-A177-3AD203B41FA5}">
                      <a16:colId xmlns:a16="http://schemas.microsoft.com/office/drawing/2014/main" val="3891967979"/>
                    </a:ext>
                  </a:extLst>
                </a:gridCol>
                <a:gridCol w="1819772">
                  <a:extLst>
                    <a:ext uri="{9D8B030D-6E8A-4147-A177-3AD203B41FA5}">
                      <a16:colId xmlns:a16="http://schemas.microsoft.com/office/drawing/2014/main" val="890250253"/>
                    </a:ext>
                  </a:extLst>
                </a:gridCol>
              </a:tblGrid>
              <a:tr h="48960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hr-BA" sz="1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P</a:t>
                      </a:r>
                      <a:r>
                        <a:rPr lang="en-US" sz="17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eriod</a:t>
                      </a:r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 2026-2030 </a:t>
                      </a:r>
                      <a:r>
                        <a:rPr lang="bs-Latn-BA" sz="1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za sve industrije</a:t>
                      </a:r>
                      <a:endParaRPr lang="en-US" sz="1700" b="0" i="0" u="none" strike="noStrike" dirty="0">
                        <a:solidFill>
                          <a:schemeClr val="bg1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>
                    <a:solidFill>
                      <a:srgbClr val="1F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bs-Latn-BA" sz="1700" u="none" strike="noStrike" dirty="0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Optimalni scenarij</a:t>
                      </a:r>
                      <a:endParaRPr lang="en-US" sz="1700" b="0" i="0" u="none" strike="noStrike" dirty="0">
                        <a:solidFill>
                          <a:schemeClr val="bg1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>
                    <a:solidFill>
                      <a:srgbClr val="1F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240156"/>
                  </a:ext>
                </a:extLst>
              </a:tr>
              <a:tr h="4159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l-PL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Gubitak prihoda, miliona KM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7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2.186,51</a:t>
                      </a:r>
                      <a:endParaRPr lang="en-US" sz="17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extLst>
                  <a:ext uri="{0D108BD9-81ED-4DB2-BD59-A6C34878D82A}">
                    <a16:rowId xmlns:a16="http://schemas.microsoft.com/office/drawing/2014/main" val="3530229594"/>
                  </a:ext>
                </a:extLst>
              </a:tr>
              <a:tr h="4159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l-PL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Gubitak količine, miliona kg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7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2.079,61</a:t>
                      </a:r>
                      <a:endParaRPr lang="en-US" sz="17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extLst>
                  <a:ext uri="{0D108BD9-81ED-4DB2-BD59-A6C34878D82A}">
                    <a16:rowId xmlns:a16="http://schemas.microsoft.com/office/drawing/2014/main" val="1846126796"/>
                  </a:ext>
                </a:extLst>
              </a:tr>
              <a:tr h="4159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l-PL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Gubitak količine, miliona MWh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7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0,00</a:t>
                      </a:r>
                      <a:endParaRPr lang="en-US" sz="17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extLst>
                  <a:ext uri="{0D108BD9-81ED-4DB2-BD59-A6C34878D82A}">
                    <a16:rowId xmlns:a16="http://schemas.microsoft.com/office/drawing/2014/main" val="2889273307"/>
                  </a:ext>
                </a:extLst>
              </a:tr>
              <a:tr h="4159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s-Latn-BA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Gubitak poslova, zaposlenika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7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418</a:t>
                      </a:r>
                      <a:endParaRPr lang="en-US" sz="17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extLst>
                  <a:ext uri="{0D108BD9-81ED-4DB2-BD59-A6C34878D82A}">
                    <a16:rowId xmlns:a16="http://schemas.microsoft.com/office/drawing/2014/main" val="3934318402"/>
                  </a:ext>
                </a:extLst>
              </a:tr>
              <a:tr h="4159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s-Latn-BA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Prikupljeno kroz CBAM, miliona KM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7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379,14</a:t>
                      </a:r>
                      <a:endParaRPr lang="en-US" sz="17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extLst>
                  <a:ext uri="{0D108BD9-81ED-4DB2-BD59-A6C34878D82A}">
                    <a16:rowId xmlns:a16="http://schemas.microsoft.com/office/drawing/2014/main" val="3161123559"/>
                  </a:ext>
                </a:extLst>
              </a:tr>
              <a:tr h="4159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s-Latn-BA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Prikupljeno kroz ETS, miliona KM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7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290,59</a:t>
                      </a:r>
                      <a:endParaRPr lang="en-US" sz="17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extLst>
                  <a:ext uri="{0D108BD9-81ED-4DB2-BD59-A6C34878D82A}">
                    <a16:rowId xmlns:a16="http://schemas.microsoft.com/office/drawing/2014/main" val="2150701721"/>
                  </a:ext>
                </a:extLst>
              </a:tr>
              <a:tr h="72199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s-Latn-BA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Prikupljeno</a:t>
                      </a:r>
                      <a:r>
                        <a:rPr lang="en-US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r>
                        <a:rPr lang="bs-Latn-BA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ETS+CBAM za električnu energiju</a:t>
                      </a:r>
                      <a:r>
                        <a:rPr lang="en-US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, </a:t>
                      </a:r>
                      <a:r>
                        <a:rPr lang="bs-Latn-BA" sz="17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miliona KM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7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0,00</a:t>
                      </a:r>
                      <a:endParaRPr lang="en-US" sz="17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3387" marR="3387" marT="3387" marB="0" anchor="ctr"/>
                </a:tc>
                <a:extLst>
                  <a:ext uri="{0D108BD9-81ED-4DB2-BD59-A6C34878D82A}">
                    <a16:rowId xmlns:a16="http://schemas.microsoft.com/office/drawing/2014/main" val="1448277380"/>
                  </a:ext>
                </a:extLst>
              </a:tr>
            </a:tbl>
          </a:graphicData>
        </a:graphic>
      </p:graphicFrame>
      <p:sp>
        <p:nvSpPr>
          <p:cNvPr id="36" name="object 4">
            <a:extLst>
              <a:ext uri="{FF2B5EF4-FFF2-40B4-BE49-F238E27FC236}">
                <a16:creationId xmlns:a16="http://schemas.microsoft.com/office/drawing/2014/main" id="{8C41A4FE-C40C-8319-F8CB-C1F819F56D82}"/>
              </a:ext>
            </a:extLst>
          </p:cNvPr>
          <p:cNvSpPr/>
          <p:nvPr/>
        </p:nvSpPr>
        <p:spPr>
          <a:xfrm>
            <a:off x="706659" y="1309370"/>
            <a:ext cx="917363" cy="101600"/>
          </a:xfrm>
          <a:custGeom>
            <a:avLst/>
            <a:gdLst/>
            <a:ahLst/>
            <a:cxnLst/>
            <a:rect l="l" t="t" r="r" b="b"/>
            <a:pathLst>
              <a:path w="1376045" h="152400">
                <a:moveTo>
                  <a:pt x="1375578" y="152399"/>
                </a:moveTo>
                <a:lnTo>
                  <a:pt x="0" y="152399"/>
                </a:lnTo>
                <a:lnTo>
                  <a:pt x="0" y="0"/>
                </a:lnTo>
                <a:lnTo>
                  <a:pt x="1375578" y="0"/>
                </a:lnTo>
                <a:lnTo>
                  <a:pt x="1375578" y="152399"/>
                </a:lnTo>
                <a:close/>
              </a:path>
            </a:pathLst>
          </a:custGeom>
          <a:solidFill>
            <a:srgbClr val="F6C30A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 dirty="0"/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345DA1C4-E498-3786-D900-5D1D085A7A5E}"/>
              </a:ext>
            </a:extLst>
          </p:cNvPr>
          <p:cNvSpPr/>
          <p:nvPr/>
        </p:nvSpPr>
        <p:spPr>
          <a:xfrm>
            <a:off x="8385680" y="2998973"/>
            <a:ext cx="917363" cy="101600"/>
          </a:xfrm>
          <a:custGeom>
            <a:avLst/>
            <a:gdLst/>
            <a:ahLst/>
            <a:cxnLst/>
            <a:rect l="l" t="t" r="r" b="b"/>
            <a:pathLst>
              <a:path w="1376045" h="152400">
                <a:moveTo>
                  <a:pt x="1375578" y="152399"/>
                </a:moveTo>
                <a:lnTo>
                  <a:pt x="0" y="152399"/>
                </a:lnTo>
                <a:lnTo>
                  <a:pt x="0" y="0"/>
                </a:lnTo>
                <a:lnTo>
                  <a:pt x="1375578" y="0"/>
                </a:lnTo>
                <a:lnTo>
                  <a:pt x="1375578" y="152399"/>
                </a:lnTo>
                <a:close/>
              </a:path>
            </a:pathLst>
          </a:custGeom>
          <a:solidFill>
            <a:srgbClr val="F6C30A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E7A18F8-9620-2362-FE32-68CC19900178}"/>
              </a:ext>
            </a:extLst>
          </p:cNvPr>
          <p:cNvGrpSpPr/>
          <p:nvPr/>
        </p:nvGrpSpPr>
        <p:grpSpPr>
          <a:xfrm>
            <a:off x="8037608" y="2998973"/>
            <a:ext cx="3909105" cy="3795677"/>
            <a:chOff x="10356324" y="1465214"/>
            <a:chExt cx="8795487" cy="85402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3E7984F-F705-A4CF-B188-26C6ADDE6317}"/>
                </a:ext>
              </a:extLst>
            </p:cNvPr>
            <p:cNvSpPr/>
            <p:nvPr/>
          </p:nvSpPr>
          <p:spPr>
            <a:xfrm>
              <a:off x="10356324" y="1465214"/>
              <a:ext cx="8795487" cy="82245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6440"/>
              <a:endParaRPr lang="en-US" sz="8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1" name="Group 12">
              <a:extLst>
                <a:ext uri="{FF2B5EF4-FFF2-40B4-BE49-F238E27FC236}">
                  <a16:creationId xmlns:a16="http://schemas.microsoft.com/office/drawing/2014/main" id="{983908C1-8EE5-C730-C6A3-BD9E3B306096}"/>
                </a:ext>
              </a:extLst>
            </p:cNvPr>
            <p:cNvGrpSpPr/>
            <p:nvPr/>
          </p:nvGrpSpPr>
          <p:grpSpPr>
            <a:xfrm>
              <a:off x="12832706" y="7591882"/>
              <a:ext cx="2413604" cy="2413604"/>
              <a:chOff x="0" y="0"/>
              <a:chExt cx="812800" cy="812800"/>
            </a:xfrm>
          </p:grpSpPr>
          <p:sp>
            <p:nvSpPr>
              <p:cNvPr id="56" name="Freeform 13">
                <a:extLst>
                  <a:ext uri="{FF2B5EF4-FFF2-40B4-BE49-F238E27FC236}">
                    <a16:creationId xmlns:a16="http://schemas.microsoft.com/office/drawing/2014/main" id="{5C42652F-C0E2-80F7-AC99-68471C05F45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329C3">
                      <a:alpha val="100000"/>
                    </a:srgbClr>
                  </a:gs>
                  <a:gs pos="100000">
                    <a:srgbClr val="5DE0E6">
                      <a:alpha val="100000"/>
                    </a:srgbClr>
                  </a:gs>
                </a:gsLst>
                <a:lin ang="5400000"/>
              </a:gradFill>
            </p:spPr>
            <p:txBody>
              <a:bodyPr/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06440"/>
                <a:endParaRPr lang="en-US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TextBox 14">
                <a:extLst>
                  <a:ext uri="{FF2B5EF4-FFF2-40B4-BE49-F238E27FC236}">
                    <a16:creationId xmlns:a16="http://schemas.microsoft.com/office/drawing/2014/main" id="{F6F45D8F-25BF-6B26-34D2-3D49786CC2B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0413" tIns="20413" rIns="20413" bIns="20413" rtlCol="0" anchor="ctr"/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06440">
                  <a:lnSpc>
                    <a:spcPts val="1182"/>
                  </a:lnSpc>
                  <a:spcBef>
                    <a:spcPct val="0"/>
                  </a:spcBef>
                </a:pPr>
                <a:endParaRPr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0A5F772C-038C-F44C-DD14-BDDA9DDF3E9D}"/>
                </a:ext>
              </a:extLst>
            </p:cNvPr>
            <p:cNvSpPr/>
            <p:nvPr/>
          </p:nvSpPr>
          <p:spPr>
            <a:xfrm>
              <a:off x="13200385" y="7995111"/>
              <a:ext cx="1509032" cy="1517103"/>
            </a:xfrm>
            <a:custGeom>
              <a:avLst/>
              <a:gdLst/>
              <a:ahLst/>
              <a:cxnLst/>
              <a:rect l="l" t="t" r="r" b="b"/>
              <a:pathLst>
                <a:path w="1331773" h="1403209">
                  <a:moveTo>
                    <a:pt x="0" y="0"/>
                  </a:moveTo>
                  <a:lnTo>
                    <a:pt x="1331773" y="0"/>
                  </a:lnTo>
                  <a:lnTo>
                    <a:pt x="1331773" y="1403209"/>
                  </a:lnTo>
                  <a:lnTo>
                    <a:pt x="0" y="1403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06440"/>
              <a:endParaRPr lang="en-US" sz="8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3" name="Graphic 42" descr="Factory with solid fill">
              <a:extLst>
                <a:ext uri="{FF2B5EF4-FFF2-40B4-BE49-F238E27FC236}">
                  <a16:creationId xmlns:a16="http://schemas.microsoft.com/office/drawing/2014/main" id="{8C7DA950-AD55-247E-CACA-76E77F181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030095" y="340185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Factory with solid fill">
              <a:extLst>
                <a:ext uri="{FF2B5EF4-FFF2-40B4-BE49-F238E27FC236}">
                  <a16:creationId xmlns:a16="http://schemas.microsoft.com/office/drawing/2014/main" id="{C341A922-1051-169B-111E-4B315208B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497701" y="3997637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Factory with solid fill">
              <a:extLst>
                <a:ext uri="{FF2B5EF4-FFF2-40B4-BE49-F238E27FC236}">
                  <a16:creationId xmlns:a16="http://schemas.microsoft.com/office/drawing/2014/main" id="{580D0892-E0FA-4BE4-9AB4-8F2447AC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762882" y="3974667"/>
              <a:ext cx="914400" cy="914400"/>
            </a:xfrm>
            <a:prstGeom prst="rect">
              <a:avLst/>
            </a:prstGeom>
          </p:spPr>
        </p:pic>
        <p:sp>
          <p:nvSpPr>
            <p:cNvPr id="46" name="TextBox 2">
              <a:extLst>
                <a:ext uri="{FF2B5EF4-FFF2-40B4-BE49-F238E27FC236}">
                  <a16:creationId xmlns:a16="http://schemas.microsoft.com/office/drawing/2014/main" id="{9020191D-66E3-4BB4-9D36-D3D6EABF44E0}"/>
                </a:ext>
              </a:extLst>
            </p:cNvPr>
            <p:cNvSpPr txBox="1"/>
            <p:nvPr/>
          </p:nvSpPr>
          <p:spPr>
            <a:xfrm>
              <a:off x="15374495" y="6393960"/>
              <a:ext cx="3015656" cy="792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06440">
                <a:lnSpc>
                  <a:spcPts val="3111"/>
                </a:lnSpc>
                <a:spcBef>
                  <a:spcPct val="0"/>
                </a:spcBef>
              </a:pPr>
              <a:r>
                <a:rPr lang="hr-BA" sz="1422" dirty="0">
                  <a:solidFill>
                    <a:srgbClr val="FF0000"/>
                  </a:solidFill>
                  <a:latin typeface="Poppins Bold"/>
                </a:rPr>
                <a:t>KM 380 mil</a:t>
              </a:r>
              <a:endParaRPr lang="en-US" sz="1422" dirty="0">
                <a:solidFill>
                  <a:srgbClr val="FF0000"/>
                </a:solidFill>
                <a:latin typeface="Poppins Bold"/>
              </a:endParaRPr>
            </a:p>
          </p:txBody>
        </p:sp>
        <p:sp>
          <p:nvSpPr>
            <p:cNvPr id="47" name="TextBox 2">
              <a:extLst>
                <a:ext uri="{FF2B5EF4-FFF2-40B4-BE49-F238E27FC236}">
                  <a16:creationId xmlns:a16="http://schemas.microsoft.com/office/drawing/2014/main" id="{6CA61B38-4032-8BF3-D4B2-BB01A55A1A68}"/>
                </a:ext>
              </a:extLst>
            </p:cNvPr>
            <p:cNvSpPr txBox="1"/>
            <p:nvPr/>
          </p:nvSpPr>
          <p:spPr>
            <a:xfrm>
              <a:off x="11229350" y="6393960"/>
              <a:ext cx="2516354" cy="792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06440">
                <a:lnSpc>
                  <a:spcPts val="3111"/>
                </a:lnSpc>
                <a:spcBef>
                  <a:spcPct val="0"/>
                </a:spcBef>
              </a:pPr>
              <a:r>
                <a:rPr lang="hr-BA" sz="1422" dirty="0">
                  <a:solidFill>
                    <a:srgbClr val="00B050"/>
                  </a:solidFill>
                  <a:latin typeface="Poppins Bold"/>
                </a:rPr>
                <a:t>KM 290 mil</a:t>
              </a:r>
              <a:endParaRPr lang="en-US" sz="1422" dirty="0">
                <a:solidFill>
                  <a:srgbClr val="00B050"/>
                </a:solidFill>
                <a:latin typeface="Poppins Bold"/>
              </a:endParaRPr>
            </a:p>
          </p:txBody>
        </p: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51618572-6AE7-348E-D001-7C9976C8ACC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2832707" y="4968606"/>
              <a:ext cx="1748901" cy="142535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0D09F1D7-9846-03A6-82BE-AE095ADF45A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4538588" y="4968606"/>
              <a:ext cx="1748901" cy="142535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2">
              <a:extLst>
                <a:ext uri="{FF2B5EF4-FFF2-40B4-BE49-F238E27FC236}">
                  <a16:creationId xmlns:a16="http://schemas.microsoft.com/office/drawing/2014/main" id="{430A0AE8-B612-B32B-599E-EE43BC70F8AC}"/>
                </a:ext>
              </a:extLst>
            </p:cNvPr>
            <p:cNvSpPr txBox="1"/>
            <p:nvPr/>
          </p:nvSpPr>
          <p:spPr>
            <a:xfrm>
              <a:off x="12805418" y="4882628"/>
              <a:ext cx="677775" cy="7642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406440">
                <a:lnSpc>
                  <a:spcPts val="3111"/>
                </a:lnSpc>
                <a:spcBef>
                  <a:spcPct val="0"/>
                </a:spcBef>
              </a:pPr>
              <a:r>
                <a:rPr lang="hr-BA" sz="1067" dirty="0">
                  <a:solidFill>
                    <a:srgbClr val="00B050"/>
                  </a:solidFill>
                  <a:latin typeface="Poppins Bold"/>
                </a:rPr>
                <a:t>ETS</a:t>
              </a:r>
              <a:endParaRPr lang="en-US" sz="1067" dirty="0">
                <a:solidFill>
                  <a:srgbClr val="00B050"/>
                </a:solidFill>
                <a:latin typeface="Poppins Bold"/>
              </a:endParaRPr>
            </a:p>
          </p:txBody>
        </p:sp>
        <p:sp>
          <p:nvSpPr>
            <p:cNvPr id="51" name="TextBox 2">
              <a:extLst>
                <a:ext uri="{FF2B5EF4-FFF2-40B4-BE49-F238E27FC236}">
                  <a16:creationId xmlns:a16="http://schemas.microsoft.com/office/drawing/2014/main" id="{E629F459-DB65-3D29-873F-3B1ABABE3996}"/>
                </a:ext>
              </a:extLst>
            </p:cNvPr>
            <p:cNvSpPr txBox="1"/>
            <p:nvPr/>
          </p:nvSpPr>
          <p:spPr>
            <a:xfrm>
              <a:off x="15672951" y="4882628"/>
              <a:ext cx="1686188" cy="7642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06440">
                <a:lnSpc>
                  <a:spcPts val="3111"/>
                </a:lnSpc>
                <a:spcBef>
                  <a:spcPct val="0"/>
                </a:spcBef>
              </a:pPr>
              <a:r>
                <a:rPr lang="hr-BA" sz="1067" dirty="0">
                  <a:solidFill>
                    <a:srgbClr val="FF0000"/>
                  </a:solidFill>
                  <a:latin typeface="Poppins Bold"/>
                </a:rPr>
                <a:t>CBAM</a:t>
              </a:r>
              <a:endParaRPr lang="en-US" sz="1067" dirty="0">
                <a:solidFill>
                  <a:srgbClr val="FF0000"/>
                </a:solidFill>
                <a:latin typeface="Poppins Bold"/>
              </a:endParaRPr>
            </a:p>
          </p:txBody>
        </p:sp>
        <p:pic>
          <p:nvPicPr>
            <p:cNvPr id="52" name="Graphic 51" descr="Bank with solid fill">
              <a:extLst>
                <a:ext uri="{FF2B5EF4-FFF2-40B4-BE49-F238E27FC236}">
                  <a16:creationId xmlns:a16="http://schemas.microsoft.com/office/drawing/2014/main" id="{A74759E3-94B7-6364-514C-AA5EDEBDB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125100" y="4997091"/>
              <a:ext cx="1620856" cy="1620856"/>
            </a:xfrm>
            <a:prstGeom prst="rect">
              <a:avLst/>
            </a:prstGeom>
          </p:spPr>
        </p:pic>
        <p:pic>
          <p:nvPicPr>
            <p:cNvPr id="53" name="Picture 2" descr="Global Operations - Beacon Pharmaceuticals Limited">
              <a:extLst>
                <a:ext uri="{FF2B5EF4-FFF2-40B4-BE49-F238E27FC236}">
                  <a16:creationId xmlns:a16="http://schemas.microsoft.com/office/drawing/2014/main" id="{061BF51B-33DB-8E9B-FAF9-6F6C46767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6461" y="4102427"/>
              <a:ext cx="12192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Graphic 53" descr="Bank with solid fill">
              <a:extLst>
                <a:ext uri="{FF2B5EF4-FFF2-40B4-BE49-F238E27FC236}">
                  <a16:creationId xmlns:a16="http://schemas.microsoft.com/office/drawing/2014/main" id="{ED8D4B08-351D-69F0-0E86-5CFF19DB6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641484" y="4997091"/>
              <a:ext cx="1620856" cy="1620856"/>
            </a:xfrm>
            <a:prstGeom prst="rect">
              <a:avLst/>
            </a:prstGeom>
          </p:spPr>
        </p:pic>
        <p:pic>
          <p:nvPicPr>
            <p:cNvPr id="55" name="Picture 4" descr="Circle, country, eu, europe, european, flag, union icon - Download on ...">
              <a:extLst>
                <a:ext uri="{FF2B5EF4-FFF2-40B4-BE49-F238E27FC236}">
                  <a16:creationId xmlns:a16="http://schemas.microsoft.com/office/drawing/2014/main" id="{CEA63AC6-D88D-0BDC-50E5-9AF847237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0929" y="4130253"/>
              <a:ext cx="881965" cy="86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80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/>
          <p:nvPr/>
        </p:nvSpPr>
        <p:spPr>
          <a:xfrm>
            <a:off x="1981965" y="6335889"/>
            <a:ext cx="1175648" cy="246609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3250996" y="6335889"/>
            <a:ext cx="1175648" cy="246609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57;p1"/>
          <p:cNvSpPr/>
          <p:nvPr/>
        </p:nvSpPr>
        <p:spPr>
          <a:xfrm>
            <a:off x="4511708" y="6323653"/>
            <a:ext cx="1175648" cy="261855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58;p1"/>
          <p:cNvSpPr/>
          <p:nvPr/>
        </p:nvSpPr>
        <p:spPr>
          <a:xfrm>
            <a:off x="5780740" y="6323652"/>
            <a:ext cx="1281701" cy="277563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59;p1"/>
          <p:cNvSpPr/>
          <p:nvPr/>
        </p:nvSpPr>
        <p:spPr>
          <a:xfrm>
            <a:off x="7106357" y="6314731"/>
            <a:ext cx="1336879" cy="28648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8502296" y="6322725"/>
            <a:ext cx="1175648" cy="28648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1960744" y="6244524"/>
            <a:ext cx="1201829" cy="36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102955" rIns="102955" bIns="10295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April Jun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</a:t>
            </a:r>
            <a:endParaRPr kumimoji="0" sz="101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3250996" y="6267033"/>
            <a:ext cx="1175648" cy="36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102955" rIns="102955" bIns="10295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Jul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</a:t>
            </a: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-Dec</a:t>
            </a:r>
            <a:endParaRPr kumimoji="0" sz="101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4560271" y="6284463"/>
            <a:ext cx="1165060" cy="36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102955" rIns="102955" bIns="10295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 </a:t>
            </a: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Jan- Jun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</a:t>
            </a:r>
            <a:endParaRPr kumimoji="0" lang="en-US" sz="101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67" name="Google Shape;67;p1"/>
          <p:cNvCxnSpPr>
            <a:cxnSpLocks/>
            <a:endCxn id="62" idx="3"/>
          </p:cNvCxnSpPr>
          <p:nvPr/>
        </p:nvCxnSpPr>
        <p:spPr>
          <a:xfrm flipH="1">
            <a:off x="4426644" y="981101"/>
            <a:ext cx="38126" cy="5467863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8" name="Google Shape;68;p1"/>
          <p:cNvCxnSpPr>
            <a:cxnSpLocks/>
            <a:endCxn id="61" idx="3"/>
          </p:cNvCxnSpPr>
          <p:nvPr/>
        </p:nvCxnSpPr>
        <p:spPr>
          <a:xfrm flipH="1">
            <a:off x="3162573" y="958588"/>
            <a:ext cx="11997" cy="5467866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9" name="Google Shape;69;p1"/>
          <p:cNvCxnSpPr>
            <a:cxnSpLocks/>
            <a:endCxn id="122" idx="1"/>
          </p:cNvCxnSpPr>
          <p:nvPr/>
        </p:nvCxnSpPr>
        <p:spPr>
          <a:xfrm>
            <a:off x="5785311" y="1036962"/>
            <a:ext cx="15359" cy="5406514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70" name="Google Shape;70;p1"/>
          <p:cNvCxnSpPr>
            <a:cxnSpLocks/>
          </p:cNvCxnSpPr>
          <p:nvPr/>
        </p:nvCxnSpPr>
        <p:spPr>
          <a:xfrm flipH="1">
            <a:off x="7109179" y="1022901"/>
            <a:ext cx="4208" cy="5456265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71" name="Google Shape;71;p1"/>
          <p:cNvCxnSpPr>
            <a:cxnSpLocks/>
          </p:cNvCxnSpPr>
          <p:nvPr/>
        </p:nvCxnSpPr>
        <p:spPr>
          <a:xfrm flipH="1">
            <a:off x="8477734" y="957611"/>
            <a:ext cx="6171" cy="5392927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72" name="Google Shape;72;p1"/>
          <p:cNvCxnSpPr>
            <a:cxnSpLocks/>
          </p:cNvCxnSpPr>
          <p:nvPr/>
        </p:nvCxnSpPr>
        <p:spPr>
          <a:xfrm>
            <a:off x="9699801" y="974493"/>
            <a:ext cx="14880" cy="5392927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73" name="Google Shape;73;p1"/>
          <p:cNvGrpSpPr/>
          <p:nvPr/>
        </p:nvGrpSpPr>
        <p:grpSpPr>
          <a:xfrm>
            <a:off x="2022569" y="993467"/>
            <a:ext cx="3758670" cy="454143"/>
            <a:chOff x="2121075" y="1730732"/>
            <a:chExt cx="2050988" cy="299427"/>
          </a:xfrm>
        </p:grpSpPr>
        <p:sp>
          <p:nvSpPr>
            <p:cNvPr id="74" name="Google Shape;74;p1"/>
            <p:cNvSpPr/>
            <p:nvPr/>
          </p:nvSpPr>
          <p:spPr>
            <a:xfrm>
              <a:off x="2121075" y="1759409"/>
              <a:ext cx="2029800" cy="1893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102955" tIns="102955" rIns="102955" bIns="102955" anchor="ctr" anchorCtr="0">
              <a:no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2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1"/>
            <p:cNvSpPr txBox="1"/>
            <p:nvPr/>
          </p:nvSpPr>
          <p:spPr>
            <a:xfrm>
              <a:off x="2142263" y="1730732"/>
              <a:ext cx="2029800" cy="299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955" tIns="102955" rIns="102955" bIns="102955" anchor="t" anchorCtr="0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Faza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I: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Planiranje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i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priprema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" name="Google Shape;82;p1"/>
          <p:cNvSpPr/>
          <p:nvPr/>
        </p:nvSpPr>
        <p:spPr>
          <a:xfrm>
            <a:off x="153757" y="1036961"/>
            <a:ext cx="1796563" cy="529611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83;p1"/>
          <p:cNvSpPr/>
          <p:nvPr/>
        </p:nvSpPr>
        <p:spPr>
          <a:xfrm>
            <a:off x="161396" y="6335885"/>
            <a:ext cx="1794852" cy="242816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14;p1"/>
          <p:cNvSpPr/>
          <p:nvPr/>
        </p:nvSpPr>
        <p:spPr>
          <a:xfrm>
            <a:off x="2118567" y="1409411"/>
            <a:ext cx="1360871" cy="354881"/>
          </a:xfrm>
          <a:prstGeom prst="homePlate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1"/>
          <p:cNvSpPr/>
          <p:nvPr/>
        </p:nvSpPr>
        <p:spPr>
          <a:xfrm>
            <a:off x="2876763" y="2425338"/>
            <a:ext cx="228667" cy="156501"/>
          </a:xfrm>
          <a:prstGeom prst="triangle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1"/>
          <p:cNvSpPr/>
          <p:nvPr/>
        </p:nvSpPr>
        <p:spPr>
          <a:xfrm>
            <a:off x="2711981" y="2636107"/>
            <a:ext cx="1271643" cy="416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51463" rIns="102955" bIns="51463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PREKRETNICA: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Državna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nadležna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tijela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postaju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svjesni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MRVA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režima</a:t>
            </a:r>
            <a:endParaRPr kumimoji="0" lang="it-IT" sz="676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22" name="Google Shape;62;p1">
            <a:extLst>
              <a:ext uri="{FF2B5EF4-FFF2-40B4-BE49-F238E27FC236}">
                <a16:creationId xmlns:a16="http://schemas.microsoft.com/office/drawing/2014/main" id="{418231FD-0453-4643-AB86-B8132D1BEB18}"/>
              </a:ext>
            </a:extLst>
          </p:cNvPr>
          <p:cNvSpPr txBox="1"/>
          <p:nvPr/>
        </p:nvSpPr>
        <p:spPr>
          <a:xfrm>
            <a:off x="5800670" y="6261545"/>
            <a:ext cx="1267321" cy="36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102955" rIns="102955" bIns="10295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</a:t>
            </a: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Jul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</a:t>
            </a: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-Dec</a:t>
            </a:r>
            <a:endParaRPr kumimoji="0" sz="101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63;p1">
            <a:extLst>
              <a:ext uri="{FF2B5EF4-FFF2-40B4-BE49-F238E27FC236}">
                <a16:creationId xmlns:a16="http://schemas.microsoft.com/office/drawing/2014/main" id="{907AB060-F89B-4E76-8A8D-21E0EF9E0B18}"/>
              </a:ext>
            </a:extLst>
          </p:cNvPr>
          <p:cNvSpPr txBox="1"/>
          <p:nvPr/>
        </p:nvSpPr>
        <p:spPr>
          <a:xfrm>
            <a:off x="7195386" y="6275243"/>
            <a:ext cx="1159191" cy="36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102955" rIns="102955" bIns="10295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6</a:t>
            </a: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Jan- Jun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</a:t>
            </a:r>
            <a:endParaRPr kumimoji="0" lang="en-US" sz="101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63;p1">
            <a:extLst>
              <a:ext uri="{FF2B5EF4-FFF2-40B4-BE49-F238E27FC236}">
                <a16:creationId xmlns:a16="http://schemas.microsoft.com/office/drawing/2014/main" id="{584CB7C7-733B-454E-97D8-85B0D7651270}"/>
              </a:ext>
            </a:extLst>
          </p:cNvPr>
          <p:cNvSpPr txBox="1"/>
          <p:nvPr/>
        </p:nvSpPr>
        <p:spPr>
          <a:xfrm>
            <a:off x="8520410" y="6280485"/>
            <a:ext cx="1145581" cy="36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102955" rIns="102955" bIns="10295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6 Juli-Dec</a:t>
            </a:r>
            <a:endParaRPr kumimoji="0" lang="en-US" sz="101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2981832" y="3221030"/>
            <a:ext cx="1163454" cy="406734"/>
          </a:xfrm>
          <a:prstGeom prst="homePlat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buClr>
                <a:srgbClr val="000000"/>
              </a:buClr>
              <a:defRPr/>
            </a:pPr>
            <a:r>
              <a:rPr lang="bs-Latn-BA" sz="676" b="1" kern="0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Mapiranje operatora u BIH koji će biti u obavezi ETS MRVA</a:t>
            </a:r>
            <a:endParaRPr lang="it-IT" sz="676" b="1" kern="0" dirty="0">
              <a:solidFill>
                <a:srgbClr val="002060"/>
              </a:solidFill>
              <a:latin typeface="Arial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57B8BC-2178-7624-F06D-BE520B0F8D5D}"/>
              </a:ext>
            </a:extLst>
          </p:cNvPr>
          <p:cNvGrpSpPr/>
          <p:nvPr/>
        </p:nvGrpSpPr>
        <p:grpSpPr>
          <a:xfrm>
            <a:off x="2779842" y="3495908"/>
            <a:ext cx="2150723" cy="1444329"/>
            <a:chOff x="4407482" y="274860"/>
            <a:chExt cx="1909887" cy="12825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884E8F6-E555-2358-F6EE-F87B566B5B6D}"/>
                </a:ext>
              </a:extLst>
            </p:cNvPr>
            <p:cNvGrpSpPr/>
            <p:nvPr/>
          </p:nvGrpSpPr>
          <p:grpSpPr>
            <a:xfrm>
              <a:off x="4407482" y="1188025"/>
              <a:ext cx="1418082" cy="369427"/>
              <a:chOff x="4407482" y="1188025"/>
              <a:chExt cx="1418082" cy="369427"/>
            </a:xfrm>
          </p:grpSpPr>
          <p:sp>
            <p:nvSpPr>
              <p:cNvPr id="2" name="Google Shape;114;p1">
                <a:extLst>
                  <a:ext uri="{FF2B5EF4-FFF2-40B4-BE49-F238E27FC236}">
                    <a16:creationId xmlns:a16="http://schemas.microsoft.com/office/drawing/2014/main" id="{71BE768F-E011-1BF8-8C4C-534448AC0B1D}"/>
                  </a:ext>
                </a:extLst>
              </p:cNvPr>
              <p:cNvSpPr/>
              <p:nvPr/>
            </p:nvSpPr>
            <p:spPr>
              <a:xfrm>
                <a:off x="4460279" y="1277218"/>
                <a:ext cx="1172178" cy="264194"/>
              </a:xfrm>
              <a:prstGeom prst="homePlate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2955" tIns="102955" rIns="102955" bIns="102955" anchor="ctr" anchorCtr="0">
                <a:no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Tx/>
                  <a:buNone/>
                  <a:tabLst/>
                  <a:defRPr/>
                </a:pPr>
                <a:endParaRPr kumimoji="0" lang="en-US" sz="2091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" name="Google Shape;115;p1">
                <a:extLst>
                  <a:ext uri="{FF2B5EF4-FFF2-40B4-BE49-F238E27FC236}">
                    <a16:creationId xmlns:a16="http://schemas.microsoft.com/office/drawing/2014/main" id="{B284D556-8C61-B53F-0C05-11996A965934}"/>
                  </a:ext>
                </a:extLst>
              </p:cNvPr>
              <p:cNvSpPr txBox="1"/>
              <p:nvPr/>
            </p:nvSpPr>
            <p:spPr>
              <a:xfrm>
                <a:off x="4407482" y="1188025"/>
                <a:ext cx="1418082" cy="369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955" tIns="102955" rIns="102955" bIns="102955" anchor="t" anchorCtr="0">
                <a:sp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46">
                  <a:buClr>
                    <a:srgbClr val="000000"/>
                  </a:buClr>
                  <a:defRPr/>
                </a:pPr>
                <a:r>
                  <a:rPr lang="en-US" sz="676" b="1" kern="0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Procjena</a:t>
                </a:r>
                <a:r>
                  <a:rPr lang="en-US" sz="676" b="1" kern="0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676" b="1" kern="0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očekivanog</a:t>
                </a:r>
                <a:r>
                  <a:rPr lang="en-US" sz="676" b="1" kern="0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676" b="1" kern="0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radnog</a:t>
                </a:r>
                <a:r>
                  <a:rPr lang="en-US" sz="676" b="1" kern="0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676" b="1" kern="0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opterećenja</a:t>
                </a:r>
                <a:r>
                  <a:rPr lang="en-US" sz="676" b="1" kern="0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676" b="1" kern="0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nadležnog</a:t>
                </a:r>
                <a:r>
                  <a:rPr lang="en-US" sz="676" b="1" kern="0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676" b="1" kern="0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tijela</a:t>
                </a:r>
                <a:endParaRPr lang="en-US" sz="676" b="1" kern="0" dirty="0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38F2C6-5AF7-776B-59A9-ADBE2467B467}"/>
                </a:ext>
              </a:extLst>
            </p:cNvPr>
            <p:cNvGrpSpPr/>
            <p:nvPr/>
          </p:nvGrpSpPr>
          <p:grpSpPr>
            <a:xfrm>
              <a:off x="5188124" y="274860"/>
              <a:ext cx="1129245" cy="529545"/>
              <a:chOff x="5188124" y="274860"/>
              <a:chExt cx="1129245" cy="529545"/>
            </a:xfrm>
          </p:grpSpPr>
          <p:sp>
            <p:nvSpPr>
              <p:cNvPr id="5" name="Google Shape;120;p1">
                <a:extLst>
                  <a:ext uri="{FF2B5EF4-FFF2-40B4-BE49-F238E27FC236}">
                    <a16:creationId xmlns:a16="http://schemas.microsoft.com/office/drawing/2014/main" id="{15BD1A35-FA96-32D4-B1E9-B402FEEB9956}"/>
                  </a:ext>
                </a:extLst>
              </p:cNvPr>
              <p:cNvSpPr/>
              <p:nvPr/>
            </p:nvSpPr>
            <p:spPr>
              <a:xfrm>
                <a:off x="5497303" y="274860"/>
                <a:ext cx="203059" cy="138976"/>
              </a:xfrm>
              <a:prstGeom prst="triangle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2955" tIns="102955" rIns="102955" bIns="102955" anchor="ctr" anchorCtr="0">
                <a:no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Tx/>
                  <a:buNone/>
                  <a:tabLst/>
                  <a:defRPr/>
                </a:pPr>
                <a:endParaRPr kumimoji="0" sz="20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Google Shape;117;p1">
                <a:extLst>
                  <a:ext uri="{FF2B5EF4-FFF2-40B4-BE49-F238E27FC236}">
                    <a16:creationId xmlns:a16="http://schemas.microsoft.com/office/drawing/2014/main" id="{FEBE9D95-0AE9-FFE7-FCB4-8C2B27DAD022}"/>
                  </a:ext>
                </a:extLst>
              </p:cNvPr>
              <p:cNvSpPr/>
              <p:nvPr/>
            </p:nvSpPr>
            <p:spPr>
              <a:xfrm>
                <a:off x="5188124" y="434928"/>
                <a:ext cx="1129245" cy="369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955" tIns="51463" rIns="102955" bIns="51463" anchor="t" anchorCtr="0">
                <a:sp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46">
                  <a:defRPr/>
                </a:pPr>
                <a:r>
                  <a:rPr lang="bs-Latn-BA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PREKRETNICA</a:t>
                </a:r>
                <a:r>
                  <a:rPr lang="it-IT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:</a:t>
                </a:r>
                <a:r>
                  <a:rPr lang="bs-Latn-BA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Relevantni operatori identificirani</a:t>
                </a:r>
                <a:endParaRPr lang="it-IT" sz="676" dirty="0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CC3A5E-1808-5B7B-73A0-334C3702490B}"/>
              </a:ext>
            </a:extLst>
          </p:cNvPr>
          <p:cNvGrpSpPr/>
          <p:nvPr/>
        </p:nvGrpSpPr>
        <p:grpSpPr>
          <a:xfrm>
            <a:off x="3247677" y="1807163"/>
            <a:ext cx="1211360" cy="520058"/>
            <a:chOff x="2243234" y="752567"/>
            <a:chExt cx="1075711" cy="461822"/>
          </a:xfrm>
          <a:solidFill>
            <a:srgbClr val="00B0F0"/>
          </a:solidFill>
        </p:grpSpPr>
        <p:sp>
          <p:nvSpPr>
            <p:cNvPr id="9" name="Google Shape;114;p1">
              <a:extLst>
                <a:ext uri="{FF2B5EF4-FFF2-40B4-BE49-F238E27FC236}">
                  <a16:creationId xmlns:a16="http://schemas.microsoft.com/office/drawing/2014/main" id="{5C1B0EA9-5478-181E-C3A7-92E6008DA69A}"/>
                </a:ext>
              </a:extLst>
            </p:cNvPr>
            <p:cNvSpPr/>
            <p:nvPr/>
          </p:nvSpPr>
          <p:spPr>
            <a:xfrm>
              <a:off x="2243234" y="774372"/>
              <a:ext cx="1075711" cy="377858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2955" tIns="102955" rIns="102955" bIns="102955" anchor="ctr" anchorCtr="0">
              <a:no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lang="en-US" sz="209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15;p1">
              <a:extLst>
                <a:ext uri="{FF2B5EF4-FFF2-40B4-BE49-F238E27FC236}">
                  <a16:creationId xmlns:a16="http://schemas.microsoft.com/office/drawing/2014/main" id="{EFC8CF45-A522-CDD7-9DFC-4BBFC19C78F5}"/>
                </a:ext>
              </a:extLst>
            </p:cNvPr>
            <p:cNvSpPr txBox="1"/>
            <p:nvPr/>
          </p:nvSpPr>
          <p:spPr>
            <a:xfrm>
              <a:off x="2247064" y="752567"/>
              <a:ext cx="1046712" cy="461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955" tIns="102955" rIns="102955" bIns="102955" anchor="t" anchorCtr="0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76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Odabrana </a:t>
              </a:r>
              <a:r>
                <a:rPr kumimoji="0" lang="en-US" sz="676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676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76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dogovorena</a:t>
              </a:r>
              <a:r>
                <a:rPr kumimoji="0" lang="en-US" sz="676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76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odgovarajuća</a:t>
              </a:r>
              <a:r>
                <a:rPr kumimoji="0" lang="en-US" sz="676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76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pravna</a:t>
              </a:r>
              <a:r>
                <a:rPr kumimoji="0" lang="en-US" sz="676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76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osnova</a:t>
              </a:r>
              <a:endParaRPr kumimoji="0" lang="en-US" sz="676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2BDD79-768E-6232-20E1-7E0E820A258B}"/>
              </a:ext>
            </a:extLst>
          </p:cNvPr>
          <p:cNvGrpSpPr/>
          <p:nvPr/>
        </p:nvGrpSpPr>
        <p:grpSpPr>
          <a:xfrm>
            <a:off x="4110847" y="4648419"/>
            <a:ext cx="1856258" cy="416013"/>
            <a:chOff x="4197850" y="1791680"/>
            <a:chExt cx="1265661" cy="455377"/>
          </a:xfrm>
        </p:grpSpPr>
        <p:sp>
          <p:nvSpPr>
            <p:cNvPr id="16" name="Google Shape;114;p1">
              <a:extLst>
                <a:ext uri="{FF2B5EF4-FFF2-40B4-BE49-F238E27FC236}">
                  <a16:creationId xmlns:a16="http://schemas.microsoft.com/office/drawing/2014/main" id="{7101501F-88EC-46F2-7FD4-2083FB00D430}"/>
                </a:ext>
              </a:extLst>
            </p:cNvPr>
            <p:cNvSpPr/>
            <p:nvPr/>
          </p:nvSpPr>
          <p:spPr>
            <a:xfrm>
              <a:off x="4261454" y="1815985"/>
              <a:ext cx="1075711" cy="377858"/>
            </a:xfrm>
            <a:prstGeom prst="homePlate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2955" tIns="102955" rIns="102955" bIns="102955" anchor="ctr" anchorCtr="0">
              <a:no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lang="en-US" sz="209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15;p1">
              <a:extLst>
                <a:ext uri="{FF2B5EF4-FFF2-40B4-BE49-F238E27FC236}">
                  <a16:creationId xmlns:a16="http://schemas.microsoft.com/office/drawing/2014/main" id="{D09FA338-3E6A-A653-5732-20DB83F72138}"/>
                </a:ext>
              </a:extLst>
            </p:cNvPr>
            <p:cNvSpPr txBox="1"/>
            <p:nvPr/>
          </p:nvSpPr>
          <p:spPr>
            <a:xfrm>
              <a:off x="4197850" y="1791680"/>
              <a:ext cx="1265661" cy="455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955" tIns="102955" rIns="102955" bIns="102955" anchor="t" anchorCtr="0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76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Dogovor o </a:t>
              </a:r>
              <a:r>
                <a:rPr kumimoji="0" lang="en-US" sz="676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stvaranju</a:t>
              </a:r>
              <a:r>
                <a:rPr kumimoji="0" lang="en-US" sz="676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76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odgovarajućeg</a:t>
              </a:r>
              <a:r>
                <a:rPr kumimoji="0" lang="en-US" sz="676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76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institucionalnog</a:t>
              </a:r>
              <a:r>
                <a:rPr kumimoji="0" lang="en-US" sz="676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76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okvira</a:t>
              </a:r>
              <a:endParaRPr kumimoji="0" lang="en-US" sz="676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AAE273-E082-115B-DD45-88DEE6228734}"/>
              </a:ext>
            </a:extLst>
          </p:cNvPr>
          <p:cNvGrpSpPr/>
          <p:nvPr/>
        </p:nvGrpSpPr>
        <p:grpSpPr>
          <a:xfrm>
            <a:off x="3759200" y="1322386"/>
            <a:ext cx="2207905" cy="1038863"/>
            <a:chOff x="5392915" y="599975"/>
            <a:chExt cx="1960665" cy="9225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3AE289-2F8B-0658-A3E9-2FDB6E81D7EB}"/>
                </a:ext>
              </a:extLst>
            </p:cNvPr>
            <p:cNvGrpSpPr/>
            <p:nvPr/>
          </p:nvGrpSpPr>
          <p:grpSpPr>
            <a:xfrm>
              <a:off x="5392915" y="599975"/>
              <a:ext cx="1085246" cy="461822"/>
              <a:chOff x="4237222" y="981625"/>
              <a:chExt cx="1085246" cy="461822"/>
            </a:xfrm>
          </p:grpSpPr>
          <p:sp>
            <p:nvSpPr>
              <p:cNvPr id="19" name="Google Shape;114;p1">
                <a:extLst>
                  <a:ext uri="{FF2B5EF4-FFF2-40B4-BE49-F238E27FC236}">
                    <a16:creationId xmlns:a16="http://schemas.microsoft.com/office/drawing/2014/main" id="{FEB585DB-B0DA-07CD-38B9-66D2257AC6E2}"/>
                  </a:ext>
                </a:extLst>
              </p:cNvPr>
              <p:cNvSpPr/>
              <p:nvPr/>
            </p:nvSpPr>
            <p:spPr>
              <a:xfrm>
                <a:off x="4246757" y="1016409"/>
                <a:ext cx="1075711" cy="377858"/>
              </a:xfrm>
              <a:prstGeom prst="homePlate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2955" tIns="102955" rIns="102955" bIns="102955" anchor="ctr" anchorCtr="0">
                <a:no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Tx/>
                  <a:buNone/>
                  <a:tabLst/>
                  <a:defRPr/>
                </a:pPr>
                <a:endParaRPr kumimoji="0" lang="en-US" sz="20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115;p1">
                <a:extLst>
                  <a:ext uri="{FF2B5EF4-FFF2-40B4-BE49-F238E27FC236}">
                    <a16:creationId xmlns:a16="http://schemas.microsoft.com/office/drawing/2014/main" id="{77276419-6306-576F-BC5C-9F477A2A27BB}"/>
                  </a:ext>
                </a:extLst>
              </p:cNvPr>
              <p:cNvSpPr txBox="1"/>
              <p:nvPr/>
            </p:nvSpPr>
            <p:spPr>
              <a:xfrm>
                <a:off x="4237222" y="981625"/>
                <a:ext cx="1046712" cy="461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955" tIns="102955" rIns="102955" bIns="102955" anchor="t" anchorCtr="0">
                <a:sp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76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Uvesti</a:t>
                </a:r>
                <a:r>
                  <a:rPr kumimoji="0" lang="en-US" sz="67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MRVA u </a:t>
                </a:r>
                <a:r>
                  <a:rPr kumimoji="0" lang="en-US" sz="676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pravni</a:t>
                </a:r>
                <a:r>
                  <a:rPr kumimoji="0" lang="en-US" sz="67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sistem</a:t>
                </a:r>
                <a:r>
                  <a:rPr kumimoji="0" lang="en-US" sz="67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zemlje</a:t>
                </a:r>
                <a:r>
                  <a:rPr kumimoji="0" lang="bs-Latn-BA" sz="67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(</a:t>
                </a:r>
                <a:r>
                  <a:rPr kumimoji="0" lang="en-US" sz="676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usvajanje</a:t>
                </a:r>
                <a:r>
                  <a:rPr kumimoji="0" lang="en-US" sz="67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okvirnog</a:t>
                </a:r>
                <a:r>
                  <a:rPr kumimoji="0" lang="en-US" sz="67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zakonodavstva</a:t>
                </a:r>
                <a:r>
                  <a:rPr kumimoji="0" lang="en-US" sz="67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)</a:t>
                </a:r>
                <a:endParaRPr kumimoji="0" lang="en-US" sz="676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99F9FB-B1B8-8899-E675-FD0F9ED061F2}"/>
                </a:ext>
              </a:extLst>
            </p:cNvPr>
            <p:cNvGrpSpPr/>
            <p:nvPr/>
          </p:nvGrpSpPr>
          <p:grpSpPr>
            <a:xfrm>
              <a:off x="6145572" y="1048357"/>
              <a:ext cx="1208008" cy="474149"/>
              <a:chOff x="4941250" y="1375687"/>
              <a:chExt cx="1208008" cy="474149"/>
            </a:xfrm>
          </p:grpSpPr>
          <p:sp>
            <p:nvSpPr>
              <p:cNvPr id="25" name="Google Shape;120;p1">
                <a:extLst>
                  <a:ext uri="{FF2B5EF4-FFF2-40B4-BE49-F238E27FC236}">
                    <a16:creationId xmlns:a16="http://schemas.microsoft.com/office/drawing/2014/main" id="{C7A69445-A101-0226-30BA-FCF4C9F6AE3F}"/>
                  </a:ext>
                </a:extLst>
              </p:cNvPr>
              <p:cNvSpPr/>
              <p:nvPr/>
            </p:nvSpPr>
            <p:spPr>
              <a:xfrm>
                <a:off x="4941250" y="1375687"/>
                <a:ext cx="203059" cy="138976"/>
              </a:xfrm>
              <a:prstGeom prst="triangle">
                <a:avLst>
                  <a:gd name="adj" fmla="val 50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2955" tIns="102955" rIns="102955" bIns="102955" anchor="ctr" anchorCtr="0">
                <a:no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Tx/>
                  <a:buNone/>
                  <a:tabLst/>
                  <a:defRPr/>
                </a:pPr>
                <a:endParaRPr kumimoji="0" sz="20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117;p1">
                <a:extLst>
                  <a:ext uri="{FF2B5EF4-FFF2-40B4-BE49-F238E27FC236}">
                    <a16:creationId xmlns:a16="http://schemas.microsoft.com/office/drawing/2014/main" id="{76F9B8DF-9B55-4BED-3D15-D246F3168A41}"/>
                  </a:ext>
                </a:extLst>
              </p:cNvPr>
              <p:cNvSpPr/>
              <p:nvPr/>
            </p:nvSpPr>
            <p:spPr>
              <a:xfrm>
                <a:off x="5020013" y="1480359"/>
                <a:ext cx="1129245" cy="369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955" tIns="51463" rIns="102955" bIns="51463" anchor="t" anchorCtr="0">
                <a:sp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46">
                  <a:defRPr/>
                </a:pPr>
                <a:r>
                  <a:rPr lang="bs-Latn-BA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PREKRETNICA</a:t>
                </a:r>
                <a:r>
                  <a:rPr lang="it-IT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:</a:t>
                </a:r>
                <a:r>
                  <a:rPr lang="bs-Latn-BA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MRVA </a:t>
                </a:r>
                <a:r>
                  <a:rPr lang="en-US" sz="676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uveden</a:t>
                </a:r>
                <a:r>
                  <a:rPr lang="en-US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u </a:t>
                </a:r>
                <a:r>
                  <a:rPr lang="en-US" sz="676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pravni</a:t>
                </a:r>
                <a:r>
                  <a:rPr lang="en-US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676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sistem</a:t>
                </a:r>
                <a:r>
                  <a:rPr lang="en-US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BiH (</a:t>
                </a:r>
                <a:r>
                  <a:rPr lang="en-US" sz="676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okvirno</a:t>
                </a:r>
                <a:r>
                  <a:rPr lang="en-US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676" dirty="0" err="1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zakonodavstvo</a:t>
                </a:r>
                <a:r>
                  <a:rPr lang="en-US" sz="676" dirty="0">
                    <a:solidFill>
                      <a:srgbClr val="002060"/>
                    </a:solidFill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)</a:t>
                </a:r>
                <a:endParaRPr lang="it-IT" sz="676" dirty="0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8FCFD4-6357-87EC-11AD-4684BA341395}"/>
              </a:ext>
            </a:extLst>
          </p:cNvPr>
          <p:cNvGrpSpPr/>
          <p:nvPr/>
        </p:nvGrpSpPr>
        <p:grpSpPr>
          <a:xfrm>
            <a:off x="4389252" y="2816343"/>
            <a:ext cx="2014532" cy="907729"/>
            <a:chOff x="4782636" y="672364"/>
            <a:chExt cx="1788944" cy="80608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FA7F718-D4EB-3786-ECBA-0632D04162F0}"/>
                </a:ext>
              </a:extLst>
            </p:cNvPr>
            <p:cNvGrpSpPr/>
            <p:nvPr/>
          </p:nvGrpSpPr>
          <p:grpSpPr>
            <a:xfrm>
              <a:off x="5328792" y="672364"/>
              <a:ext cx="1242788" cy="369427"/>
              <a:chOff x="4173099" y="1054014"/>
              <a:chExt cx="1242788" cy="369427"/>
            </a:xfrm>
          </p:grpSpPr>
          <p:sp>
            <p:nvSpPr>
              <p:cNvPr id="43" name="Google Shape;114;p1">
                <a:extLst>
                  <a:ext uri="{FF2B5EF4-FFF2-40B4-BE49-F238E27FC236}">
                    <a16:creationId xmlns:a16="http://schemas.microsoft.com/office/drawing/2014/main" id="{376AC0E1-A4FB-F61A-3DA0-366AF06D71DE}"/>
                  </a:ext>
                </a:extLst>
              </p:cNvPr>
              <p:cNvSpPr/>
              <p:nvPr/>
            </p:nvSpPr>
            <p:spPr>
              <a:xfrm>
                <a:off x="4246757" y="1085229"/>
                <a:ext cx="1075711" cy="309037"/>
              </a:xfrm>
              <a:prstGeom prst="homePlate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2955" tIns="102955" rIns="102955" bIns="102955" anchor="ctr" anchorCtr="0">
                <a:no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Tx/>
                  <a:buNone/>
                  <a:tabLst/>
                  <a:defRPr/>
                </a:pPr>
                <a:endParaRPr kumimoji="0" lang="en-US" sz="20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15;p1">
                <a:extLst>
                  <a:ext uri="{FF2B5EF4-FFF2-40B4-BE49-F238E27FC236}">
                    <a16:creationId xmlns:a16="http://schemas.microsoft.com/office/drawing/2014/main" id="{0EB73949-9E92-DE40-FF03-2D960F2E8A90}"/>
                  </a:ext>
                </a:extLst>
              </p:cNvPr>
              <p:cNvSpPr txBox="1"/>
              <p:nvPr/>
            </p:nvSpPr>
            <p:spPr>
              <a:xfrm>
                <a:off x="4173099" y="1054014"/>
                <a:ext cx="1242788" cy="369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955" tIns="102955" rIns="102955" bIns="102955" anchor="t" anchorCtr="0">
                <a:sp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pt-BR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Nadležna tijela počinju surađivati s operaterima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3FFC452-B2E5-AE05-BAC7-07B0A083C4E7}"/>
                </a:ext>
              </a:extLst>
            </p:cNvPr>
            <p:cNvGrpSpPr/>
            <p:nvPr/>
          </p:nvGrpSpPr>
          <p:grpSpPr>
            <a:xfrm>
              <a:off x="4782636" y="1016574"/>
              <a:ext cx="1447895" cy="461871"/>
              <a:chOff x="3578314" y="1343904"/>
              <a:chExt cx="1447895" cy="461871"/>
            </a:xfrm>
          </p:grpSpPr>
          <p:sp>
            <p:nvSpPr>
              <p:cNvPr id="41" name="Google Shape;120;p1">
                <a:extLst>
                  <a:ext uri="{FF2B5EF4-FFF2-40B4-BE49-F238E27FC236}">
                    <a16:creationId xmlns:a16="http://schemas.microsoft.com/office/drawing/2014/main" id="{86435D87-E58E-6B27-C8D2-73660565DC02}"/>
                  </a:ext>
                </a:extLst>
              </p:cNvPr>
              <p:cNvSpPr/>
              <p:nvPr/>
            </p:nvSpPr>
            <p:spPr>
              <a:xfrm>
                <a:off x="4823150" y="1398145"/>
                <a:ext cx="203059" cy="138976"/>
              </a:xfrm>
              <a:prstGeom prst="triangle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2955" tIns="102955" rIns="102955" bIns="102955" anchor="ctr" anchorCtr="0">
                <a:no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Tx/>
                  <a:buNone/>
                  <a:tabLst/>
                  <a:defRPr/>
                </a:pPr>
                <a:endParaRPr kumimoji="0" sz="2091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17;p1">
                <a:extLst>
                  <a:ext uri="{FF2B5EF4-FFF2-40B4-BE49-F238E27FC236}">
                    <a16:creationId xmlns:a16="http://schemas.microsoft.com/office/drawing/2014/main" id="{5ECB85E9-E3CE-060F-2289-4A1A4608E675}"/>
                  </a:ext>
                </a:extLst>
              </p:cNvPr>
              <p:cNvSpPr/>
              <p:nvPr/>
            </p:nvSpPr>
            <p:spPr>
              <a:xfrm>
                <a:off x="3578314" y="1343904"/>
                <a:ext cx="1372537" cy="4618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955" tIns="51463" rIns="102955" bIns="51463" anchor="t" anchorCtr="0">
                <a:sp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6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PREKRETNICA: </a:t>
                </a:r>
                <a:r>
                  <a:rPr kumimoji="0" lang="it-IT" sz="6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Postrojenja</a:t>
                </a:r>
                <a:r>
                  <a:rPr kumimoji="0" lang="it-IT" sz="6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i </a:t>
                </a:r>
                <a:r>
                  <a:rPr kumimoji="0" lang="it-IT" sz="6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AOs</a:t>
                </a:r>
                <a:r>
                  <a:rPr kumimoji="0" lang="it-IT" sz="6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it-IT" sz="6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identificirani</a:t>
                </a:r>
                <a:endPara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6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Podignuta</a:t>
                </a:r>
                <a:r>
                  <a:rPr kumimoji="0" lang="it-IT" sz="6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it-IT" sz="6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svijest</a:t>
                </a:r>
                <a:endPara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47" name="Google Shape;95;p1">
            <a:extLst>
              <a:ext uri="{FF2B5EF4-FFF2-40B4-BE49-F238E27FC236}">
                <a16:creationId xmlns:a16="http://schemas.microsoft.com/office/drawing/2014/main" id="{4805456B-9F01-1C06-572C-1EFB44633146}"/>
              </a:ext>
            </a:extLst>
          </p:cNvPr>
          <p:cNvSpPr/>
          <p:nvPr/>
        </p:nvSpPr>
        <p:spPr>
          <a:xfrm>
            <a:off x="5099694" y="3603976"/>
            <a:ext cx="1416034" cy="363797"/>
          </a:xfrm>
          <a:prstGeom prst="homePlat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7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BiH </a:t>
            </a:r>
            <a:r>
              <a:rPr kumimoji="0" lang="en-US" sz="676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surađuje</a:t>
            </a:r>
            <a:r>
              <a:rPr kumimoji="0" lang="en-US" sz="67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s BATA-om </a:t>
            </a:r>
            <a:r>
              <a:rPr kumimoji="0" lang="en-US" sz="676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67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76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promovira</a:t>
            </a:r>
            <a:r>
              <a:rPr kumimoji="0" lang="en-US" sz="67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76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akreditaciju</a:t>
            </a:r>
            <a:r>
              <a:rPr kumimoji="0" lang="en-US" sz="67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76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verifikatora</a:t>
            </a:r>
            <a:endParaRPr kumimoji="0" lang="en-US" sz="676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0E96350-7559-E805-CC1A-F3AFC5E7CA27}"/>
              </a:ext>
            </a:extLst>
          </p:cNvPr>
          <p:cNvGrpSpPr/>
          <p:nvPr/>
        </p:nvGrpSpPr>
        <p:grpSpPr>
          <a:xfrm>
            <a:off x="4988580" y="1322387"/>
            <a:ext cx="2921530" cy="1301799"/>
            <a:chOff x="5387407" y="688808"/>
            <a:chExt cx="1603809" cy="77941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F0EFBC2-52E2-69D8-E512-B3DD21150A49}"/>
                </a:ext>
              </a:extLst>
            </p:cNvPr>
            <p:cNvGrpSpPr/>
            <p:nvPr/>
          </p:nvGrpSpPr>
          <p:grpSpPr>
            <a:xfrm>
              <a:off x="5387407" y="688808"/>
              <a:ext cx="1111448" cy="373663"/>
              <a:chOff x="4231714" y="1070458"/>
              <a:chExt cx="1111448" cy="373663"/>
            </a:xfrm>
          </p:grpSpPr>
          <p:sp>
            <p:nvSpPr>
              <p:cNvPr id="87" name="Google Shape;114;p1">
                <a:extLst>
                  <a:ext uri="{FF2B5EF4-FFF2-40B4-BE49-F238E27FC236}">
                    <a16:creationId xmlns:a16="http://schemas.microsoft.com/office/drawing/2014/main" id="{BD26D4D0-91CD-4CA6-3466-49C977C5A5AC}"/>
                  </a:ext>
                </a:extLst>
              </p:cNvPr>
              <p:cNvSpPr/>
              <p:nvPr/>
            </p:nvSpPr>
            <p:spPr>
              <a:xfrm>
                <a:off x="4246757" y="1122362"/>
                <a:ext cx="1096405" cy="271904"/>
              </a:xfrm>
              <a:prstGeom prst="homePlate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2955" tIns="102955" rIns="102955" bIns="102955" anchor="ctr" anchorCtr="0">
                <a:no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Tx/>
                  <a:buNone/>
                  <a:tabLst/>
                  <a:defRPr/>
                </a:pPr>
                <a:endParaRPr kumimoji="0" lang="en-US" sz="20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115;p1">
                <a:extLst>
                  <a:ext uri="{FF2B5EF4-FFF2-40B4-BE49-F238E27FC236}">
                    <a16:creationId xmlns:a16="http://schemas.microsoft.com/office/drawing/2014/main" id="{F44EFD96-2A5E-9C77-811C-0F8CCC9B784A}"/>
                  </a:ext>
                </a:extLst>
              </p:cNvPr>
              <p:cNvSpPr txBox="1"/>
              <p:nvPr/>
            </p:nvSpPr>
            <p:spPr>
              <a:xfrm>
                <a:off x="4231714" y="1070458"/>
                <a:ext cx="1048087" cy="373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955" tIns="102955" rIns="102955" bIns="102955" anchor="t" anchorCtr="0">
                <a:sp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Izraditi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podzakonske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akte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MRVA (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imenovanje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i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regulisanje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institucionalnog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okvira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MRVA-</a:t>
                </a:r>
                <a:r>
                  <a:rPr kumimoji="0" lang="bs-Latn-BA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Nadležni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organi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)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na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svim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676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nivoima</a:t>
                </a:r>
                <a:r>
                  <a:rPr kumimoji="0" lang="en-US" sz="67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mbria" panose="02040503050406030204" pitchFamily="18" charset="0"/>
                    <a:cs typeface="Arial"/>
                    <a:sym typeface="Arial"/>
                  </a:rPr>
                  <a:t> vlasti</a:t>
                </a:r>
              </a:p>
            </p:txBody>
          </p:sp>
        </p:grpSp>
        <p:sp>
          <p:nvSpPr>
            <p:cNvPr id="86" name="Google Shape;117;p1">
              <a:extLst>
                <a:ext uri="{FF2B5EF4-FFF2-40B4-BE49-F238E27FC236}">
                  <a16:creationId xmlns:a16="http://schemas.microsoft.com/office/drawing/2014/main" id="{9409861B-DDF6-D5B0-007A-908D2747F5A6}"/>
                </a:ext>
              </a:extLst>
            </p:cNvPr>
            <p:cNvSpPr/>
            <p:nvPr/>
          </p:nvSpPr>
          <p:spPr>
            <a:xfrm>
              <a:off x="5861972" y="1219112"/>
              <a:ext cx="1129244" cy="249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955" tIns="51463" rIns="102955" bIns="51463" anchor="t" anchorCtr="0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46">
                <a:defRPr/>
              </a:pPr>
              <a:r>
                <a:rPr lang="bs-Latn-BA" sz="676" dirty="0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PREKRETNICA </a:t>
              </a:r>
              <a:r>
                <a:rPr lang="en-US" sz="676" dirty="0" err="1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Zakon</a:t>
              </a:r>
              <a:r>
                <a:rPr lang="en-US" sz="676" dirty="0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o MRVA u </a:t>
              </a:r>
              <a:r>
                <a:rPr lang="en-US" sz="676" dirty="0" err="1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potpunosti</a:t>
              </a:r>
              <a:r>
                <a:rPr lang="en-US" sz="676" dirty="0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676" dirty="0" err="1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uspostavljen</a:t>
              </a:r>
              <a:r>
                <a:rPr lang="en-US" sz="676" dirty="0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, CA </a:t>
              </a:r>
              <a:r>
                <a:rPr lang="en-US" sz="676" dirty="0" err="1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su</a:t>
              </a:r>
              <a:r>
                <a:rPr lang="en-US" sz="676" dirty="0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676" dirty="0" err="1">
                  <a:solidFill>
                    <a:srgbClr val="002060"/>
                  </a:solidFill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operativni</a:t>
              </a:r>
              <a:endPara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3" name="Google Shape;120;p1">
            <a:extLst>
              <a:ext uri="{FF2B5EF4-FFF2-40B4-BE49-F238E27FC236}">
                <a16:creationId xmlns:a16="http://schemas.microsoft.com/office/drawing/2014/main" id="{E5DD8B12-EEA5-7BB3-9D88-C0B4511423B0}"/>
              </a:ext>
            </a:extLst>
          </p:cNvPr>
          <p:cNvSpPr/>
          <p:nvPr/>
        </p:nvSpPr>
        <p:spPr>
          <a:xfrm>
            <a:off x="4151741" y="4373844"/>
            <a:ext cx="228667" cy="156501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7;p1">
            <a:extLst>
              <a:ext uri="{FF2B5EF4-FFF2-40B4-BE49-F238E27FC236}">
                <a16:creationId xmlns:a16="http://schemas.microsoft.com/office/drawing/2014/main" id="{2116ED90-05E3-6DBD-FE7D-AAF861E81C49}"/>
              </a:ext>
            </a:extLst>
          </p:cNvPr>
          <p:cNvSpPr/>
          <p:nvPr/>
        </p:nvSpPr>
        <p:spPr>
          <a:xfrm>
            <a:off x="4279349" y="4046732"/>
            <a:ext cx="2108643" cy="416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51463" rIns="102955" bIns="51463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PREKRETNICA: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Država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bira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uspostavljanje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CA i ima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jasno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razumijevanje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potrebnih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ljudskih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i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tehničkih</a:t>
            </a:r>
            <a:r>
              <a: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it-IT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resursa</a:t>
            </a:r>
            <a:endParaRPr kumimoji="0" lang="en-US" sz="676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Google Shape;120;p1">
            <a:extLst>
              <a:ext uri="{FF2B5EF4-FFF2-40B4-BE49-F238E27FC236}">
                <a16:creationId xmlns:a16="http://schemas.microsoft.com/office/drawing/2014/main" id="{71DA701B-211A-A518-2026-66A5699A3963}"/>
              </a:ext>
            </a:extLst>
          </p:cNvPr>
          <p:cNvSpPr/>
          <p:nvPr/>
        </p:nvSpPr>
        <p:spPr>
          <a:xfrm>
            <a:off x="6003440" y="1951967"/>
            <a:ext cx="228667" cy="156501"/>
          </a:xfrm>
          <a:prstGeom prst="triangle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80;p1">
            <a:extLst>
              <a:ext uri="{FF2B5EF4-FFF2-40B4-BE49-F238E27FC236}">
                <a16:creationId xmlns:a16="http://schemas.microsoft.com/office/drawing/2014/main" id="{830511B0-EE21-7C2F-DBA8-50A4A60F9CB6}"/>
              </a:ext>
            </a:extLst>
          </p:cNvPr>
          <p:cNvSpPr/>
          <p:nvPr/>
        </p:nvSpPr>
        <p:spPr>
          <a:xfrm>
            <a:off x="5851647" y="1016733"/>
            <a:ext cx="6294692" cy="295895"/>
          </a:xfrm>
          <a:prstGeom prst="rect">
            <a:avLst/>
          </a:prstGeom>
          <a:solidFill>
            <a:srgbClr val="EABD1A"/>
          </a:solidFill>
          <a:ln>
            <a:noFill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81;p1">
            <a:extLst>
              <a:ext uri="{FF2B5EF4-FFF2-40B4-BE49-F238E27FC236}">
                <a16:creationId xmlns:a16="http://schemas.microsoft.com/office/drawing/2014/main" id="{2BDA32EE-7437-C5B5-EF0C-96CE29321D7E}"/>
              </a:ext>
            </a:extLst>
          </p:cNvPr>
          <p:cNvSpPr txBox="1"/>
          <p:nvPr/>
        </p:nvSpPr>
        <p:spPr>
          <a:xfrm>
            <a:off x="6700400" y="928228"/>
            <a:ext cx="4532516" cy="4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102955" rIns="102955" bIns="10295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Faza II: Uspostavljanje i implementacija</a:t>
            </a:r>
          </a:p>
        </p:txBody>
      </p:sp>
      <p:sp>
        <p:nvSpPr>
          <p:cNvPr id="128" name="Google Shape;83;p1">
            <a:extLst>
              <a:ext uri="{FF2B5EF4-FFF2-40B4-BE49-F238E27FC236}">
                <a16:creationId xmlns:a16="http://schemas.microsoft.com/office/drawing/2014/main" id="{97BCF5CE-32F1-54CA-C186-A5AD6F37AE15}"/>
              </a:ext>
            </a:extLst>
          </p:cNvPr>
          <p:cNvSpPr/>
          <p:nvPr/>
        </p:nvSpPr>
        <p:spPr>
          <a:xfrm>
            <a:off x="9710281" y="6333080"/>
            <a:ext cx="1223803" cy="260763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63;p1">
            <a:extLst>
              <a:ext uri="{FF2B5EF4-FFF2-40B4-BE49-F238E27FC236}">
                <a16:creationId xmlns:a16="http://schemas.microsoft.com/office/drawing/2014/main" id="{E7F40AC1-0F08-4AF2-C6C9-0C9953C2DC4F}"/>
              </a:ext>
            </a:extLst>
          </p:cNvPr>
          <p:cNvSpPr txBox="1"/>
          <p:nvPr/>
        </p:nvSpPr>
        <p:spPr>
          <a:xfrm>
            <a:off x="9689869" y="6280734"/>
            <a:ext cx="1285335" cy="36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102955" rIns="102955" bIns="10295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7 Jan-Juni</a:t>
            </a:r>
            <a:endParaRPr kumimoji="0" lang="en-US" sz="101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83;p1">
            <a:extLst>
              <a:ext uri="{FF2B5EF4-FFF2-40B4-BE49-F238E27FC236}">
                <a16:creationId xmlns:a16="http://schemas.microsoft.com/office/drawing/2014/main" id="{15FFE83B-33A5-BF87-C62D-E4F089097220}"/>
              </a:ext>
            </a:extLst>
          </p:cNvPr>
          <p:cNvSpPr/>
          <p:nvPr/>
        </p:nvSpPr>
        <p:spPr>
          <a:xfrm>
            <a:off x="10972293" y="6324742"/>
            <a:ext cx="1067571" cy="260763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63;p1">
            <a:extLst>
              <a:ext uri="{FF2B5EF4-FFF2-40B4-BE49-F238E27FC236}">
                <a16:creationId xmlns:a16="http://schemas.microsoft.com/office/drawing/2014/main" id="{BFF7C1A9-F72E-F70C-DADA-58C3F4419849}"/>
              </a:ext>
            </a:extLst>
          </p:cNvPr>
          <p:cNvSpPr txBox="1"/>
          <p:nvPr/>
        </p:nvSpPr>
        <p:spPr>
          <a:xfrm>
            <a:off x="10981001" y="6302496"/>
            <a:ext cx="1084728" cy="36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102955" rIns="102955" bIns="10295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</a:t>
            </a:r>
            <a:r>
              <a:rPr kumimoji="0" lang="bs-Latn-BA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7</a:t>
            </a: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- 2028</a:t>
            </a:r>
          </a:p>
        </p:txBody>
      </p:sp>
      <p:cxnSp>
        <p:nvCxnSpPr>
          <p:cNvPr id="133" name="Google Shape;71;p1">
            <a:extLst>
              <a:ext uri="{FF2B5EF4-FFF2-40B4-BE49-F238E27FC236}">
                <a16:creationId xmlns:a16="http://schemas.microsoft.com/office/drawing/2014/main" id="{D4D1ABBB-4336-0452-5FC7-22AC0EB5572A}"/>
              </a:ext>
            </a:extLst>
          </p:cNvPr>
          <p:cNvCxnSpPr>
            <a:cxnSpLocks/>
          </p:cNvCxnSpPr>
          <p:nvPr/>
        </p:nvCxnSpPr>
        <p:spPr>
          <a:xfrm flipH="1">
            <a:off x="10966123" y="957612"/>
            <a:ext cx="6171" cy="5392927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34" name="Google Shape;72;p1">
            <a:extLst>
              <a:ext uri="{FF2B5EF4-FFF2-40B4-BE49-F238E27FC236}">
                <a16:creationId xmlns:a16="http://schemas.microsoft.com/office/drawing/2014/main" id="{35D543F7-D64A-B9D8-98E2-DCC770D3C0EC}"/>
              </a:ext>
            </a:extLst>
          </p:cNvPr>
          <p:cNvCxnSpPr>
            <a:cxnSpLocks/>
          </p:cNvCxnSpPr>
          <p:nvPr/>
        </p:nvCxnSpPr>
        <p:spPr>
          <a:xfrm>
            <a:off x="12024984" y="967155"/>
            <a:ext cx="14880" cy="5392927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03DE26A-5208-4702-987F-4F1C88BC8308}"/>
              </a:ext>
            </a:extLst>
          </p:cNvPr>
          <p:cNvGrpSpPr/>
          <p:nvPr/>
        </p:nvGrpSpPr>
        <p:grpSpPr>
          <a:xfrm>
            <a:off x="6387992" y="2807235"/>
            <a:ext cx="2672948" cy="1143448"/>
            <a:chOff x="5365937" y="434152"/>
            <a:chExt cx="2580966" cy="736320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5E2A179-31BF-503E-7133-E9A56A4E7DE9}"/>
                </a:ext>
              </a:extLst>
            </p:cNvPr>
            <p:cNvGrpSpPr/>
            <p:nvPr/>
          </p:nvGrpSpPr>
          <p:grpSpPr>
            <a:xfrm>
              <a:off x="5365937" y="434152"/>
              <a:ext cx="1853997" cy="426219"/>
              <a:chOff x="4210244" y="815802"/>
              <a:chExt cx="1853997" cy="426219"/>
            </a:xfrm>
          </p:grpSpPr>
          <p:sp>
            <p:nvSpPr>
              <p:cNvPr id="138" name="Google Shape;114;p1">
                <a:extLst>
                  <a:ext uri="{FF2B5EF4-FFF2-40B4-BE49-F238E27FC236}">
                    <a16:creationId xmlns:a16="http://schemas.microsoft.com/office/drawing/2014/main" id="{F7040BB2-179B-1345-FD08-9B8BB99EE911}"/>
                  </a:ext>
                </a:extLst>
              </p:cNvPr>
              <p:cNvSpPr/>
              <p:nvPr/>
            </p:nvSpPr>
            <p:spPr>
              <a:xfrm>
                <a:off x="4246756" y="875263"/>
                <a:ext cx="1817485" cy="366758"/>
              </a:xfrm>
              <a:prstGeom prst="homePlate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2955" tIns="102955" rIns="102955" bIns="102955" anchor="ctr" anchorCtr="0">
                <a:no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Tx/>
                  <a:buNone/>
                  <a:tabLst/>
                  <a:defRPr/>
                </a:pPr>
                <a:endParaRPr kumimoji="0" lang="en-US" sz="20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15;p1">
                <a:extLst>
                  <a:ext uri="{FF2B5EF4-FFF2-40B4-BE49-F238E27FC236}">
                    <a16:creationId xmlns:a16="http://schemas.microsoft.com/office/drawing/2014/main" id="{0B726AFB-730A-0292-C9AB-3BD39594EC85}"/>
                  </a:ext>
                </a:extLst>
              </p:cNvPr>
              <p:cNvSpPr txBox="1"/>
              <p:nvPr/>
            </p:nvSpPr>
            <p:spPr>
              <a:xfrm>
                <a:off x="4210244" y="815802"/>
                <a:ext cx="1048087" cy="2131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955" tIns="102955" rIns="102955" bIns="102955" anchor="t" anchorCtr="0">
                <a:spAutoFit/>
              </a:bodyPr>
              <a:lstStyle>
                <a:defPPr>
                  <a:defRPr lang="en-BA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37" name="Google Shape;117;p1">
              <a:extLst>
                <a:ext uri="{FF2B5EF4-FFF2-40B4-BE49-F238E27FC236}">
                  <a16:creationId xmlns:a16="http://schemas.microsoft.com/office/drawing/2014/main" id="{BA6B88C7-BAB2-BB35-E8A9-E95C7FE51E91}"/>
                </a:ext>
              </a:extLst>
            </p:cNvPr>
            <p:cNvSpPr/>
            <p:nvPr/>
          </p:nvSpPr>
          <p:spPr>
            <a:xfrm>
              <a:off x="6262616" y="902546"/>
              <a:ext cx="1684287" cy="2679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955" tIns="51463" rIns="102955" bIns="51463" anchor="t" anchorCtr="0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PREKRETNICA: MRVA je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pokrenuta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Svi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akteri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uključeni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i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imaju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priliku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da se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upoznaju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sa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sistemom</a:t>
              </a:r>
              <a:endPara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BFEA2942-5C86-7877-3935-A45E67B7EE4D}"/>
              </a:ext>
            </a:extLst>
          </p:cNvPr>
          <p:cNvSpPr txBox="1"/>
          <p:nvPr/>
        </p:nvSpPr>
        <p:spPr>
          <a:xfrm>
            <a:off x="6472196" y="2899574"/>
            <a:ext cx="2084614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buClr>
                <a:srgbClr val="000000"/>
              </a:buClr>
              <a:defRPr/>
            </a:pPr>
            <a:r>
              <a:rPr lang="bs-Latn-BA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Početak pilot faze MRVA</a:t>
            </a:r>
            <a:r>
              <a:rPr lang="it-IT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: </a:t>
            </a:r>
          </a:p>
          <a:p>
            <a:pPr defTabSz="914446">
              <a:buClr>
                <a:srgbClr val="000000"/>
              </a:buClr>
              <a:defRPr/>
            </a:pPr>
            <a:r>
              <a:rPr lang="bs-Latn-BA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Pružanje  </a:t>
            </a:r>
            <a:r>
              <a:rPr lang="it-IT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CA(s)</a:t>
            </a:r>
            <a:r>
              <a:rPr lang="bs-Latn-BA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i</a:t>
            </a:r>
            <a:r>
              <a:rPr lang="it-IT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bs-Latn-BA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regulatornim entitetima mogućnost da se upoznaju sa sistemom</a:t>
            </a:r>
            <a:r>
              <a:rPr lang="it-IT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</a:t>
            </a:r>
            <a:r>
              <a:rPr lang="it-IT" sz="680" b="1" kern="0" dirty="0" err="1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obučit</a:t>
            </a:r>
            <a:r>
              <a:rPr lang="bs-Latn-BA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i</a:t>
            </a:r>
            <a:r>
              <a:rPr lang="it-IT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, </a:t>
            </a:r>
            <a:r>
              <a:rPr lang="it-IT" sz="680" b="1" kern="0" dirty="0" err="1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informira</a:t>
            </a:r>
            <a:r>
              <a:rPr lang="bs-Latn-BA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ti</a:t>
            </a:r>
            <a:r>
              <a:rPr lang="it-IT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, </a:t>
            </a:r>
            <a:r>
              <a:rPr lang="it-IT" sz="680" b="1" kern="0" dirty="0" err="1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vježb</a:t>
            </a:r>
            <a:r>
              <a:rPr lang="bs-Latn-BA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ati</a:t>
            </a:r>
            <a:r>
              <a:rPr lang="it-IT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, podi</a:t>
            </a:r>
            <a:r>
              <a:rPr lang="bs-Latn-BA" sz="680" b="1" kern="0" dirty="0">
                <a:solidFill>
                  <a:srgbClr val="000000"/>
                </a:solidFill>
                <a:latin typeface="Arial"/>
                <a:ea typeface="Cambria" panose="02040503050406030204" pitchFamily="18" charset="0"/>
                <a:cs typeface="Arial"/>
                <a:sym typeface="Wingdings" pitchFamily="2" charset="2"/>
              </a:rPr>
              <a:t>zanje svijesti</a:t>
            </a:r>
            <a:endParaRPr lang="bs-Latn-BA" sz="651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bs-Latn-BA" sz="65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20;p1">
            <a:extLst>
              <a:ext uri="{FF2B5EF4-FFF2-40B4-BE49-F238E27FC236}">
                <a16:creationId xmlns:a16="http://schemas.microsoft.com/office/drawing/2014/main" id="{10CB08F8-B546-5CF7-F487-ACA6186C837D}"/>
              </a:ext>
            </a:extLst>
          </p:cNvPr>
          <p:cNvSpPr/>
          <p:nvPr/>
        </p:nvSpPr>
        <p:spPr>
          <a:xfrm>
            <a:off x="8163831" y="3399888"/>
            <a:ext cx="228665" cy="156501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C79EE49-D568-DE8B-9377-9F537422EFDF}"/>
              </a:ext>
            </a:extLst>
          </p:cNvPr>
          <p:cNvGrpSpPr/>
          <p:nvPr/>
        </p:nvGrpSpPr>
        <p:grpSpPr>
          <a:xfrm>
            <a:off x="7085552" y="4844979"/>
            <a:ext cx="2172180" cy="1243661"/>
            <a:chOff x="5402448" y="493613"/>
            <a:chExt cx="2097429" cy="925933"/>
          </a:xfrm>
        </p:grpSpPr>
        <p:sp>
          <p:nvSpPr>
            <p:cNvPr id="147" name="Google Shape;114;p1">
              <a:extLst>
                <a:ext uri="{FF2B5EF4-FFF2-40B4-BE49-F238E27FC236}">
                  <a16:creationId xmlns:a16="http://schemas.microsoft.com/office/drawing/2014/main" id="{2CF08513-A33D-1E45-DC79-40CCE0131D05}"/>
                </a:ext>
              </a:extLst>
            </p:cNvPr>
            <p:cNvSpPr/>
            <p:nvPr/>
          </p:nvSpPr>
          <p:spPr>
            <a:xfrm>
              <a:off x="5402448" y="493613"/>
              <a:ext cx="1579122" cy="348552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2955" tIns="102955" rIns="102955" bIns="102955" anchor="ctr" anchorCtr="0">
              <a:no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lang="en-US" sz="2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17;p1">
              <a:extLst>
                <a:ext uri="{FF2B5EF4-FFF2-40B4-BE49-F238E27FC236}">
                  <a16:creationId xmlns:a16="http://schemas.microsoft.com/office/drawing/2014/main" id="{6A5DA785-C738-93F3-64EF-14FA59C47448}"/>
                </a:ext>
              </a:extLst>
            </p:cNvPr>
            <p:cNvSpPr/>
            <p:nvPr/>
          </p:nvSpPr>
          <p:spPr>
            <a:xfrm>
              <a:off x="5701002" y="1032310"/>
              <a:ext cx="1798875" cy="387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955" tIns="51463" rIns="102955" bIns="51463" anchor="t" anchorCtr="0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PREKRETNICA: MRVA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poboljšan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CA su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dobili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efikasnije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alate za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implementaciju</a:t>
              </a:r>
              <a:endPara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Poboljšana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dostupnost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za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operatere</a:t>
              </a:r>
              <a:endParaRPr kumimoji="0" lang="it-IT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Ojačana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interakcija</a:t>
              </a:r>
              <a:r>
                <a:rPr kumimoji="0" lang="it-IT" sz="676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 CA-</a:t>
              </a:r>
              <a:r>
                <a:rPr kumimoji="0" lang="it-IT" sz="67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operatora</a:t>
              </a:r>
              <a:endParaRPr kumimoji="0" lang="en-US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4B7A3B2C-F051-84F6-B95F-5869E98F1953}"/>
              </a:ext>
            </a:extLst>
          </p:cNvPr>
          <p:cNvSpPr txBox="1"/>
          <p:nvPr/>
        </p:nvSpPr>
        <p:spPr>
          <a:xfrm>
            <a:off x="7115078" y="4921604"/>
            <a:ext cx="1517154" cy="506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Razviti</a:t>
            </a:r>
            <a:r>
              <a:rPr kumimoji="0" lang="en-US" sz="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znači</a:t>
            </a:r>
            <a:r>
              <a:rPr kumimoji="0" lang="en-US" sz="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napraviti</a:t>
            </a:r>
            <a:r>
              <a:rPr kumimoji="0" lang="en-US" sz="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MRVA u </a:t>
            </a: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potpunosti</a:t>
            </a:r>
            <a:r>
              <a:rPr kumimoji="0" lang="en-US" sz="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razvijen</a:t>
            </a:r>
            <a:r>
              <a:rPr kumimoji="0" lang="en-US" sz="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efikasan</a:t>
            </a:r>
            <a:r>
              <a:rPr kumimoji="0" lang="en-US" sz="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usvojiti</a:t>
            </a:r>
            <a:r>
              <a:rPr kumimoji="0" lang="en-US" sz="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automatizovani</a:t>
            </a:r>
            <a:r>
              <a:rPr kumimoji="0" lang="en-US" sz="6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sistem</a:t>
            </a:r>
            <a:endParaRPr kumimoji="0" lang="en-US" sz="68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bs-Latn-BA" sz="65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20;p1">
            <a:extLst>
              <a:ext uri="{FF2B5EF4-FFF2-40B4-BE49-F238E27FC236}">
                <a16:creationId xmlns:a16="http://schemas.microsoft.com/office/drawing/2014/main" id="{F23D9849-A985-B7A6-EB52-38D73AD20B17}"/>
              </a:ext>
            </a:extLst>
          </p:cNvPr>
          <p:cNvSpPr/>
          <p:nvPr/>
        </p:nvSpPr>
        <p:spPr>
          <a:xfrm>
            <a:off x="8449904" y="5412025"/>
            <a:ext cx="228665" cy="156501"/>
          </a:xfrm>
          <a:prstGeom prst="triangl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84;p1">
            <a:extLst>
              <a:ext uri="{FF2B5EF4-FFF2-40B4-BE49-F238E27FC236}">
                <a16:creationId xmlns:a16="http://schemas.microsoft.com/office/drawing/2014/main" id="{989960E1-57E7-47A8-9931-DB667409228B}"/>
              </a:ext>
            </a:extLst>
          </p:cNvPr>
          <p:cNvSpPr txBox="1"/>
          <p:nvPr/>
        </p:nvSpPr>
        <p:spPr>
          <a:xfrm>
            <a:off x="254001" y="2830318"/>
            <a:ext cx="1528863" cy="14772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bs-Latn-BA" sz="1400" b="1" kern="0" dirty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Institucionalni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B45F0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7;p1">
            <a:extLst>
              <a:ext uri="{FF2B5EF4-FFF2-40B4-BE49-F238E27FC236}">
                <a16:creationId xmlns:a16="http://schemas.microsoft.com/office/drawing/2014/main" id="{7C413B87-B54A-435D-BB9A-B83CF0B3A34D}"/>
              </a:ext>
            </a:extLst>
          </p:cNvPr>
          <p:cNvSpPr/>
          <p:nvPr/>
        </p:nvSpPr>
        <p:spPr>
          <a:xfrm>
            <a:off x="2121090" y="1390535"/>
            <a:ext cx="1410185" cy="416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51463" rIns="102955" bIns="51463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Temeljito </a:t>
            </a:r>
            <a:r>
              <a:rPr kumimoji="0" lang="en-US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razumijevanje</a:t>
            </a:r>
            <a:r>
              <a:rPr kumimoji="0" lang="en-US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primjenjivog</a:t>
            </a:r>
            <a:r>
              <a:rPr kumimoji="0" lang="en-US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zakonodavstva</a:t>
            </a:r>
            <a:r>
              <a:rPr kumimoji="0" lang="en-US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676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zahtjeva</a:t>
            </a:r>
            <a:r>
              <a:rPr kumimoji="0" lang="en-US" sz="676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 EU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5A89611-3958-4B03-81E6-61DE3EEB3DA0}"/>
              </a:ext>
            </a:extLst>
          </p:cNvPr>
          <p:cNvGrpSpPr/>
          <p:nvPr/>
        </p:nvGrpSpPr>
        <p:grpSpPr>
          <a:xfrm>
            <a:off x="2076585" y="2174412"/>
            <a:ext cx="887889" cy="347709"/>
            <a:chOff x="4241364" y="1691778"/>
            <a:chExt cx="1121923" cy="421192"/>
          </a:xfrm>
        </p:grpSpPr>
        <p:sp>
          <p:nvSpPr>
            <p:cNvPr id="119" name="Google Shape;114;p1">
              <a:extLst>
                <a:ext uri="{FF2B5EF4-FFF2-40B4-BE49-F238E27FC236}">
                  <a16:creationId xmlns:a16="http://schemas.microsoft.com/office/drawing/2014/main" id="{16B48948-D62B-4354-B817-67360F78FC79}"/>
                </a:ext>
              </a:extLst>
            </p:cNvPr>
            <p:cNvSpPr/>
            <p:nvPr/>
          </p:nvSpPr>
          <p:spPr>
            <a:xfrm>
              <a:off x="4243500" y="1735112"/>
              <a:ext cx="1075711" cy="377858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2955" tIns="102955" rIns="102955" bIns="102955" anchor="ctr" anchorCtr="0">
              <a:no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lang="en-US" sz="209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15;p1">
              <a:extLst>
                <a:ext uri="{FF2B5EF4-FFF2-40B4-BE49-F238E27FC236}">
                  <a16:creationId xmlns:a16="http://schemas.microsoft.com/office/drawing/2014/main" id="{C51F8DFD-C446-457D-9E21-7DC2DE852DFB}"/>
                </a:ext>
              </a:extLst>
            </p:cNvPr>
            <p:cNvSpPr txBox="1"/>
            <p:nvPr/>
          </p:nvSpPr>
          <p:spPr>
            <a:xfrm>
              <a:off x="4241364" y="1691778"/>
              <a:ext cx="1121923" cy="377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955" tIns="102955" rIns="102955" bIns="102955" anchor="t" anchorCtr="0">
              <a:spAutoFit/>
            </a:bodyPr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bs-Latn-BA" sz="676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Arial"/>
                  <a:sym typeface="Arial"/>
                </a:rPr>
                <a:t>Uspostava WG</a:t>
              </a:r>
              <a:endParaRPr kumimoji="0" lang="en-US" sz="676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1" name="Google Shape;84;p1">
            <a:extLst>
              <a:ext uri="{FF2B5EF4-FFF2-40B4-BE49-F238E27FC236}">
                <a16:creationId xmlns:a16="http://schemas.microsoft.com/office/drawing/2014/main" id="{6096647A-6BAE-4476-A1BE-E46CAEE988DF}"/>
              </a:ext>
            </a:extLst>
          </p:cNvPr>
          <p:cNvSpPr txBox="1"/>
          <p:nvPr/>
        </p:nvSpPr>
        <p:spPr>
          <a:xfrm>
            <a:off x="254000" y="1418476"/>
            <a:ext cx="1538306" cy="12618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bs-Latn-BA" sz="1400" b="1" i="0" u="none" strike="noStrike" kern="0" cap="none" spc="0" normalizeH="0" baseline="0" noProof="0" dirty="0">
                <a:ln>
                  <a:noFill/>
                </a:ln>
                <a:solidFill>
                  <a:srgbClr val="B45F0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Zakonodavstvo i regulativa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B45F0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84;p1">
            <a:extLst>
              <a:ext uri="{FF2B5EF4-FFF2-40B4-BE49-F238E27FC236}">
                <a16:creationId xmlns:a16="http://schemas.microsoft.com/office/drawing/2014/main" id="{72C52A54-9AD3-4726-9B0A-0355A0192758}"/>
              </a:ext>
            </a:extLst>
          </p:cNvPr>
          <p:cNvSpPr txBox="1"/>
          <p:nvPr/>
        </p:nvSpPr>
        <p:spPr>
          <a:xfrm>
            <a:off x="264640" y="4565675"/>
            <a:ext cx="1538306" cy="12618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bs-Latn-BA" sz="1400" b="1" kern="0" dirty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Informacione tehnologije - IT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5F0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95;p1">
            <a:extLst>
              <a:ext uri="{FF2B5EF4-FFF2-40B4-BE49-F238E27FC236}">
                <a16:creationId xmlns:a16="http://schemas.microsoft.com/office/drawing/2014/main" id="{18039AE5-B18D-401E-B2B9-28E2782032CD}"/>
              </a:ext>
            </a:extLst>
          </p:cNvPr>
          <p:cNvSpPr/>
          <p:nvPr/>
        </p:nvSpPr>
        <p:spPr>
          <a:xfrm>
            <a:off x="8308063" y="1928654"/>
            <a:ext cx="1161822" cy="363797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bs-Latn-BA" sz="67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Razvoj ETS mjera i alata</a:t>
            </a:r>
            <a:endParaRPr kumimoji="0" lang="en-US" sz="676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" name="Google Shape;117;p1">
            <a:extLst>
              <a:ext uri="{FF2B5EF4-FFF2-40B4-BE49-F238E27FC236}">
                <a16:creationId xmlns:a16="http://schemas.microsoft.com/office/drawing/2014/main" id="{86B634F9-D03F-43CE-8756-0786E43DAB80}"/>
              </a:ext>
            </a:extLst>
          </p:cNvPr>
          <p:cNvSpPr/>
          <p:nvPr/>
        </p:nvSpPr>
        <p:spPr>
          <a:xfrm>
            <a:off x="3999300" y="2382744"/>
            <a:ext cx="1849186" cy="52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55" tIns="51463" rIns="102955" bIns="51463" anchor="t" anchorCtr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r>
              <a:rPr lang="bs-Latn-BA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PREKRETNICA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:</a:t>
            </a:r>
          </a:p>
          <a:p>
            <a:pPr defTabSz="914446">
              <a:defRPr/>
            </a:pP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Država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ima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jasno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razumijevanje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o </a:t>
            </a: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sredstvima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za </a:t>
            </a: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uvođenje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MRVA u </a:t>
            </a: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sve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nivoe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pravnih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76" dirty="0" err="1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sistema</a:t>
            </a:r>
            <a:r>
              <a:rPr lang="en-US" sz="676" dirty="0">
                <a:solidFill>
                  <a:srgbClr val="002060"/>
                </a:solidFill>
                <a:latin typeface="Arial"/>
                <a:ea typeface="Cambria" panose="02040503050406030204" pitchFamily="18" charset="0"/>
                <a:cs typeface="Arial"/>
                <a:sym typeface="Arial"/>
              </a:rPr>
              <a:t> vlasti</a:t>
            </a:r>
          </a:p>
        </p:txBody>
      </p:sp>
      <p:sp>
        <p:nvSpPr>
          <p:cNvPr id="98" name="Google Shape;120;p1">
            <a:extLst>
              <a:ext uri="{FF2B5EF4-FFF2-40B4-BE49-F238E27FC236}">
                <a16:creationId xmlns:a16="http://schemas.microsoft.com/office/drawing/2014/main" id="{80684AB3-EF62-41C8-B1EE-E6423E8F2D1B}"/>
              </a:ext>
            </a:extLst>
          </p:cNvPr>
          <p:cNvSpPr/>
          <p:nvPr/>
        </p:nvSpPr>
        <p:spPr>
          <a:xfrm>
            <a:off x="4291617" y="2197764"/>
            <a:ext cx="228665" cy="156501"/>
          </a:xfrm>
          <a:prstGeom prst="triangle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955" tIns="102955" rIns="102955" bIns="102955" anchor="ctr" anchorCtr="0">
            <a:no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2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0CE3B5B5-7D8E-439D-8259-2F056A12F9E8}"/>
              </a:ext>
            </a:extLst>
          </p:cNvPr>
          <p:cNvSpPr txBox="1">
            <a:spLocks/>
          </p:cNvSpPr>
          <p:nvPr/>
        </p:nvSpPr>
        <p:spPr>
          <a:xfrm>
            <a:off x="524353" y="484770"/>
            <a:ext cx="6478093" cy="439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2800" b="1" i="0" u="none" strike="noStrike" kern="1200" cap="none" spc="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MAPA PUTA ZA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ETS MRV</a:t>
            </a:r>
            <a:r>
              <a:rPr kumimoji="0" lang="bs-Latn-BA" sz="2800" b="1" i="0" u="none" strike="noStrike" kern="1200" cap="none" spc="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A 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BiH</a:t>
            </a:r>
          </a:p>
        </p:txBody>
      </p:sp>
    </p:spTree>
    <p:extLst>
      <p:ext uri="{BB962C8B-B14F-4D97-AF65-F5344CB8AC3E}">
        <p14:creationId xmlns:p14="http://schemas.microsoft.com/office/powerpoint/2010/main" val="675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916D-A7B1-FD47-BE12-BE1B55E79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08066"/>
          </a:xfrm>
        </p:spPr>
        <p:txBody>
          <a:bodyPr/>
          <a:lstStyle/>
          <a:p>
            <a:pPr algn="l"/>
            <a:r>
              <a:rPr lang="bs-Latn-BA" sz="28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ŠTA JE DO SADA URAĐENO U BIH</a:t>
            </a:r>
            <a:r>
              <a:rPr lang="en-US" sz="28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?</a:t>
            </a:r>
            <a:endParaRPr lang="bs-Latn-BA" sz="28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algn="l"/>
            <a:endParaRPr lang="bs-Latn-BA" sz="3200" dirty="0">
              <a:solidFill>
                <a:srgbClr val="002060"/>
              </a:solidFill>
              <a:latin typeface="Arial"/>
              <a:ea typeface="Calibri Light"/>
              <a:cs typeface="Calibri Light" panose="020F03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ACF55-45B6-2C4F-B336-76C8F2BC3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27646"/>
            <a:ext cx="6353175" cy="3984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bs-Latn-BA" sz="2100" b="1" dirty="0">
                <a:solidFill>
                  <a:srgbClr val="2D2E81"/>
                </a:solidFill>
                <a:latin typeface="Arial"/>
                <a:ea typeface="Calibri"/>
                <a:cs typeface="Arial"/>
              </a:rPr>
              <a:t>IZVRŠENE AKTIVNOSTI</a:t>
            </a:r>
            <a:endParaRPr lang="bs-Latn-BA" sz="21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313055" marR="3175" indent="-304800" algn="just">
              <a:lnSpc>
                <a:spcPct val="150000"/>
              </a:lnSpc>
              <a:spcBef>
                <a:spcPts val="60"/>
              </a:spcBef>
              <a:buFont typeface="Wingdings,Sans-Serif"/>
              <a:buChar char="Ø"/>
            </a:pPr>
            <a:r>
              <a:rPr lang="en-US" sz="1400" b="1" dirty="0" err="1">
                <a:solidFill>
                  <a:srgbClr val="2D2E81"/>
                </a:solidFill>
                <a:latin typeface="Arial"/>
                <a:ea typeface="Calibri"/>
                <a:cs typeface="Arial"/>
              </a:rPr>
              <a:t>Nacrt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Calibri"/>
                <a:cs typeface="Arial"/>
              </a:rPr>
              <a:t> NECP-a BiH do 2030.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Calibri"/>
                <a:cs typeface="Arial"/>
              </a:rPr>
              <a:t>godine</a:t>
            </a:r>
            <a:r>
              <a:rPr lang="bs-Latn-BA" sz="1400" b="1" dirty="0">
                <a:solidFill>
                  <a:srgbClr val="2D2E81"/>
                </a:solidFill>
                <a:latin typeface="Arial"/>
                <a:ea typeface="Calibri"/>
                <a:cs typeface="Arial"/>
              </a:rPr>
              <a:t>.</a:t>
            </a:r>
            <a:endParaRPr lang="en-US" sz="14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313055" marR="3175" indent="-304800" algn="just">
              <a:lnSpc>
                <a:spcPct val="150000"/>
              </a:lnSpc>
              <a:spcBef>
                <a:spcPts val="60"/>
              </a:spcBef>
              <a:buFont typeface="Wingdings,Sans-Serif"/>
              <a:buChar char="Ø"/>
            </a:pPr>
            <a:r>
              <a:rPr lang="en-US" sz="1400" b="1" dirty="0" err="1">
                <a:solidFill>
                  <a:srgbClr val="2D2E81"/>
                </a:solidFill>
                <a:latin typeface="Arial"/>
                <a:ea typeface="Calibri"/>
                <a:cs typeface="Arial"/>
              </a:rPr>
              <a:t>Prijedlog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ETS MRVA za BiH</a:t>
            </a:r>
            <a:r>
              <a:rPr lang="bs-Latn-BA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.</a:t>
            </a:r>
            <a:endParaRPr lang="en-US" sz="1400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313055" marR="3175" indent="-304800" algn="just">
              <a:lnSpc>
                <a:spcPct val="150000"/>
              </a:lnSpc>
              <a:spcBef>
                <a:spcPts val="60"/>
              </a:spcBef>
              <a:buFont typeface="Wingdings,Sans-Serif"/>
              <a:buChar char="Ø"/>
            </a:pP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Nacrt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opcija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za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Nacionalnu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šemu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trgovanja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emisijama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u</a:t>
            </a:r>
            <a:endParaRPr lang="en-US" sz="1400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8255" marR="3175" algn="just">
              <a:lnSpc>
                <a:spcPct val="150000"/>
              </a:lnSpc>
              <a:spcBef>
                <a:spcPts val="60"/>
              </a:spcBef>
            </a:pP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    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Bosni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Hercegovini</a:t>
            </a:r>
            <a:r>
              <a:rPr lang="bs-Latn-BA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.</a:t>
            </a:r>
            <a:endParaRPr lang="en-US" sz="1400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313055" marR="3175" indent="-304800" algn="l">
              <a:lnSpc>
                <a:spcPct val="150000"/>
              </a:lnSpc>
              <a:spcBef>
                <a:spcPts val="60"/>
              </a:spcBef>
              <a:buFont typeface="Wingdings,Sans-Serif"/>
              <a:buChar char="Ø"/>
            </a:pP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Analiza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uticaja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CBAM-a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ETS-a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na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6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odabranih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sektora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u BiH (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željezo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, cement,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vještačko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đubrivo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,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aluminijum</a:t>
            </a:r>
            <a:r>
              <a:rPr lang="bs-Latn-BA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, vodik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električna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energija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)</a:t>
            </a:r>
            <a:r>
              <a:rPr lang="bs-Latn-BA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.</a:t>
            </a:r>
            <a:endParaRPr lang="en-US" sz="1400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313055" marR="3175" indent="-304800" algn="just">
              <a:lnSpc>
                <a:spcPct val="150000"/>
              </a:lnSpc>
              <a:spcBef>
                <a:spcPts val="60"/>
              </a:spcBef>
              <a:buFont typeface="Wingdings,Sans-Serif"/>
              <a:buChar char="Ø"/>
            </a:pP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Analiza </a:t>
            </a: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nedostataka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regulative</a:t>
            </a:r>
            <a:r>
              <a:rPr lang="bs-Latn-BA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.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</a:t>
            </a:r>
            <a:endParaRPr lang="bs-Latn-BA" sz="1400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313055" marR="3175" indent="-304800" algn="just">
              <a:lnSpc>
                <a:spcPct val="150000"/>
              </a:lnSpc>
              <a:spcBef>
                <a:spcPts val="60"/>
              </a:spcBef>
              <a:buFont typeface="Wingdings,Sans-Serif"/>
              <a:buChar char="Ø"/>
            </a:pPr>
            <a:r>
              <a:rPr lang="en-US" sz="1400" b="1" dirty="0" err="1">
                <a:solidFill>
                  <a:srgbClr val="2D2E81"/>
                </a:solidFill>
                <a:latin typeface="Arial"/>
                <a:ea typeface="+mn-lt"/>
                <a:cs typeface="Arial"/>
              </a:rPr>
              <a:t>Radionica</a:t>
            </a: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 o ETS/CBAM</a:t>
            </a:r>
            <a:r>
              <a:rPr lang="bs-Latn-BA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.</a:t>
            </a:r>
            <a:endParaRPr lang="en-US" sz="1400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313055" marR="3175" indent="-304800" algn="just">
              <a:lnSpc>
                <a:spcPct val="150000"/>
              </a:lnSpc>
              <a:spcBef>
                <a:spcPts val="60"/>
              </a:spcBef>
              <a:buFont typeface="Wingdings,Sans-Serif"/>
              <a:buChar char="Ø"/>
            </a:pPr>
            <a:r>
              <a:rPr lang="en-US" sz="1400" b="1" dirty="0">
                <a:solidFill>
                  <a:srgbClr val="2D2E81"/>
                </a:solidFill>
                <a:latin typeface="Arial"/>
                <a:ea typeface="+mn-lt"/>
                <a:cs typeface="Arial"/>
              </a:rPr>
              <a:t>Mapa puta za MRVA BiH.</a:t>
            </a:r>
            <a:endParaRPr lang="bs-Latn-BA" sz="1400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algn="l"/>
            <a:endParaRPr lang="bs-Latn-BA" b="1" dirty="0">
              <a:solidFill>
                <a:srgbClr val="2D2E81"/>
              </a:solidFill>
              <a:latin typeface="Arial MT"/>
              <a:ea typeface="+mn-lt"/>
              <a:cs typeface="+mn-lt"/>
            </a:endParaRPr>
          </a:p>
          <a:p>
            <a:pPr algn="l"/>
            <a:endParaRPr lang="bs-Latn-BA" dirty="0">
              <a:solidFill>
                <a:srgbClr val="2D2E81"/>
              </a:solidFill>
              <a:latin typeface="Arial MT"/>
              <a:ea typeface="+mn-lt"/>
              <a:cs typeface="+mn-lt"/>
            </a:endParaRPr>
          </a:p>
          <a:p>
            <a:endParaRPr lang="bs-Latn-BA" sz="3100" dirty="0">
              <a:solidFill>
                <a:srgbClr val="2D2E81"/>
              </a:solidFill>
              <a:ea typeface="+mn-lt"/>
              <a:cs typeface="+mn-lt"/>
            </a:endParaRPr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11A4A3CE-21BA-6FB5-AD4E-39AC1E979FA0}"/>
              </a:ext>
            </a:extLst>
          </p:cNvPr>
          <p:cNvSpPr txBox="1"/>
          <p:nvPr/>
        </p:nvSpPr>
        <p:spPr>
          <a:xfrm>
            <a:off x="7873287" y="2335882"/>
            <a:ext cx="3640759" cy="332996"/>
          </a:xfrm>
          <a:prstGeom prst="rect">
            <a:avLst/>
          </a:prstGeom>
        </p:spPr>
        <p:txBody>
          <a:bodyPr vert="horz" wrap="square" lIns="0" tIns="9736" rIns="0" bIns="0" rtlCol="0" anchor="t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>
              <a:lnSpc>
                <a:spcPct val="100000"/>
              </a:lnSpc>
              <a:spcBef>
                <a:spcPts val="76"/>
              </a:spcBef>
            </a:pPr>
            <a:r>
              <a:rPr lang="bs-Latn-BA" sz="2100" b="1" spc="3" dirty="0">
                <a:solidFill>
                  <a:srgbClr val="2D2E81"/>
                </a:solidFill>
                <a:latin typeface="Arial"/>
                <a:cs typeface="Arial"/>
              </a:rPr>
              <a:t>PLANIRANE AKTIVNOSTI</a:t>
            </a:r>
            <a:endParaRPr lang="en-US" sz="210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B676B-C088-F63B-6B11-934A128805D6}"/>
              </a:ext>
            </a:extLst>
          </p:cNvPr>
          <p:cNvSpPr txBox="1"/>
          <p:nvPr/>
        </p:nvSpPr>
        <p:spPr>
          <a:xfrm>
            <a:off x="7926556" y="2801670"/>
            <a:ext cx="3525013" cy="1668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Prvi </a:t>
            </a:r>
            <a:r>
              <a:rPr lang="en-US" sz="1400" b="1" spc="7" err="1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sastanak</a:t>
            </a: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400" b="1" spc="7" err="1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radne</a:t>
            </a: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400" b="1" spc="7" err="1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grupe</a:t>
            </a: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 za ETS MRVA</a:t>
            </a:r>
            <a:r>
              <a:rPr lang="bs-Latn-BA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</a:p>
          <a:p>
            <a:pPr marL="228600" marR="0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bs-Latn-BA" sz="1400" b="1" spc="7" dirty="0">
                <a:solidFill>
                  <a:srgbClr val="2D2E81"/>
                </a:solidFill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D</a:t>
            </a:r>
            <a:r>
              <a:rPr lang="en-US" sz="1400" b="1" spc="7" err="1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iskusija</a:t>
            </a: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 o </a:t>
            </a:r>
            <a:r>
              <a:rPr lang="en-US" sz="1400" b="1" spc="7" err="1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Mapi</a:t>
            </a: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 puta za ETS MRVA</a:t>
            </a:r>
            <a:r>
              <a:rPr lang="bs-Latn-BA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</a:p>
          <a:p>
            <a:pPr marL="228600" marR="0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bs-Latn-BA" sz="1400" b="1" spc="7" dirty="0">
                <a:solidFill>
                  <a:srgbClr val="2D2E81"/>
                </a:solidFill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U</a:t>
            </a:r>
            <a:r>
              <a:rPr lang="en-US" sz="1400" b="1" spc="7" err="1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svajanje</a:t>
            </a: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 Mape puta za ETS MRVA</a:t>
            </a:r>
            <a:r>
              <a:rPr lang="bs-Latn-BA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</a:p>
          <a:p>
            <a:pPr marL="228600" marR="0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bs-Latn-BA" sz="1400" b="1" spc="7" dirty="0">
                <a:solidFill>
                  <a:srgbClr val="2D2E81"/>
                </a:solidFill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P</a:t>
            </a:r>
            <a:r>
              <a:rPr lang="en-US" sz="1400" b="1" spc="7" err="1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riprema</a:t>
            </a: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400" b="1" spc="7" err="1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zakonskog</a:t>
            </a: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400" b="1" spc="7" err="1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osnova</a:t>
            </a:r>
            <a:r>
              <a:rPr lang="en-US" sz="1400" b="1" spc="7" dirty="0">
                <a:solidFill>
                  <a:srgbClr val="2D2E81"/>
                </a:solidFill>
                <a:effectLst/>
                <a:latin typeface="Arial MT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US" sz="1400" b="1">
              <a:effectLst/>
              <a:latin typeface="Arial M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5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0" y="5214073"/>
            <a:ext cx="1620097" cy="1644227"/>
            <a:chOff x="0" y="7821109"/>
            <a:chExt cx="2430145" cy="2466340"/>
          </a:xfrm>
        </p:grpSpPr>
        <p:sp>
          <p:nvSpPr>
            <p:cNvPr id="7" name="object 7"/>
            <p:cNvSpPr/>
            <p:nvPr/>
          </p:nvSpPr>
          <p:spPr>
            <a:xfrm>
              <a:off x="0" y="7821109"/>
              <a:ext cx="2430145" cy="2466340"/>
            </a:xfrm>
            <a:custGeom>
              <a:avLst/>
              <a:gdLst/>
              <a:ahLst/>
              <a:cxnLst/>
              <a:rect l="l" t="t" r="r" b="b"/>
              <a:pathLst>
                <a:path w="2430145" h="2466340">
                  <a:moveTo>
                    <a:pt x="0" y="2465890"/>
                  </a:moveTo>
                  <a:lnTo>
                    <a:pt x="0" y="0"/>
                  </a:lnTo>
                  <a:lnTo>
                    <a:pt x="2429603" y="2465890"/>
                  </a:lnTo>
                  <a:lnTo>
                    <a:pt x="0" y="246589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032833"/>
              <a:ext cx="2221230" cy="2254250"/>
            </a:xfrm>
            <a:custGeom>
              <a:avLst/>
              <a:gdLst/>
              <a:ahLst/>
              <a:cxnLst/>
              <a:rect l="l" t="t" r="r" b="b"/>
              <a:pathLst>
                <a:path w="2221230" h="2254250">
                  <a:moveTo>
                    <a:pt x="0" y="2254166"/>
                  </a:moveTo>
                  <a:lnTo>
                    <a:pt x="0" y="0"/>
                  </a:lnTo>
                  <a:lnTo>
                    <a:pt x="2220995" y="2254166"/>
                  </a:lnTo>
                  <a:lnTo>
                    <a:pt x="0" y="2254166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8237609"/>
              <a:ext cx="2019300" cy="2049780"/>
            </a:xfrm>
            <a:custGeom>
              <a:avLst/>
              <a:gdLst/>
              <a:ahLst/>
              <a:cxnLst/>
              <a:rect l="l" t="t" r="r" b="b"/>
              <a:pathLst>
                <a:path w="2019300" h="2049779">
                  <a:moveTo>
                    <a:pt x="0" y="2049390"/>
                  </a:moveTo>
                  <a:lnTo>
                    <a:pt x="0" y="0"/>
                  </a:lnTo>
                  <a:lnTo>
                    <a:pt x="2019232" y="2049390"/>
                  </a:lnTo>
                  <a:lnTo>
                    <a:pt x="0" y="204939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>
              <a:defPPr>
                <a:defRPr lang="en-BA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421795" y="3280750"/>
            <a:ext cx="671829" cy="635423"/>
          </a:xfrm>
          <a:custGeom>
            <a:avLst/>
            <a:gdLst/>
            <a:ahLst/>
            <a:cxnLst/>
            <a:rect l="l" t="t" r="r" b="b"/>
            <a:pathLst>
              <a:path w="1007745" h="953135">
                <a:moveTo>
                  <a:pt x="776871" y="564210"/>
                </a:moveTo>
                <a:lnTo>
                  <a:pt x="773950" y="516559"/>
                </a:lnTo>
                <a:lnTo>
                  <a:pt x="765416" y="470623"/>
                </a:lnTo>
                <a:lnTo>
                  <a:pt x="751649" y="426732"/>
                </a:lnTo>
                <a:lnTo>
                  <a:pt x="732993" y="385216"/>
                </a:lnTo>
                <a:lnTo>
                  <a:pt x="725868" y="394550"/>
                </a:lnTo>
                <a:lnTo>
                  <a:pt x="700493" y="428853"/>
                </a:lnTo>
                <a:lnTo>
                  <a:pt x="691362" y="441833"/>
                </a:lnTo>
                <a:lnTo>
                  <a:pt x="701560" y="470827"/>
                </a:lnTo>
                <a:lnTo>
                  <a:pt x="709041" y="500976"/>
                </a:lnTo>
                <a:lnTo>
                  <a:pt x="713651" y="532155"/>
                </a:lnTo>
                <a:lnTo>
                  <a:pt x="715213" y="564210"/>
                </a:lnTo>
                <a:lnTo>
                  <a:pt x="711669" y="612432"/>
                </a:lnTo>
                <a:lnTo>
                  <a:pt x="701357" y="658482"/>
                </a:lnTo>
                <a:lnTo>
                  <a:pt x="684796" y="701852"/>
                </a:lnTo>
                <a:lnTo>
                  <a:pt x="662495" y="742022"/>
                </a:lnTo>
                <a:lnTo>
                  <a:pt x="634961" y="778484"/>
                </a:lnTo>
                <a:lnTo>
                  <a:pt x="602716" y="810742"/>
                </a:lnTo>
                <a:lnTo>
                  <a:pt x="566242" y="838276"/>
                </a:lnTo>
                <a:lnTo>
                  <a:pt x="526072" y="860577"/>
                </a:lnTo>
                <a:lnTo>
                  <a:pt x="482701" y="877138"/>
                </a:lnTo>
                <a:lnTo>
                  <a:pt x="436651" y="887450"/>
                </a:lnTo>
                <a:lnTo>
                  <a:pt x="388429" y="891006"/>
                </a:lnTo>
                <a:lnTo>
                  <a:pt x="340207" y="887450"/>
                </a:lnTo>
                <a:lnTo>
                  <a:pt x="294157" y="877138"/>
                </a:lnTo>
                <a:lnTo>
                  <a:pt x="250786" y="860577"/>
                </a:lnTo>
                <a:lnTo>
                  <a:pt x="210616" y="838276"/>
                </a:lnTo>
                <a:lnTo>
                  <a:pt x="174155" y="810742"/>
                </a:lnTo>
                <a:lnTo>
                  <a:pt x="141897" y="778484"/>
                </a:lnTo>
                <a:lnTo>
                  <a:pt x="114363" y="742022"/>
                </a:lnTo>
                <a:lnTo>
                  <a:pt x="92062" y="701852"/>
                </a:lnTo>
                <a:lnTo>
                  <a:pt x="75501" y="658482"/>
                </a:lnTo>
                <a:lnTo>
                  <a:pt x="65189" y="612432"/>
                </a:lnTo>
                <a:lnTo>
                  <a:pt x="61645" y="564210"/>
                </a:lnTo>
                <a:lnTo>
                  <a:pt x="65189" y="515988"/>
                </a:lnTo>
                <a:lnTo>
                  <a:pt x="75501" y="469938"/>
                </a:lnTo>
                <a:lnTo>
                  <a:pt x="92062" y="426567"/>
                </a:lnTo>
                <a:lnTo>
                  <a:pt x="114363" y="386397"/>
                </a:lnTo>
                <a:lnTo>
                  <a:pt x="141897" y="349923"/>
                </a:lnTo>
                <a:lnTo>
                  <a:pt x="174155" y="317677"/>
                </a:lnTo>
                <a:lnTo>
                  <a:pt x="210616" y="290144"/>
                </a:lnTo>
                <a:lnTo>
                  <a:pt x="250786" y="267843"/>
                </a:lnTo>
                <a:lnTo>
                  <a:pt x="294157" y="251282"/>
                </a:lnTo>
                <a:lnTo>
                  <a:pt x="340207" y="240969"/>
                </a:lnTo>
                <a:lnTo>
                  <a:pt x="388429" y="237413"/>
                </a:lnTo>
                <a:lnTo>
                  <a:pt x="436765" y="240995"/>
                </a:lnTo>
                <a:lnTo>
                  <a:pt x="482904" y="251383"/>
                </a:lnTo>
                <a:lnTo>
                  <a:pt x="526338" y="268046"/>
                </a:lnTo>
                <a:lnTo>
                  <a:pt x="566572" y="290461"/>
                </a:lnTo>
                <a:lnTo>
                  <a:pt x="576516" y="278269"/>
                </a:lnTo>
                <a:lnTo>
                  <a:pt x="586473" y="266255"/>
                </a:lnTo>
                <a:lnTo>
                  <a:pt x="596442" y="254444"/>
                </a:lnTo>
                <a:lnTo>
                  <a:pt x="606425" y="242887"/>
                </a:lnTo>
                <a:lnTo>
                  <a:pt x="567626" y="219659"/>
                </a:lnTo>
                <a:lnTo>
                  <a:pt x="526072" y="200977"/>
                </a:lnTo>
                <a:lnTo>
                  <a:pt x="482130" y="187210"/>
                </a:lnTo>
                <a:lnTo>
                  <a:pt x="436143" y="178689"/>
                </a:lnTo>
                <a:lnTo>
                  <a:pt x="388429" y="175768"/>
                </a:lnTo>
                <a:lnTo>
                  <a:pt x="339775" y="178803"/>
                </a:lnTo>
                <a:lnTo>
                  <a:pt x="292900" y="187655"/>
                </a:lnTo>
                <a:lnTo>
                  <a:pt x="248183" y="201955"/>
                </a:lnTo>
                <a:lnTo>
                  <a:pt x="205981" y="221348"/>
                </a:lnTo>
                <a:lnTo>
                  <a:pt x="166662" y="245452"/>
                </a:lnTo>
                <a:lnTo>
                  <a:pt x="130594" y="273926"/>
                </a:lnTo>
                <a:lnTo>
                  <a:pt x="98145" y="306374"/>
                </a:lnTo>
                <a:lnTo>
                  <a:pt x="69684" y="342430"/>
                </a:lnTo>
                <a:lnTo>
                  <a:pt x="45567" y="381749"/>
                </a:lnTo>
                <a:lnTo>
                  <a:pt x="26187" y="423951"/>
                </a:lnTo>
                <a:lnTo>
                  <a:pt x="11874" y="468680"/>
                </a:lnTo>
                <a:lnTo>
                  <a:pt x="3022" y="515543"/>
                </a:lnTo>
                <a:lnTo>
                  <a:pt x="0" y="564210"/>
                </a:lnTo>
                <a:lnTo>
                  <a:pt x="3022" y="612863"/>
                </a:lnTo>
                <a:lnTo>
                  <a:pt x="11874" y="659739"/>
                </a:lnTo>
                <a:lnTo>
                  <a:pt x="26187" y="704456"/>
                </a:lnTo>
                <a:lnTo>
                  <a:pt x="45567" y="746658"/>
                </a:lnTo>
                <a:lnTo>
                  <a:pt x="69684" y="785977"/>
                </a:lnTo>
                <a:lnTo>
                  <a:pt x="98145" y="822045"/>
                </a:lnTo>
                <a:lnTo>
                  <a:pt x="130594" y="854494"/>
                </a:lnTo>
                <a:lnTo>
                  <a:pt x="166662" y="882954"/>
                </a:lnTo>
                <a:lnTo>
                  <a:pt x="205981" y="907059"/>
                </a:lnTo>
                <a:lnTo>
                  <a:pt x="248183" y="926452"/>
                </a:lnTo>
                <a:lnTo>
                  <a:pt x="292900" y="940765"/>
                </a:lnTo>
                <a:lnTo>
                  <a:pt x="339775" y="949617"/>
                </a:lnTo>
                <a:lnTo>
                  <a:pt x="388429" y="952639"/>
                </a:lnTo>
                <a:lnTo>
                  <a:pt x="437083" y="949617"/>
                </a:lnTo>
                <a:lnTo>
                  <a:pt x="483958" y="940765"/>
                </a:lnTo>
                <a:lnTo>
                  <a:pt x="528675" y="926452"/>
                </a:lnTo>
                <a:lnTo>
                  <a:pt x="570890" y="907059"/>
                </a:lnTo>
                <a:lnTo>
                  <a:pt x="610196" y="882954"/>
                </a:lnTo>
                <a:lnTo>
                  <a:pt x="646264" y="854494"/>
                </a:lnTo>
                <a:lnTo>
                  <a:pt x="678713" y="822045"/>
                </a:lnTo>
                <a:lnTo>
                  <a:pt x="707174" y="785977"/>
                </a:lnTo>
                <a:lnTo>
                  <a:pt x="731291" y="746658"/>
                </a:lnTo>
                <a:lnTo>
                  <a:pt x="750684" y="704456"/>
                </a:lnTo>
                <a:lnTo>
                  <a:pt x="764984" y="659739"/>
                </a:lnTo>
                <a:lnTo>
                  <a:pt x="773836" y="612863"/>
                </a:lnTo>
                <a:lnTo>
                  <a:pt x="776871" y="564210"/>
                </a:lnTo>
                <a:close/>
              </a:path>
              <a:path w="1007745" h="953135">
                <a:moveTo>
                  <a:pt x="1007541" y="9372"/>
                </a:moveTo>
                <a:lnTo>
                  <a:pt x="996416" y="0"/>
                </a:lnTo>
                <a:lnTo>
                  <a:pt x="982141" y="1930"/>
                </a:lnTo>
                <a:lnTo>
                  <a:pt x="957338" y="13474"/>
                </a:lnTo>
                <a:lnTo>
                  <a:pt x="924064" y="33299"/>
                </a:lnTo>
                <a:lnTo>
                  <a:pt x="884415" y="60071"/>
                </a:lnTo>
                <a:lnTo>
                  <a:pt x="840435" y="92443"/>
                </a:lnTo>
                <a:lnTo>
                  <a:pt x="794194" y="129082"/>
                </a:lnTo>
                <a:lnTo>
                  <a:pt x="747763" y="168643"/>
                </a:lnTo>
                <a:lnTo>
                  <a:pt x="703224" y="209804"/>
                </a:lnTo>
                <a:lnTo>
                  <a:pt x="662622" y="251218"/>
                </a:lnTo>
                <a:lnTo>
                  <a:pt x="621665" y="298043"/>
                </a:lnTo>
                <a:lnTo>
                  <a:pt x="580859" y="348640"/>
                </a:lnTo>
                <a:lnTo>
                  <a:pt x="541108" y="400583"/>
                </a:lnTo>
                <a:lnTo>
                  <a:pt x="503301" y="451459"/>
                </a:lnTo>
                <a:lnTo>
                  <a:pt x="468363" y="498830"/>
                </a:lnTo>
                <a:lnTo>
                  <a:pt x="437184" y="540270"/>
                </a:lnTo>
                <a:lnTo>
                  <a:pt x="410667" y="573366"/>
                </a:lnTo>
                <a:lnTo>
                  <a:pt x="389724" y="595680"/>
                </a:lnTo>
                <a:lnTo>
                  <a:pt x="375246" y="604786"/>
                </a:lnTo>
                <a:lnTo>
                  <a:pt x="339623" y="591896"/>
                </a:lnTo>
                <a:lnTo>
                  <a:pt x="284162" y="557860"/>
                </a:lnTo>
                <a:lnTo>
                  <a:pt x="226860" y="518871"/>
                </a:lnTo>
                <a:lnTo>
                  <a:pt x="185724" y="491083"/>
                </a:lnTo>
                <a:lnTo>
                  <a:pt x="154597" y="475297"/>
                </a:lnTo>
                <a:lnTo>
                  <a:pt x="128397" y="468388"/>
                </a:lnTo>
                <a:lnTo>
                  <a:pt x="113766" y="472427"/>
                </a:lnTo>
                <a:lnTo>
                  <a:pt x="117348" y="489483"/>
                </a:lnTo>
                <a:lnTo>
                  <a:pt x="129933" y="505802"/>
                </a:lnTo>
                <a:lnTo>
                  <a:pt x="154711" y="534936"/>
                </a:lnTo>
                <a:lnTo>
                  <a:pt x="189369" y="575106"/>
                </a:lnTo>
                <a:lnTo>
                  <a:pt x="231597" y="624535"/>
                </a:lnTo>
                <a:lnTo>
                  <a:pt x="317373" y="725843"/>
                </a:lnTo>
                <a:lnTo>
                  <a:pt x="353860" y="768858"/>
                </a:lnTo>
                <a:lnTo>
                  <a:pt x="380885" y="800658"/>
                </a:lnTo>
                <a:lnTo>
                  <a:pt x="407085" y="825220"/>
                </a:lnTo>
                <a:lnTo>
                  <a:pt x="419557" y="820686"/>
                </a:lnTo>
                <a:lnTo>
                  <a:pt x="433654" y="802614"/>
                </a:lnTo>
                <a:lnTo>
                  <a:pt x="451053" y="770534"/>
                </a:lnTo>
                <a:lnTo>
                  <a:pt x="480783" y="710577"/>
                </a:lnTo>
                <a:lnTo>
                  <a:pt x="499757" y="673074"/>
                </a:lnTo>
                <a:lnTo>
                  <a:pt x="521373" y="631647"/>
                </a:lnTo>
                <a:lnTo>
                  <a:pt x="545566" y="587121"/>
                </a:lnTo>
                <a:lnTo>
                  <a:pt x="572274" y="540334"/>
                </a:lnTo>
                <a:lnTo>
                  <a:pt x="601421" y="492099"/>
                </a:lnTo>
                <a:lnTo>
                  <a:pt x="632942" y="443242"/>
                </a:lnTo>
                <a:lnTo>
                  <a:pt x="666762" y="394576"/>
                </a:lnTo>
                <a:lnTo>
                  <a:pt x="703440" y="345948"/>
                </a:lnTo>
                <a:lnTo>
                  <a:pt x="742569" y="297383"/>
                </a:lnTo>
                <a:lnTo>
                  <a:pt x="782751" y="250101"/>
                </a:lnTo>
                <a:lnTo>
                  <a:pt x="822566" y="205295"/>
                </a:lnTo>
                <a:lnTo>
                  <a:pt x="860602" y="164134"/>
                </a:lnTo>
                <a:lnTo>
                  <a:pt x="895413" y="127825"/>
                </a:lnTo>
                <a:lnTo>
                  <a:pt x="925614" y="97561"/>
                </a:lnTo>
                <a:lnTo>
                  <a:pt x="966457" y="59944"/>
                </a:lnTo>
                <a:lnTo>
                  <a:pt x="990447" y="39331"/>
                </a:lnTo>
                <a:lnTo>
                  <a:pt x="1004849" y="22479"/>
                </a:lnTo>
                <a:lnTo>
                  <a:pt x="1007541" y="9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14410" y="554083"/>
            <a:ext cx="8737922" cy="130121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67">
              <a:lnSpc>
                <a:spcPct val="100000"/>
              </a:lnSpc>
              <a:spcBef>
                <a:spcPts val="63"/>
              </a:spcBef>
            </a:pPr>
            <a:r>
              <a:rPr lang="en-US" sz="2800" b="1" spc="-7" dirty="0">
                <a:solidFill>
                  <a:srgbClr val="2D2E81"/>
                </a:solidFill>
                <a:latin typeface="Arial MT"/>
                <a:cs typeface="Arial MT"/>
              </a:rPr>
              <a:t>TEMATSKA PARLAMENTARNA SKUPŠTINA BIH SA EU4ENERGY I SJEDNICE U ENTITETSKIM PARLAMENTIMA I BD BIH</a:t>
            </a:r>
            <a:endParaRPr lang="en-US" sz="2800" b="1" dirty="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30934" y="2336384"/>
            <a:ext cx="5130131" cy="819455"/>
          </a:xfrm>
          <a:prstGeom prst="rect">
            <a:avLst/>
          </a:prstGeom>
          <a:solidFill>
            <a:srgbClr val="EABD1A"/>
          </a:solidFill>
        </p:spPr>
        <p:txBody>
          <a:bodyPr vert="horz" wrap="square" lIns="0" tIns="110490" rIns="0" bIns="0" rtlCol="0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87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3601" algn="l"/>
              </a:tabLst>
              <a:defRPr/>
            </a:pP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Prijedlog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za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organizaciju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tematske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parlamentarne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skupštine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BiH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EU4Energy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sjednice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u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entitetskim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parlamentima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533" b="1" i="0" u="none" strike="noStrike" kern="1200" cap="none" spc="120" normalizeH="0" baseline="0" noProof="0" dirty="0" err="1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en-US" sz="1533" b="1" i="0" u="none" strike="noStrike" kern="1200" cap="none" spc="120" normalizeH="0" baseline="0" noProof="0" dirty="0">
                <a:ln>
                  <a:noFill/>
                </a:ln>
                <a:solidFill>
                  <a:srgbClr val="2D2E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BD BiH	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56550" y="2520416"/>
            <a:ext cx="671829" cy="635423"/>
          </a:xfrm>
          <a:custGeom>
            <a:avLst/>
            <a:gdLst/>
            <a:ahLst/>
            <a:cxnLst/>
            <a:rect l="l" t="t" r="r" b="b"/>
            <a:pathLst>
              <a:path w="1007745" h="953135">
                <a:moveTo>
                  <a:pt x="776871" y="564210"/>
                </a:moveTo>
                <a:lnTo>
                  <a:pt x="773950" y="516559"/>
                </a:lnTo>
                <a:lnTo>
                  <a:pt x="765429" y="470623"/>
                </a:lnTo>
                <a:lnTo>
                  <a:pt x="751649" y="426732"/>
                </a:lnTo>
                <a:lnTo>
                  <a:pt x="733005" y="385216"/>
                </a:lnTo>
                <a:lnTo>
                  <a:pt x="725868" y="394550"/>
                </a:lnTo>
                <a:lnTo>
                  <a:pt x="700506" y="428853"/>
                </a:lnTo>
                <a:lnTo>
                  <a:pt x="691362" y="441833"/>
                </a:lnTo>
                <a:lnTo>
                  <a:pt x="701560" y="470827"/>
                </a:lnTo>
                <a:lnTo>
                  <a:pt x="709041" y="500976"/>
                </a:lnTo>
                <a:lnTo>
                  <a:pt x="713651" y="532155"/>
                </a:lnTo>
                <a:lnTo>
                  <a:pt x="715225" y="564210"/>
                </a:lnTo>
                <a:lnTo>
                  <a:pt x="711669" y="612432"/>
                </a:lnTo>
                <a:lnTo>
                  <a:pt x="701370" y="658482"/>
                </a:lnTo>
                <a:lnTo>
                  <a:pt x="684809" y="701852"/>
                </a:lnTo>
                <a:lnTo>
                  <a:pt x="662508" y="742022"/>
                </a:lnTo>
                <a:lnTo>
                  <a:pt x="634974" y="778484"/>
                </a:lnTo>
                <a:lnTo>
                  <a:pt x="602716" y="810742"/>
                </a:lnTo>
                <a:lnTo>
                  <a:pt x="566254" y="838276"/>
                </a:lnTo>
                <a:lnTo>
                  <a:pt x="526072" y="860577"/>
                </a:lnTo>
                <a:lnTo>
                  <a:pt x="482714" y="877138"/>
                </a:lnTo>
                <a:lnTo>
                  <a:pt x="436664" y="887450"/>
                </a:lnTo>
                <a:lnTo>
                  <a:pt x="388442" y="891006"/>
                </a:lnTo>
                <a:lnTo>
                  <a:pt x="340207" y="887450"/>
                </a:lnTo>
                <a:lnTo>
                  <a:pt x="294157" y="877138"/>
                </a:lnTo>
                <a:lnTo>
                  <a:pt x="250799" y="860577"/>
                </a:lnTo>
                <a:lnTo>
                  <a:pt x="210616" y="838276"/>
                </a:lnTo>
                <a:lnTo>
                  <a:pt x="174155" y="810742"/>
                </a:lnTo>
                <a:lnTo>
                  <a:pt x="141897" y="778484"/>
                </a:lnTo>
                <a:lnTo>
                  <a:pt x="114363" y="742022"/>
                </a:lnTo>
                <a:lnTo>
                  <a:pt x="92062" y="701852"/>
                </a:lnTo>
                <a:lnTo>
                  <a:pt x="75514" y="658482"/>
                </a:lnTo>
                <a:lnTo>
                  <a:pt x="65201" y="612432"/>
                </a:lnTo>
                <a:lnTo>
                  <a:pt x="61645" y="564210"/>
                </a:lnTo>
                <a:lnTo>
                  <a:pt x="65201" y="515988"/>
                </a:lnTo>
                <a:lnTo>
                  <a:pt x="75514" y="469938"/>
                </a:lnTo>
                <a:lnTo>
                  <a:pt x="92062" y="426567"/>
                </a:lnTo>
                <a:lnTo>
                  <a:pt x="114363" y="386397"/>
                </a:lnTo>
                <a:lnTo>
                  <a:pt x="141897" y="349923"/>
                </a:lnTo>
                <a:lnTo>
                  <a:pt x="174155" y="317677"/>
                </a:lnTo>
                <a:lnTo>
                  <a:pt x="210616" y="290144"/>
                </a:lnTo>
                <a:lnTo>
                  <a:pt x="250799" y="267843"/>
                </a:lnTo>
                <a:lnTo>
                  <a:pt x="294157" y="251282"/>
                </a:lnTo>
                <a:lnTo>
                  <a:pt x="340207" y="240969"/>
                </a:lnTo>
                <a:lnTo>
                  <a:pt x="388442" y="237413"/>
                </a:lnTo>
                <a:lnTo>
                  <a:pt x="436765" y="240995"/>
                </a:lnTo>
                <a:lnTo>
                  <a:pt x="482904" y="251383"/>
                </a:lnTo>
                <a:lnTo>
                  <a:pt x="526351" y="268046"/>
                </a:lnTo>
                <a:lnTo>
                  <a:pt x="566585" y="290461"/>
                </a:lnTo>
                <a:lnTo>
                  <a:pt x="576516" y="278269"/>
                </a:lnTo>
                <a:lnTo>
                  <a:pt x="586473" y="266255"/>
                </a:lnTo>
                <a:lnTo>
                  <a:pt x="596455" y="254444"/>
                </a:lnTo>
                <a:lnTo>
                  <a:pt x="606425" y="242887"/>
                </a:lnTo>
                <a:lnTo>
                  <a:pt x="567626" y="219659"/>
                </a:lnTo>
                <a:lnTo>
                  <a:pt x="526084" y="200977"/>
                </a:lnTo>
                <a:lnTo>
                  <a:pt x="482142" y="187210"/>
                </a:lnTo>
                <a:lnTo>
                  <a:pt x="436143" y="178689"/>
                </a:lnTo>
                <a:lnTo>
                  <a:pt x="388442" y="175768"/>
                </a:lnTo>
                <a:lnTo>
                  <a:pt x="339775" y="178803"/>
                </a:lnTo>
                <a:lnTo>
                  <a:pt x="292912" y="187655"/>
                </a:lnTo>
                <a:lnTo>
                  <a:pt x="248183" y="201955"/>
                </a:lnTo>
                <a:lnTo>
                  <a:pt x="205981" y="221348"/>
                </a:lnTo>
                <a:lnTo>
                  <a:pt x="166662" y="245452"/>
                </a:lnTo>
                <a:lnTo>
                  <a:pt x="130594" y="273926"/>
                </a:lnTo>
                <a:lnTo>
                  <a:pt x="98145" y="306374"/>
                </a:lnTo>
                <a:lnTo>
                  <a:pt x="69684" y="342430"/>
                </a:lnTo>
                <a:lnTo>
                  <a:pt x="45580" y="381749"/>
                </a:lnTo>
                <a:lnTo>
                  <a:pt x="26187" y="423951"/>
                </a:lnTo>
                <a:lnTo>
                  <a:pt x="11887" y="468680"/>
                </a:lnTo>
                <a:lnTo>
                  <a:pt x="3035" y="515543"/>
                </a:lnTo>
                <a:lnTo>
                  <a:pt x="0" y="564210"/>
                </a:lnTo>
                <a:lnTo>
                  <a:pt x="3035" y="612863"/>
                </a:lnTo>
                <a:lnTo>
                  <a:pt x="11887" y="659739"/>
                </a:lnTo>
                <a:lnTo>
                  <a:pt x="26187" y="704456"/>
                </a:lnTo>
                <a:lnTo>
                  <a:pt x="45580" y="746658"/>
                </a:lnTo>
                <a:lnTo>
                  <a:pt x="69684" y="785977"/>
                </a:lnTo>
                <a:lnTo>
                  <a:pt x="98145" y="822045"/>
                </a:lnTo>
                <a:lnTo>
                  <a:pt x="130594" y="854494"/>
                </a:lnTo>
                <a:lnTo>
                  <a:pt x="166662" y="882954"/>
                </a:lnTo>
                <a:lnTo>
                  <a:pt x="205981" y="907059"/>
                </a:lnTo>
                <a:lnTo>
                  <a:pt x="248183" y="926452"/>
                </a:lnTo>
                <a:lnTo>
                  <a:pt x="292912" y="940765"/>
                </a:lnTo>
                <a:lnTo>
                  <a:pt x="339775" y="949617"/>
                </a:lnTo>
                <a:lnTo>
                  <a:pt x="388442" y="952639"/>
                </a:lnTo>
                <a:lnTo>
                  <a:pt x="437095" y="949617"/>
                </a:lnTo>
                <a:lnTo>
                  <a:pt x="483971" y="940765"/>
                </a:lnTo>
                <a:lnTo>
                  <a:pt x="528688" y="926452"/>
                </a:lnTo>
                <a:lnTo>
                  <a:pt x="570890" y="907059"/>
                </a:lnTo>
                <a:lnTo>
                  <a:pt x="610209" y="882954"/>
                </a:lnTo>
                <a:lnTo>
                  <a:pt x="646277" y="854494"/>
                </a:lnTo>
                <a:lnTo>
                  <a:pt x="678726" y="822045"/>
                </a:lnTo>
                <a:lnTo>
                  <a:pt x="707186" y="785977"/>
                </a:lnTo>
                <a:lnTo>
                  <a:pt x="731291" y="746658"/>
                </a:lnTo>
                <a:lnTo>
                  <a:pt x="750684" y="704456"/>
                </a:lnTo>
                <a:lnTo>
                  <a:pt x="764984" y="659739"/>
                </a:lnTo>
                <a:lnTo>
                  <a:pt x="773836" y="612863"/>
                </a:lnTo>
                <a:lnTo>
                  <a:pt x="776871" y="564210"/>
                </a:lnTo>
                <a:close/>
              </a:path>
              <a:path w="1007745" h="953135">
                <a:moveTo>
                  <a:pt x="1007541" y="9372"/>
                </a:moveTo>
                <a:lnTo>
                  <a:pt x="996429" y="0"/>
                </a:lnTo>
                <a:lnTo>
                  <a:pt x="982141" y="1930"/>
                </a:lnTo>
                <a:lnTo>
                  <a:pt x="957338" y="13474"/>
                </a:lnTo>
                <a:lnTo>
                  <a:pt x="924077" y="33299"/>
                </a:lnTo>
                <a:lnTo>
                  <a:pt x="884415" y="60071"/>
                </a:lnTo>
                <a:lnTo>
                  <a:pt x="840435" y="92443"/>
                </a:lnTo>
                <a:lnTo>
                  <a:pt x="794194" y="129082"/>
                </a:lnTo>
                <a:lnTo>
                  <a:pt x="747776" y="168643"/>
                </a:lnTo>
                <a:lnTo>
                  <a:pt x="703224" y="209804"/>
                </a:lnTo>
                <a:lnTo>
                  <a:pt x="662635" y="251218"/>
                </a:lnTo>
                <a:lnTo>
                  <a:pt x="621677" y="298043"/>
                </a:lnTo>
                <a:lnTo>
                  <a:pt x="580859" y="348640"/>
                </a:lnTo>
                <a:lnTo>
                  <a:pt x="541108" y="400583"/>
                </a:lnTo>
                <a:lnTo>
                  <a:pt x="503313" y="451459"/>
                </a:lnTo>
                <a:lnTo>
                  <a:pt x="468363" y="498830"/>
                </a:lnTo>
                <a:lnTo>
                  <a:pt x="437184" y="540270"/>
                </a:lnTo>
                <a:lnTo>
                  <a:pt x="410667" y="573366"/>
                </a:lnTo>
                <a:lnTo>
                  <a:pt x="389724" y="595680"/>
                </a:lnTo>
                <a:lnTo>
                  <a:pt x="375246" y="604786"/>
                </a:lnTo>
                <a:lnTo>
                  <a:pt x="339623" y="591896"/>
                </a:lnTo>
                <a:lnTo>
                  <a:pt x="284162" y="557860"/>
                </a:lnTo>
                <a:lnTo>
                  <a:pt x="226860" y="518871"/>
                </a:lnTo>
                <a:lnTo>
                  <a:pt x="185737" y="491083"/>
                </a:lnTo>
                <a:lnTo>
                  <a:pt x="154597" y="475297"/>
                </a:lnTo>
                <a:lnTo>
                  <a:pt x="128397" y="468388"/>
                </a:lnTo>
                <a:lnTo>
                  <a:pt x="113779" y="472427"/>
                </a:lnTo>
                <a:lnTo>
                  <a:pt x="117360" y="489483"/>
                </a:lnTo>
                <a:lnTo>
                  <a:pt x="129946" y="505802"/>
                </a:lnTo>
                <a:lnTo>
                  <a:pt x="154724" y="534936"/>
                </a:lnTo>
                <a:lnTo>
                  <a:pt x="189369" y="575106"/>
                </a:lnTo>
                <a:lnTo>
                  <a:pt x="231609" y="624535"/>
                </a:lnTo>
                <a:lnTo>
                  <a:pt x="317385" y="725843"/>
                </a:lnTo>
                <a:lnTo>
                  <a:pt x="353860" y="768858"/>
                </a:lnTo>
                <a:lnTo>
                  <a:pt x="380885" y="800658"/>
                </a:lnTo>
                <a:lnTo>
                  <a:pt x="407085" y="825220"/>
                </a:lnTo>
                <a:lnTo>
                  <a:pt x="419557" y="820686"/>
                </a:lnTo>
                <a:lnTo>
                  <a:pt x="433654" y="802614"/>
                </a:lnTo>
                <a:lnTo>
                  <a:pt x="451053" y="770534"/>
                </a:lnTo>
                <a:lnTo>
                  <a:pt x="480796" y="710577"/>
                </a:lnTo>
                <a:lnTo>
                  <a:pt x="499757" y="673074"/>
                </a:lnTo>
                <a:lnTo>
                  <a:pt x="521373" y="631647"/>
                </a:lnTo>
                <a:lnTo>
                  <a:pt x="545566" y="587121"/>
                </a:lnTo>
                <a:lnTo>
                  <a:pt x="572274" y="540334"/>
                </a:lnTo>
                <a:lnTo>
                  <a:pt x="601421" y="492099"/>
                </a:lnTo>
                <a:lnTo>
                  <a:pt x="632942" y="443242"/>
                </a:lnTo>
                <a:lnTo>
                  <a:pt x="666775" y="394576"/>
                </a:lnTo>
                <a:lnTo>
                  <a:pt x="703440" y="345948"/>
                </a:lnTo>
                <a:lnTo>
                  <a:pt x="742581" y="297383"/>
                </a:lnTo>
                <a:lnTo>
                  <a:pt x="782764" y="250101"/>
                </a:lnTo>
                <a:lnTo>
                  <a:pt x="822579" y="205295"/>
                </a:lnTo>
                <a:lnTo>
                  <a:pt x="860602" y="164134"/>
                </a:lnTo>
                <a:lnTo>
                  <a:pt x="895426" y="127825"/>
                </a:lnTo>
                <a:lnTo>
                  <a:pt x="925614" y="97561"/>
                </a:lnTo>
                <a:lnTo>
                  <a:pt x="966457" y="59944"/>
                </a:lnTo>
                <a:lnTo>
                  <a:pt x="990447" y="39331"/>
                </a:lnTo>
                <a:lnTo>
                  <a:pt x="1004849" y="22479"/>
                </a:lnTo>
                <a:lnTo>
                  <a:pt x="1007541" y="9372"/>
                </a:lnTo>
                <a:close/>
              </a:path>
            </a:pathLst>
          </a:custGeom>
          <a:solidFill>
            <a:srgbClr val="2C2E81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56D15B-EBA8-F6C3-5E94-AE86EA63EF60}"/>
              </a:ext>
            </a:extLst>
          </p:cNvPr>
          <p:cNvSpPr txBox="1"/>
          <p:nvPr/>
        </p:nvSpPr>
        <p:spPr>
          <a:xfrm>
            <a:off x="1014409" y="3272515"/>
            <a:ext cx="4854515" cy="33906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sz="1867" b="1" spc="7" dirty="0">
                <a:solidFill>
                  <a:srgbClr val="2D2E81"/>
                </a:solidFill>
                <a:latin typeface="Arial MT"/>
              </a:rPr>
              <a:t>Glavni ciljevi: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s-Latn-BA" sz="1867" b="1" spc="7" dirty="0">
              <a:solidFill>
                <a:srgbClr val="2D2E81"/>
              </a:solidFill>
              <a:latin typeface="Arial MT"/>
            </a:endParaRPr>
          </a:p>
          <a:p>
            <a:pPr marL="228611" marR="0" lvl="0" indent="-228611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s-Latn-BA" sz="1867" spc="7" dirty="0">
                <a:solidFill>
                  <a:srgbClr val="2D2E81"/>
                </a:solidFill>
                <a:latin typeface="Arial MT"/>
              </a:rPr>
              <a:t>Podići svijest među parlamentarcima o važnosti i implikacijama propisa EU sistema trgovine emisijama (ETS) i Mehanizma za prekogranično poravnanje ugljika (CBAM) za BiH. </a:t>
            </a:r>
          </a:p>
          <a:p>
            <a:pPr marL="228611" marR="0" lvl="0" indent="-228611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s-Latn-BA" sz="1867" spc="7" dirty="0">
                <a:solidFill>
                  <a:srgbClr val="2D2E81"/>
                </a:solidFill>
                <a:latin typeface="Arial MT"/>
              </a:rPr>
              <a:t>Omogućiti razgovore i konsultacije za usklađivanje zakonodavnog okvira BiH sa EU ETS i CBAM propisima. </a:t>
            </a:r>
          </a:p>
          <a:p>
            <a:pPr marL="228611" marR="0" lvl="0" indent="-228611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s-Latn-BA" sz="1867" spc="7" dirty="0">
                <a:solidFill>
                  <a:srgbClr val="2D2E81"/>
                </a:solidFill>
                <a:latin typeface="Arial MT"/>
              </a:rPr>
              <a:t>Ojačati saradnju.</a:t>
            </a:r>
            <a:endParaRPr kumimoji="0" lang="bs-Latn-BA" sz="1867" b="1" i="0" u="none" strike="noStrike" kern="1200" cap="none" spc="7" normalizeH="0" baseline="0" noProof="0" dirty="0">
              <a:ln>
                <a:noFill/>
              </a:ln>
              <a:solidFill>
                <a:srgbClr val="2D2E81"/>
              </a:solidFill>
              <a:effectLst/>
              <a:uLnTx/>
              <a:uFillTx/>
              <a:latin typeface="Arial MT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s-Latn-B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5FDDB01-16DA-F8F9-CDC1-353F0CBEF1C3}"/>
              </a:ext>
            </a:extLst>
          </p:cNvPr>
          <p:cNvSpPr/>
          <p:nvPr/>
        </p:nvSpPr>
        <p:spPr>
          <a:xfrm>
            <a:off x="1003089" y="1972439"/>
            <a:ext cx="917363" cy="101600"/>
          </a:xfrm>
          <a:custGeom>
            <a:avLst/>
            <a:gdLst/>
            <a:ahLst/>
            <a:cxnLst/>
            <a:rect l="l" t="t" r="r" b="b"/>
            <a:pathLst>
              <a:path w="1376045" h="152400">
                <a:moveTo>
                  <a:pt x="1375578" y="152399"/>
                </a:moveTo>
                <a:lnTo>
                  <a:pt x="0" y="152399"/>
                </a:lnTo>
                <a:lnTo>
                  <a:pt x="0" y="0"/>
                </a:lnTo>
                <a:lnTo>
                  <a:pt x="1375578" y="0"/>
                </a:lnTo>
                <a:lnTo>
                  <a:pt x="1375578" y="152399"/>
                </a:lnTo>
                <a:close/>
              </a:path>
            </a:pathLst>
          </a:custGeom>
          <a:solidFill>
            <a:srgbClr val="F6C30A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18F2E458-D167-1926-2CAB-CE4838B1BBC7}"/>
              </a:ext>
            </a:extLst>
          </p:cNvPr>
          <p:cNvSpPr/>
          <p:nvPr/>
        </p:nvSpPr>
        <p:spPr>
          <a:xfrm>
            <a:off x="10211011" y="2036924"/>
            <a:ext cx="1676400" cy="4340013"/>
          </a:xfrm>
          <a:custGeom>
            <a:avLst/>
            <a:gdLst/>
            <a:ahLst/>
            <a:cxnLst/>
            <a:rect l="l" t="t" r="r" b="b"/>
            <a:pathLst>
              <a:path w="2514600" h="6510020">
                <a:moveTo>
                  <a:pt x="2514599" y="6509476"/>
                </a:moveTo>
                <a:lnTo>
                  <a:pt x="0" y="6509476"/>
                </a:lnTo>
                <a:lnTo>
                  <a:pt x="0" y="0"/>
                </a:lnTo>
                <a:lnTo>
                  <a:pt x="2514599" y="0"/>
                </a:lnTo>
                <a:lnTo>
                  <a:pt x="2514599" y="6509476"/>
                </a:lnTo>
                <a:close/>
              </a:path>
            </a:pathLst>
          </a:custGeom>
          <a:solidFill>
            <a:srgbClr val="2C2E81"/>
          </a:solidFill>
        </p:spPr>
        <p:txBody>
          <a:bodyPr wrap="square" lIns="0" tIns="0" rIns="0" bIns="0" rtlCol="0"/>
          <a:lstStyle>
            <a:defPPr>
              <a:defRPr lang="en-BA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landscape with trees and mountains&#10;&#10;Description automatically generated">
            <a:extLst>
              <a:ext uri="{FF2B5EF4-FFF2-40B4-BE49-F238E27FC236}">
                <a16:creationId xmlns:a16="http://schemas.microsoft.com/office/drawing/2014/main" id="{057AA186-0E62-7089-39B1-7457858926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32" y="3508288"/>
            <a:ext cx="5024721" cy="28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1177</Words>
  <Application>Microsoft Macintosh PowerPoint</Application>
  <PresentationFormat>Widescreen</PresentationFormat>
  <Paragraphs>153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Bold</vt:lpstr>
      <vt:lpstr>Arial MT</vt:lpstr>
      <vt:lpstr>Calibri</vt:lpstr>
      <vt:lpstr>Calibri Light</vt:lpstr>
      <vt:lpstr>Cambria</vt:lpstr>
      <vt:lpstr>Poppins Bold</vt:lpstr>
      <vt:lpstr>Wingdings</vt:lpstr>
      <vt:lpstr>Wingdings,Sans-Serif</vt:lpstr>
      <vt:lpstr>Office Theme</vt:lpstr>
      <vt:lpstr>Kako Bosna i Hercegovina planira odgovoriti na EU ETS/CBAM</vt:lpstr>
      <vt:lpstr>ŠTA JE EU ETS?</vt:lpstr>
      <vt:lpstr>ŠTA JE CBAM?</vt:lpstr>
      <vt:lpstr>ODNOS IZMEĐU EU ETS-a I CBAM-a</vt:lpstr>
      <vt:lpstr>ŠTA BIH TREBA DA URADI ZA CBAM DO 2026?</vt:lpstr>
      <vt:lpstr>UTJECAJ CBAM-a NA EKONOMIJU BIH</vt:lpstr>
      <vt:lpstr>PowerPoint Presentation</vt:lpstr>
      <vt:lpstr>ŠTA JE DO SADA URAĐENO U BIH? </vt:lpstr>
      <vt:lpstr>TEMATSKA PARLAMENTARNA SKUPŠTINA BIH SA EU4ENERGY I SJEDNICE U ENTITETSKIM PARLAMENTIMA I BD BIH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Dino Hajric</dc:creator>
  <cp:lastModifiedBy>Admir Softić</cp:lastModifiedBy>
  <cp:revision>391</cp:revision>
  <dcterms:created xsi:type="dcterms:W3CDTF">2022-02-28T15:41:29Z</dcterms:created>
  <dcterms:modified xsi:type="dcterms:W3CDTF">2024-04-24T20:20:38Z</dcterms:modified>
</cp:coreProperties>
</file>