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3" r:id="rId4"/>
    <p:sldId id="776" r:id="rId5"/>
    <p:sldId id="720" r:id="rId6"/>
    <p:sldId id="722" r:id="rId7"/>
    <p:sldId id="724" r:id="rId8"/>
    <p:sldId id="729" r:id="rId9"/>
    <p:sldId id="730" r:id="rId10"/>
    <p:sldId id="777" r:id="rId11"/>
    <p:sldId id="7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834750-54F1-42C4-B4E3-640548812C42}" v="87" dt="2024-04-24T20:42:50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3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40948850636683"/>
          <c:y val="1.2441979959475134E-2"/>
          <c:w val="0.68132881942449486"/>
          <c:h val="0.7938889340173817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3DA-4C03-9264-AA4EF8475D7E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3DA-4C03-9264-AA4EF8475D7E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3DA-4C03-9264-AA4EF8475D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13DA-4C03-9264-AA4EF8475D7E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3DA-4C03-9264-AA4EF8475D7E}"/>
              </c:ext>
            </c:extLst>
          </c:dPt>
          <c:dPt>
            <c:idx val="5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3DA-4C03-9264-AA4EF8475D7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3DA-4C03-9264-AA4EF8475D7E}"/>
              </c:ext>
            </c:extLst>
          </c:dPt>
          <c:dPt>
            <c:idx val="7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13DA-4C03-9264-AA4EF8475D7E}"/>
              </c:ext>
            </c:extLst>
          </c:dPt>
          <c:dLbls>
            <c:dLbl>
              <c:idx val="5"/>
              <c:layout>
                <c:manualLayout>
                  <c:x val="1.3558974599876795E-2"/>
                  <c:y val="-6.3746093471375026E-2"/>
                </c:manualLayout>
              </c:layout>
              <c:numFmt formatCode="0&quot;%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DA-4C03-9264-AA4EF8475D7E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Uopte nisam upoznat/a</c:v>
                </c:pt>
                <c:pt idx="1">
                  <c:v>02.</c:v>
                </c:pt>
                <c:pt idx="2">
                  <c:v>03.</c:v>
                </c:pt>
                <c:pt idx="3">
                  <c:v>04.</c:v>
                </c:pt>
                <c:pt idx="4">
                  <c:v>U potpunosti upoznat/a</c:v>
                </c:pt>
                <c:pt idx="5">
                  <c:v>Ne zna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24.3</c:v>
                </c:pt>
                <c:pt idx="1">
                  <c:v>17.5</c:v>
                </c:pt>
                <c:pt idx="2">
                  <c:v>32.5</c:v>
                </c:pt>
                <c:pt idx="3">
                  <c:v>16.2</c:v>
                </c:pt>
                <c:pt idx="4">
                  <c:v>7.7</c:v>
                </c:pt>
                <c:pt idx="5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DA-4C03-9264-AA4EF8475D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787352861739322E-2"/>
          <c:y val="3.2523689794680764E-3"/>
          <c:w val="0.97447286558803403"/>
          <c:h val="0.89678191496461801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3DA-4C03-9264-AA4EF8475D7E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3DA-4C03-9264-AA4EF8475D7E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3DA-4C03-9264-AA4EF8475D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13DA-4C03-9264-AA4EF8475D7E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3DA-4C03-9264-AA4EF8475D7E}"/>
              </c:ext>
            </c:extLst>
          </c:dPt>
          <c:dPt>
            <c:idx val="5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3DA-4C03-9264-AA4EF8475D7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3DA-4C03-9264-AA4EF8475D7E}"/>
              </c:ext>
            </c:extLst>
          </c:dPt>
          <c:dPt>
            <c:idx val="7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13DA-4C03-9264-AA4EF8475D7E}"/>
              </c:ext>
            </c:extLst>
          </c:dPt>
          <c:dLbls>
            <c:dLbl>
              <c:idx val="5"/>
              <c:layout>
                <c:manualLayout>
                  <c:x val="6.0925326178365366E-3"/>
                  <c:y val="-6.504737958936152E-2"/>
                </c:manualLayout>
              </c:layout>
              <c:numFmt formatCode="0&quot;%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DA-4C03-9264-AA4EF8475D7E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Uopte nisam upoznat/a</c:v>
                </c:pt>
                <c:pt idx="1">
                  <c:v>02.</c:v>
                </c:pt>
                <c:pt idx="2">
                  <c:v>03.</c:v>
                </c:pt>
                <c:pt idx="3">
                  <c:v>04.</c:v>
                </c:pt>
                <c:pt idx="4">
                  <c:v>U potpunosti upoznat/a</c:v>
                </c:pt>
                <c:pt idx="5">
                  <c:v>Ne zna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20.399999999999999</c:v>
                </c:pt>
                <c:pt idx="1">
                  <c:v>17.7</c:v>
                </c:pt>
                <c:pt idx="2">
                  <c:v>33.6</c:v>
                </c:pt>
                <c:pt idx="3">
                  <c:v>16.899999999999999</c:v>
                </c:pt>
                <c:pt idx="4">
                  <c:v>9.6999999999999993</c:v>
                </c:pt>
                <c:pt idx="5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DA-4C03-9264-AA4EF8475D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09875591280349"/>
          <c:y val="2.516300280480303E-2"/>
          <c:w val="0.6570644189528968"/>
          <c:h val="0.812330613327048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Prvi odgovor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Feuil1!$A$2:$A$9</c:f>
              <c:strCache>
                <c:ptCount val="8"/>
                <c:pt idx="0">
                  <c:v>Solarna energija</c:v>
                </c:pt>
                <c:pt idx="1">
                  <c:v>Hidroenergija</c:v>
                </c:pt>
                <c:pt idx="2">
                  <c:v>Vjetroenergija </c:v>
                </c:pt>
                <c:pt idx="3">
                  <c:v>Biomasa</c:v>
                </c:pt>
                <c:pt idx="4">
                  <c:v>Geotermalna energija</c:v>
                </c:pt>
                <c:pt idx="5">
                  <c:v>Drugo</c:v>
                </c:pt>
                <c:pt idx="6">
                  <c:v>Ne zna</c:v>
                </c:pt>
                <c:pt idx="7">
                  <c:v>Ne želi odgovoriti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40.799999999999997</c:v>
                </c:pt>
                <c:pt idx="1">
                  <c:v>28.8</c:v>
                </c:pt>
                <c:pt idx="2">
                  <c:v>15.3</c:v>
                </c:pt>
                <c:pt idx="3">
                  <c:v>6.5</c:v>
                </c:pt>
                <c:pt idx="4">
                  <c:v>2.1</c:v>
                </c:pt>
                <c:pt idx="5">
                  <c:v>0</c:v>
                </c:pt>
                <c:pt idx="6">
                  <c:v>5.8</c:v>
                </c:pt>
                <c:pt idx="7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C-4617-81E7-AE5278E74BEE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Svi odgovori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2"/>
                    </a:solidFill>
                    <a:latin typeface="+mj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Feuil1!$A$2:$A$9</c:f>
              <c:strCache>
                <c:ptCount val="8"/>
                <c:pt idx="0">
                  <c:v>Solarna energija</c:v>
                </c:pt>
                <c:pt idx="1">
                  <c:v>Hidroenergija</c:v>
                </c:pt>
                <c:pt idx="2">
                  <c:v>Vjetroenergija </c:v>
                </c:pt>
                <c:pt idx="3">
                  <c:v>Biomasa</c:v>
                </c:pt>
                <c:pt idx="4">
                  <c:v>Geotermalna energija</c:v>
                </c:pt>
                <c:pt idx="5">
                  <c:v>Drugo</c:v>
                </c:pt>
                <c:pt idx="6">
                  <c:v>Ne zna</c:v>
                </c:pt>
                <c:pt idx="7">
                  <c:v>Ne želi odgovoriti</c:v>
                </c:pt>
              </c:strCache>
            </c:strRef>
          </c:cat>
          <c:val>
            <c:numRef>
              <c:f>Feuil1!$C$2:$C$9</c:f>
              <c:numCache>
                <c:formatCode>General</c:formatCode>
                <c:ptCount val="8"/>
                <c:pt idx="0">
                  <c:v>78.099999999999994</c:v>
                </c:pt>
                <c:pt idx="1">
                  <c:v>65.7</c:v>
                </c:pt>
                <c:pt idx="2">
                  <c:v>65.900000000000006</c:v>
                </c:pt>
                <c:pt idx="3">
                  <c:v>31.5</c:v>
                </c:pt>
                <c:pt idx="4">
                  <c:v>20.399999999999999</c:v>
                </c:pt>
                <c:pt idx="5">
                  <c:v>0.3</c:v>
                </c:pt>
                <c:pt idx="6">
                  <c:v>10.3</c:v>
                </c:pt>
                <c:pt idx="7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6C-4617-81E7-AE5278E74B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88165872"/>
        <c:axId val="788166200"/>
      </c:barChart>
      <c:catAx>
        <c:axId val="788165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88166200"/>
        <c:crosses val="autoZero"/>
        <c:auto val="1"/>
        <c:lblAlgn val="ctr"/>
        <c:lblOffset val="100"/>
        <c:noMultiLvlLbl val="0"/>
      </c:catAx>
      <c:valAx>
        <c:axId val="78816620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78816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634458188552791"/>
          <c:y val="2.3853489963103519E-2"/>
          <c:w val="0.12521197907061712"/>
          <c:h val="0.142850794356182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698221665001165"/>
          <c:y val="2.516300280480303E-2"/>
          <c:w val="0.60277230765996503"/>
          <c:h val="0.84830407740574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Prvi odgovor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Feuil1!$A$2:$A$12</c:f>
              <c:strCache>
                <c:ptCount val="11"/>
                <c:pt idx="0">
                  <c:v>Upotreba LED sijalica i rasvjete</c:v>
                </c:pt>
                <c:pt idx="1">
                  <c:v>Poboljšanje kvaliteta izolacije spoljnih zidova objekta (moderna izolacija)</c:v>
                </c:pt>
                <c:pt idx="2">
                  <c:v>Korištenje solarne energije / solarnih panela </c:v>
                </c:pt>
                <c:pt idx="3">
                  <c:v>Ugradnja moderne / kvalitetne stolarije (prozori i vrata)</c:v>
                </c:pt>
                <c:pt idx="4">
                  <c:v>Korištenje velikih potrošača električne energije (mašine za veš, bojleri, grijaća tijela) pretežno u noćnim časovima (po nižoj tarifi)e za veš, bojleri, grijaća tijela) pretežno u noćnim časovima (po nižoj tarifi)</c:v>
                </c:pt>
                <c:pt idx="5">
                  <c:v>Isključivanje izvora svjetla i toplotne energije u prostorijama koje se rjeđe koriste</c:v>
                </c:pt>
                <c:pt idx="6">
                  <c:v>Upotreba energetski efikasnih kućnih aparata</c:v>
                </c:pt>
                <c:pt idx="7">
                  <c:v>Izbacivanje uglja i drveta kao izvora toplotne energije</c:v>
                </c:pt>
                <c:pt idx="8">
                  <c:v>Korištenje prirodnog gasa/plina za zagrijavanje prostora i kuhanje</c:v>
                </c:pt>
                <c:pt idx="9">
                  <c:v>Ne znam</c:v>
                </c:pt>
                <c:pt idx="10">
                  <c:v>Ne želi odgovoriti</c:v>
                </c:pt>
              </c:strCache>
            </c:str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26.7</c:v>
                </c:pt>
                <c:pt idx="1">
                  <c:v>12.7</c:v>
                </c:pt>
                <c:pt idx="2">
                  <c:v>12.3</c:v>
                </c:pt>
                <c:pt idx="3">
                  <c:v>11</c:v>
                </c:pt>
                <c:pt idx="4">
                  <c:v>8.9</c:v>
                </c:pt>
                <c:pt idx="5">
                  <c:v>8.1999999999999993</c:v>
                </c:pt>
                <c:pt idx="6">
                  <c:v>5.4</c:v>
                </c:pt>
                <c:pt idx="7">
                  <c:v>5</c:v>
                </c:pt>
                <c:pt idx="8">
                  <c:v>4.2</c:v>
                </c:pt>
                <c:pt idx="9">
                  <c:v>4.7</c:v>
                </c:pt>
                <c:pt idx="1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C-4617-81E7-AE5278E74BEE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Svi odgovori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2"/>
                    </a:solidFill>
                    <a:latin typeface="+mj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Feuil1!$A$2:$A$12</c:f>
              <c:strCache>
                <c:ptCount val="11"/>
                <c:pt idx="0">
                  <c:v>Upotreba LED sijalica i rasvjete</c:v>
                </c:pt>
                <c:pt idx="1">
                  <c:v>Poboljšanje kvaliteta izolacije spoljnih zidova objekta (moderna izolacija)</c:v>
                </c:pt>
                <c:pt idx="2">
                  <c:v>Korištenje solarne energije / solarnih panela </c:v>
                </c:pt>
                <c:pt idx="3">
                  <c:v>Ugradnja moderne / kvalitetne stolarije (prozori i vrata)</c:v>
                </c:pt>
                <c:pt idx="4">
                  <c:v>Korištenje velikih potrošača električne energije (mašine za veš, bojleri, grijaća tijela) pretežno u noćnim časovima (po nižoj tarifi)e za veš, bojleri, grijaća tijela) pretežno u noćnim časovima (po nižoj tarifi)</c:v>
                </c:pt>
                <c:pt idx="5">
                  <c:v>Isključivanje izvora svjetla i toplotne energije u prostorijama koje se rjeđe koriste</c:v>
                </c:pt>
                <c:pt idx="6">
                  <c:v>Upotreba energetski efikasnih kućnih aparata</c:v>
                </c:pt>
                <c:pt idx="7">
                  <c:v>Izbacivanje uglja i drveta kao izvora toplotne energije</c:v>
                </c:pt>
                <c:pt idx="8">
                  <c:v>Korištenje prirodnog gasa/plina za zagrijavanje prostora i kuhanje</c:v>
                </c:pt>
                <c:pt idx="9">
                  <c:v>Ne znam</c:v>
                </c:pt>
                <c:pt idx="10">
                  <c:v>Ne želi odgovoriti</c:v>
                </c:pt>
              </c:strCache>
            </c:strRef>
          </c:cat>
          <c:val>
            <c:numRef>
              <c:f>Feuil1!$C$2:$C$12</c:f>
              <c:numCache>
                <c:formatCode>General</c:formatCode>
                <c:ptCount val="11"/>
                <c:pt idx="0">
                  <c:v>66</c:v>
                </c:pt>
                <c:pt idx="1">
                  <c:v>48.2</c:v>
                </c:pt>
                <c:pt idx="2">
                  <c:v>42.1</c:v>
                </c:pt>
                <c:pt idx="3">
                  <c:v>48.6</c:v>
                </c:pt>
                <c:pt idx="4">
                  <c:v>38.299999999999997</c:v>
                </c:pt>
                <c:pt idx="5">
                  <c:v>35.5</c:v>
                </c:pt>
                <c:pt idx="6">
                  <c:v>32.4</c:v>
                </c:pt>
                <c:pt idx="7">
                  <c:v>24.2</c:v>
                </c:pt>
                <c:pt idx="8">
                  <c:v>26.4</c:v>
                </c:pt>
                <c:pt idx="9">
                  <c:v>4.7</c:v>
                </c:pt>
                <c:pt idx="1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6C-4617-81E7-AE5278E74B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88165872"/>
        <c:axId val="788166200"/>
      </c:barChart>
      <c:catAx>
        <c:axId val="788165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88166200"/>
        <c:crosses val="autoZero"/>
        <c:auto val="1"/>
        <c:lblAlgn val="ctr"/>
        <c:lblOffset val="100"/>
        <c:noMultiLvlLbl val="0"/>
      </c:catAx>
      <c:valAx>
        <c:axId val="78816620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78816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747045339748576"/>
          <c:y val="0.15014856795151665"/>
          <c:w val="0.10398780288960752"/>
          <c:h val="0.13563321259873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63519663449533"/>
          <c:y val="2.8688438126666948E-2"/>
          <c:w val="0.7121193123060392"/>
          <c:h val="0.84830407740574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Prvi odgovor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Feuil1!$A$2:$A$14</c:f>
              <c:strCache>
                <c:ptCount val="13"/>
                <c:pt idx="0">
                  <c:v>Čištiji zrak</c:v>
                </c:pt>
                <c:pt idx="1">
                  <c:v>Niži računi za električnu energiju</c:v>
                </c:pt>
                <c:pt idx="2">
                  <c:v>Dugoročna ušteda novca</c:v>
                </c:pt>
                <c:pt idx="3">
                  <c:v>Doprinos zaštiti okoliša</c:v>
                </c:pt>
                <c:pt idx="4">
                  <c:v>Manje zagađenje zraka</c:v>
                </c:pt>
                <c:pt idx="5">
                  <c:v>Podrška lokalnoj ekonomiji</c:v>
                </c:pt>
                <c:pt idx="6">
                  <c:v>Sigurnost od energetskih poremećaja</c:v>
                </c:pt>
                <c:pt idx="7">
                  <c:v>Manja ovisnost o fosilnim gorivima</c:v>
                </c:pt>
                <c:pt idx="8">
                  <c:v>Inovacija i napredak</c:v>
                </c:pt>
                <c:pt idx="9">
                  <c:v>Neka druga</c:v>
                </c:pt>
                <c:pt idx="10">
                  <c:v>Ne vidim prednosti upotrebe obnovljivih izvora energije</c:v>
                </c:pt>
                <c:pt idx="11">
                  <c:v>Ne zna</c:v>
                </c:pt>
                <c:pt idx="12">
                  <c:v>Ne želi odgovoriti</c:v>
                </c:pt>
              </c:strCache>
            </c:strRef>
          </c:cat>
          <c:val>
            <c:numRef>
              <c:f>Feuil1!$B$2:$B$14</c:f>
              <c:numCache>
                <c:formatCode>General</c:formatCode>
                <c:ptCount val="13"/>
                <c:pt idx="0">
                  <c:v>29.1</c:v>
                </c:pt>
                <c:pt idx="1">
                  <c:v>19.399999999999999</c:v>
                </c:pt>
                <c:pt idx="2">
                  <c:v>10.5</c:v>
                </c:pt>
                <c:pt idx="3">
                  <c:v>9.8000000000000007</c:v>
                </c:pt>
                <c:pt idx="4">
                  <c:v>9.5</c:v>
                </c:pt>
                <c:pt idx="5">
                  <c:v>4</c:v>
                </c:pt>
                <c:pt idx="6">
                  <c:v>2.5</c:v>
                </c:pt>
                <c:pt idx="7">
                  <c:v>2.2999999999999998</c:v>
                </c:pt>
                <c:pt idx="8">
                  <c:v>2.4</c:v>
                </c:pt>
                <c:pt idx="9">
                  <c:v>0.2</c:v>
                </c:pt>
                <c:pt idx="10">
                  <c:v>5.2</c:v>
                </c:pt>
                <c:pt idx="11">
                  <c:v>2.1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C-4617-81E7-AE5278E74BEE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Svi odgovori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2"/>
                    </a:solidFill>
                    <a:latin typeface="+mj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Feuil1!$A$2:$A$14</c:f>
              <c:strCache>
                <c:ptCount val="13"/>
                <c:pt idx="0">
                  <c:v>Čištiji zrak</c:v>
                </c:pt>
                <c:pt idx="1">
                  <c:v>Niži računi za električnu energiju</c:v>
                </c:pt>
                <c:pt idx="2">
                  <c:v>Dugoročna ušteda novca</c:v>
                </c:pt>
                <c:pt idx="3">
                  <c:v>Doprinos zaštiti okoliša</c:v>
                </c:pt>
                <c:pt idx="4">
                  <c:v>Manje zagađenje zraka</c:v>
                </c:pt>
                <c:pt idx="5">
                  <c:v>Podrška lokalnoj ekonomiji</c:v>
                </c:pt>
                <c:pt idx="6">
                  <c:v>Sigurnost od energetskih poremećaja</c:v>
                </c:pt>
                <c:pt idx="7">
                  <c:v>Manja ovisnost o fosilnim gorivima</c:v>
                </c:pt>
                <c:pt idx="8">
                  <c:v>Inovacija i napredak</c:v>
                </c:pt>
                <c:pt idx="9">
                  <c:v>Neka druga</c:v>
                </c:pt>
                <c:pt idx="10">
                  <c:v>Ne vidim prednosti upotrebe obnovljivih izvora energije</c:v>
                </c:pt>
                <c:pt idx="11">
                  <c:v>Ne zna</c:v>
                </c:pt>
                <c:pt idx="12">
                  <c:v>Ne želi odgovoriti</c:v>
                </c:pt>
              </c:strCache>
            </c:strRef>
          </c:cat>
          <c:val>
            <c:numRef>
              <c:f>Feuil1!$C$2:$C$14</c:f>
              <c:numCache>
                <c:formatCode>General</c:formatCode>
                <c:ptCount val="13"/>
                <c:pt idx="0">
                  <c:v>61.3</c:v>
                </c:pt>
                <c:pt idx="1">
                  <c:v>55.7</c:v>
                </c:pt>
                <c:pt idx="2">
                  <c:v>42.5</c:v>
                </c:pt>
                <c:pt idx="3">
                  <c:v>43.1</c:v>
                </c:pt>
                <c:pt idx="4">
                  <c:v>50.1</c:v>
                </c:pt>
                <c:pt idx="5">
                  <c:v>20.9</c:v>
                </c:pt>
                <c:pt idx="6">
                  <c:v>14.2</c:v>
                </c:pt>
                <c:pt idx="7">
                  <c:v>15.5</c:v>
                </c:pt>
                <c:pt idx="8">
                  <c:v>18.2</c:v>
                </c:pt>
                <c:pt idx="9">
                  <c:v>0.3</c:v>
                </c:pt>
                <c:pt idx="10">
                  <c:v>5.2</c:v>
                </c:pt>
                <c:pt idx="11">
                  <c:v>2.1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6C-4617-81E7-AE5278E74B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88165872"/>
        <c:axId val="788166200"/>
      </c:barChart>
      <c:catAx>
        <c:axId val="788165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88166200"/>
        <c:crosses val="autoZero"/>
        <c:auto val="1"/>
        <c:lblAlgn val="ctr"/>
        <c:lblOffset val="100"/>
        <c:noMultiLvlLbl val="0"/>
      </c:catAx>
      <c:valAx>
        <c:axId val="78816620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78816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747045339748576"/>
          <c:y val="0.15014856795151665"/>
          <c:w val="0.10398780288960752"/>
          <c:h val="0.13563321259873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09875591280349"/>
          <c:y val="2.8688438126666948E-2"/>
          <c:w val="0.79265575302773095"/>
          <c:h val="0.84830407740574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Prvi odgovor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Feuil1!$A$2:$A$8</c:f>
              <c:strCache>
                <c:ptCount val="7"/>
                <c:pt idx="0">
                  <c:v>Visoki početni troškovi</c:v>
                </c:pt>
                <c:pt idx="1">
                  <c:v>Nedostatak infrastrukture</c:v>
                </c:pt>
                <c:pt idx="2">
                  <c:v>Regulatorne prepreke</c:v>
                </c:pt>
                <c:pt idx="3">
                  <c:v>Nepovoljni uslovi okoline</c:v>
                </c:pt>
                <c:pt idx="4">
                  <c:v>Neki drugi</c:v>
                </c:pt>
                <c:pt idx="5">
                  <c:v>Ne zna</c:v>
                </c:pt>
                <c:pt idx="6">
                  <c:v>Ne želi odgovoriti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51.2</c:v>
                </c:pt>
                <c:pt idx="1">
                  <c:v>19.899999999999999</c:v>
                </c:pt>
                <c:pt idx="2">
                  <c:v>8.5</c:v>
                </c:pt>
                <c:pt idx="3">
                  <c:v>7.7</c:v>
                </c:pt>
                <c:pt idx="4">
                  <c:v>0.9</c:v>
                </c:pt>
                <c:pt idx="5">
                  <c:v>10</c:v>
                </c:pt>
                <c:pt idx="6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C-4617-81E7-AE5278E74BEE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Svi odgovori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00" b="1" i="0" u="none" strike="noStrike" kern="1200" baseline="0">
                    <a:solidFill>
                      <a:schemeClr val="bg2"/>
                    </a:solidFill>
                    <a:latin typeface="+mj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Feuil1!$A$2:$A$8</c:f>
              <c:strCache>
                <c:ptCount val="7"/>
                <c:pt idx="0">
                  <c:v>Visoki početni troškovi</c:v>
                </c:pt>
                <c:pt idx="1">
                  <c:v>Nedostatak infrastrukture</c:v>
                </c:pt>
                <c:pt idx="2">
                  <c:v>Regulatorne prepreke</c:v>
                </c:pt>
                <c:pt idx="3">
                  <c:v>Nepovoljni uslovi okoline</c:v>
                </c:pt>
                <c:pt idx="4">
                  <c:v>Neki drugi</c:v>
                </c:pt>
                <c:pt idx="5">
                  <c:v>Ne zna</c:v>
                </c:pt>
                <c:pt idx="6">
                  <c:v>Ne želi odgovoriti</c:v>
                </c:pt>
              </c:strCache>
            </c:strRef>
          </c:cat>
          <c:val>
            <c:numRef>
              <c:f>Feuil1!$C$2:$C$8</c:f>
              <c:numCache>
                <c:formatCode>General</c:formatCode>
                <c:ptCount val="7"/>
                <c:pt idx="0">
                  <c:v>72.5</c:v>
                </c:pt>
                <c:pt idx="1">
                  <c:v>54.4</c:v>
                </c:pt>
                <c:pt idx="2">
                  <c:v>33.700000000000003</c:v>
                </c:pt>
                <c:pt idx="3">
                  <c:v>33</c:v>
                </c:pt>
                <c:pt idx="4">
                  <c:v>2</c:v>
                </c:pt>
                <c:pt idx="5">
                  <c:v>10</c:v>
                </c:pt>
                <c:pt idx="6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80-4D43-A592-4AB390281F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88165872"/>
        <c:axId val="788166200"/>
      </c:barChart>
      <c:catAx>
        <c:axId val="788165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88166200"/>
        <c:crosses val="autoZero"/>
        <c:auto val="1"/>
        <c:lblAlgn val="ctr"/>
        <c:lblOffset val="100"/>
        <c:noMultiLvlLbl val="0"/>
      </c:catAx>
      <c:valAx>
        <c:axId val="78816620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78816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6585950429254915"/>
          <c:y val="0.86027463657167524"/>
          <c:w val="0.14702667379968604"/>
          <c:h val="0.135633212598739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4F7B86-DC98-4685-838C-3C063966D1A8}" type="doc">
      <dgm:prSet loTypeId="urn:microsoft.com/office/officeart/2005/8/layout/matrix1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CCD571A-FD5A-46BA-A187-2293B999DC24}">
      <dgm:prSet phldrT="[Text]"/>
      <dgm:spPr/>
      <dgm:t>
        <a:bodyPr/>
        <a:lstStyle/>
        <a:p>
          <a:r>
            <a:rPr lang="bs-Latn-BA" dirty="0"/>
            <a:t>Tranzicija</a:t>
          </a:r>
          <a:endParaRPr lang="en-US" dirty="0"/>
        </a:p>
      </dgm:t>
    </dgm:pt>
    <dgm:pt modelId="{677144D3-6EC0-49F4-A888-6639DDAE62A7}" type="parTrans" cxnId="{CA0BB90C-76E2-4862-AEAE-AE823E89E2B3}">
      <dgm:prSet/>
      <dgm:spPr/>
      <dgm:t>
        <a:bodyPr/>
        <a:lstStyle/>
        <a:p>
          <a:endParaRPr lang="en-US"/>
        </a:p>
      </dgm:t>
    </dgm:pt>
    <dgm:pt modelId="{3980138E-2A11-480F-8896-56573A69196D}" type="sibTrans" cxnId="{CA0BB90C-76E2-4862-AEAE-AE823E89E2B3}">
      <dgm:prSet/>
      <dgm:spPr/>
      <dgm:t>
        <a:bodyPr/>
        <a:lstStyle/>
        <a:p>
          <a:endParaRPr lang="en-US"/>
        </a:p>
      </dgm:t>
    </dgm:pt>
    <dgm:pt modelId="{C7C72C3A-EA93-4809-B1DC-3F10F45570B1}">
      <dgm:prSet phldrT="[Text]"/>
      <dgm:spPr/>
      <dgm:t>
        <a:bodyPr/>
        <a:lstStyle/>
        <a:p>
          <a:r>
            <a:rPr lang="bs-Latn-BA" dirty="0"/>
            <a:t>Svjesnost</a:t>
          </a:r>
          <a:endParaRPr lang="en-US" dirty="0"/>
        </a:p>
      </dgm:t>
    </dgm:pt>
    <dgm:pt modelId="{5B018A8F-F9E6-4A13-804C-6DEDDC93E2AE}" type="parTrans" cxnId="{9D452A1D-8E08-4F42-9B99-99415247EF16}">
      <dgm:prSet/>
      <dgm:spPr/>
      <dgm:t>
        <a:bodyPr/>
        <a:lstStyle/>
        <a:p>
          <a:endParaRPr lang="en-US"/>
        </a:p>
      </dgm:t>
    </dgm:pt>
    <dgm:pt modelId="{6B333B5E-707C-4298-BA90-E0BEFA8E4F20}" type="sibTrans" cxnId="{9D452A1D-8E08-4F42-9B99-99415247EF16}">
      <dgm:prSet/>
      <dgm:spPr/>
      <dgm:t>
        <a:bodyPr/>
        <a:lstStyle/>
        <a:p>
          <a:endParaRPr lang="en-US"/>
        </a:p>
      </dgm:t>
    </dgm:pt>
    <dgm:pt modelId="{6EB44FCE-FE7E-498D-AE0F-1711EB4D8C08}">
      <dgm:prSet phldrT="[Text]"/>
      <dgm:spPr/>
      <dgm:t>
        <a:bodyPr/>
        <a:lstStyle/>
        <a:p>
          <a:r>
            <a:rPr lang="bs-Latn-BA" dirty="0"/>
            <a:t>Pravni okvir</a:t>
          </a:r>
          <a:endParaRPr lang="en-US" dirty="0"/>
        </a:p>
      </dgm:t>
    </dgm:pt>
    <dgm:pt modelId="{AB21C395-50AF-4645-A23B-810FC47E5296}" type="parTrans" cxnId="{FDAF758D-7BAF-4154-BEB3-B3FBB321DE43}">
      <dgm:prSet/>
      <dgm:spPr/>
      <dgm:t>
        <a:bodyPr/>
        <a:lstStyle/>
        <a:p>
          <a:endParaRPr lang="en-US"/>
        </a:p>
      </dgm:t>
    </dgm:pt>
    <dgm:pt modelId="{DF2DFE45-C323-40F9-AE50-39195577C28D}" type="sibTrans" cxnId="{FDAF758D-7BAF-4154-BEB3-B3FBB321DE43}">
      <dgm:prSet/>
      <dgm:spPr/>
      <dgm:t>
        <a:bodyPr/>
        <a:lstStyle/>
        <a:p>
          <a:endParaRPr lang="en-US"/>
        </a:p>
      </dgm:t>
    </dgm:pt>
    <dgm:pt modelId="{607912B2-4C0F-4B3F-8DAD-1FC31B7FB20F}">
      <dgm:prSet phldrT="[Text]"/>
      <dgm:spPr/>
      <dgm:t>
        <a:bodyPr/>
        <a:lstStyle/>
        <a:p>
          <a:r>
            <a:rPr lang="bs-Latn-BA" dirty="0" err="1"/>
            <a:t>Finansije</a:t>
          </a:r>
          <a:endParaRPr lang="en-US" dirty="0"/>
        </a:p>
      </dgm:t>
    </dgm:pt>
    <dgm:pt modelId="{5D0E21E1-103E-4F6B-B39D-EE68012D1779}" type="parTrans" cxnId="{9DB4ABB5-2E3D-4792-A798-AC1CA36F6691}">
      <dgm:prSet/>
      <dgm:spPr/>
      <dgm:t>
        <a:bodyPr/>
        <a:lstStyle/>
        <a:p>
          <a:endParaRPr lang="en-US"/>
        </a:p>
      </dgm:t>
    </dgm:pt>
    <dgm:pt modelId="{DC2DC423-7097-463A-8752-E9988B130E45}" type="sibTrans" cxnId="{9DB4ABB5-2E3D-4792-A798-AC1CA36F6691}">
      <dgm:prSet/>
      <dgm:spPr/>
      <dgm:t>
        <a:bodyPr/>
        <a:lstStyle/>
        <a:p>
          <a:endParaRPr lang="en-US"/>
        </a:p>
      </dgm:t>
    </dgm:pt>
    <dgm:pt modelId="{BD2D40ED-51EA-4A83-9CF6-D19E0746AA2A}">
      <dgm:prSet phldrT="[Text]"/>
      <dgm:spPr/>
      <dgm:t>
        <a:bodyPr/>
        <a:lstStyle/>
        <a:p>
          <a:r>
            <a:rPr lang="bs-Latn-BA" dirty="0"/>
            <a:t>Tehnologija</a:t>
          </a:r>
          <a:endParaRPr lang="en-US" dirty="0"/>
        </a:p>
      </dgm:t>
    </dgm:pt>
    <dgm:pt modelId="{803CEBE2-739E-4AF8-99C5-DBC5F726BCD0}" type="parTrans" cxnId="{EF0823D1-B0A1-4D01-99D9-232F82D6372E}">
      <dgm:prSet/>
      <dgm:spPr/>
      <dgm:t>
        <a:bodyPr/>
        <a:lstStyle/>
        <a:p>
          <a:endParaRPr lang="en-US"/>
        </a:p>
      </dgm:t>
    </dgm:pt>
    <dgm:pt modelId="{5FE7A2AA-C82A-4A59-8E22-F1DBFE5E2988}" type="sibTrans" cxnId="{EF0823D1-B0A1-4D01-99D9-232F82D6372E}">
      <dgm:prSet/>
      <dgm:spPr/>
      <dgm:t>
        <a:bodyPr/>
        <a:lstStyle/>
        <a:p>
          <a:endParaRPr lang="en-US"/>
        </a:p>
      </dgm:t>
    </dgm:pt>
    <dgm:pt modelId="{F46E9FA7-2476-4D1B-A61E-56A06C67B29F}" type="pres">
      <dgm:prSet presAssocID="{9C4F7B86-DC98-4685-838C-3C063966D1A8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9ED1B59-B28E-44D1-A218-33A0BD01BEA9}" type="pres">
      <dgm:prSet presAssocID="{9C4F7B86-DC98-4685-838C-3C063966D1A8}" presName="matrix" presStyleCnt="0"/>
      <dgm:spPr/>
    </dgm:pt>
    <dgm:pt modelId="{E7967CC7-D62D-4CFF-98EA-C9285FA2C518}" type="pres">
      <dgm:prSet presAssocID="{9C4F7B86-DC98-4685-838C-3C063966D1A8}" presName="tile1" presStyleLbl="node1" presStyleIdx="0" presStyleCnt="4"/>
      <dgm:spPr/>
    </dgm:pt>
    <dgm:pt modelId="{9459464F-74DC-4B91-A74F-1A828B78DFA3}" type="pres">
      <dgm:prSet presAssocID="{9C4F7B86-DC98-4685-838C-3C063966D1A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40FFF26-5AEE-4B09-8255-75F3F2B6CF1E}" type="pres">
      <dgm:prSet presAssocID="{9C4F7B86-DC98-4685-838C-3C063966D1A8}" presName="tile2" presStyleLbl="node1" presStyleIdx="1" presStyleCnt="4"/>
      <dgm:spPr/>
    </dgm:pt>
    <dgm:pt modelId="{0247E096-38AC-4C0E-889C-29EBC12F5742}" type="pres">
      <dgm:prSet presAssocID="{9C4F7B86-DC98-4685-838C-3C063966D1A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AEB8147-9AA1-46E5-A5B6-39C6EF3C6D5C}" type="pres">
      <dgm:prSet presAssocID="{9C4F7B86-DC98-4685-838C-3C063966D1A8}" presName="tile3" presStyleLbl="node1" presStyleIdx="2" presStyleCnt="4"/>
      <dgm:spPr/>
    </dgm:pt>
    <dgm:pt modelId="{C9941278-C22C-4660-8D19-CDAC97CC05F8}" type="pres">
      <dgm:prSet presAssocID="{9C4F7B86-DC98-4685-838C-3C063966D1A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7275D8F-E64B-4E6B-AADA-2D0CA762076B}" type="pres">
      <dgm:prSet presAssocID="{9C4F7B86-DC98-4685-838C-3C063966D1A8}" presName="tile4" presStyleLbl="node1" presStyleIdx="3" presStyleCnt="4"/>
      <dgm:spPr/>
    </dgm:pt>
    <dgm:pt modelId="{67DB3758-C923-496D-837A-288405675C1E}" type="pres">
      <dgm:prSet presAssocID="{9C4F7B86-DC98-4685-838C-3C063966D1A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ECE5FCE2-5A19-4556-A436-8AB7B2F00C5D}" type="pres">
      <dgm:prSet presAssocID="{9C4F7B86-DC98-4685-838C-3C063966D1A8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CA0BB90C-76E2-4862-AEAE-AE823E89E2B3}" srcId="{9C4F7B86-DC98-4685-838C-3C063966D1A8}" destId="{8CCD571A-FD5A-46BA-A187-2293B999DC24}" srcOrd="0" destOrd="0" parTransId="{677144D3-6EC0-49F4-A888-6639DDAE62A7}" sibTransId="{3980138E-2A11-480F-8896-56573A69196D}"/>
    <dgm:cxn modelId="{9D452A1D-8E08-4F42-9B99-99415247EF16}" srcId="{8CCD571A-FD5A-46BA-A187-2293B999DC24}" destId="{C7C72C3A-EA93-4809-B1DC-3F10F45570B1}" srcOrd="0" destOrd="0" parTransId="{5B018A8F-F9E6-4A13-804C-6DEDDC93E2AE}" sibTransId="{6B333B5E-707C-4298-BA90-E0BEFA8E4F20}"/>
    <dgm:cxn modelId="{66A6CC1E-474A-49B4-96A9-CAA932B4F68E}" type="presOf" srcId="{6EB44FCE-FE7E-498D-AE0F-1711EB4D8C08}" destId="{0247E096-38AC-4C0E-889C-29EBC12F5742}" srcOrd="1" destOrd="0" presId="urn:microsoft.com/office/officeart/2005/8/layout/matrix1"/>
    <dgm:cxn modelId="{60B34023-62A4-4186-9832-2A6D5E2CCD46}" type="presOf" srcId="{C7C72C3A-EA93-4809-B1DC-3F10F45570B1}" destId="{9459464F-74DC-4B91-A74F-1A828B78DFA3}" srcOrd="1" destOrd="0" presId="urn:microsoft.com/office/officeart/2005/8/layout/matrix1"/>
    <dgm:cxn modelId="{4E4F6132-9A5F-4AE4-9AEC-A9CC9D831E31}" type="presOf" srcId="{8CCD571A-FD5A-46BA-A187-2293B999DC24}" destId="{ECE5FCE2-5A19-4556-A436-8AB7B2F00C5D}" srcOrd="0" destOrd="0" presId="urn:microsoft.com/office/officeart/2005/8/layout/matrix1"/>
    <dgm:cxn modelId="{CE1A7F38-9B55-4052-AF80-363F654FD718}" type="presOf" srcId="{C7C72C3A-EA93-4809-B1DC-3F10F45570B1}" destId="{E7967CC7-D62D-4CFF-98EA-C9285FA2C518}" srcOrd="0" destOrd="0" presId="urn:microsoft.com/office/officeart/2005/8/layout/matrix1"/>
    <dgm:cxn modelId="{BFC28C61-80EE-4C3A-9BE1-46DA88F58E44}" type="presOf" srcId="{9C4F7B86-DC98-4685-838C-3C063966D1A8}" destId="{F46E9FA7-2476-4D1B-A61E-56A06C67B29F}" srcOrd="0" destOrd="0" presId="urn:microsoft.com/office/officeart/2005/8/layout/matrix1"/>
    <dgm:cxn modelId="{51664C4F-EFFE-400D-BFD1-86221E4A79FF}" type="presOf" srcId="{6EB44FCE-FE7E-498D-AE0F-1711EB4D8C08}" destId="{240FFF26-5AEE-4B09-8255-75F3F2B6CF1E}" srcOrd="0" destOrd="0" presId="urn:microsoft.com/office/officeart/2005/8/layout/matrix1"/>
    <dgm:cxn modelId="{FDAF758D-7BAF-4154-BEB3-B3FBB321DE43}" srcId="{8CCD571A-FD5A-46BA-A187-2293B999DC24}" destId="{6EB44FCE-FE7E-498D-AE0F-1711EB4D8C08}" srcOrd="1" destOrd="0" parTransId="{AB21C395-50AF-4645-A23B-810FC47E5296}" sibTransId="{DF2DFE45-C323-40F9-AE50-39195577C28D}"/>
    <dgm:cxn modelId="{CE52DC94-F5F0-479C-9FF6-EB8AE2913239}" type="presOf" srcId="{BD2D40ED-51EA-4A83-9CF6-D19E0746AA2A}" destId="{67DB3758-C923-496D-837A-288405675C1E}" srcOrd="1" destOrd="0" presId="urn:microsoft.com/office/officeart/2005/8/layout/matrix1"/>
    <dgm:cxn modelId="{9DB4ABB5-2E3D-4792-A798-AC1CA36F6691}" srcId="{8CCD571A-FD5A-46BA-A187-2293B999DC24}" destId="{607912B2-4C0F-4B3F-8DAD-1FC31B7FB20F}" srcOrd="2" destOrd="0" parTransId="{5D0E21E1-103E-4F6B-B39D-EE68012D1779}" sibTransId="{DC2DC423-7097-463A-8752-E9988B130E45}"/>
    <dgm:cxn modelId="{EF0823D1-B0A1-4D01-99D9-232F82D6372E}" srcId="{8CCD571A-FD5A-46BA-A187-2293B999DC24}" destId="{BD2D40ED-51EA-4A83-9CF6-D19E0746AA2A}" srcOrd="3" destOrd="0" parTransId="{803CEBE2-739E-4AF8-99C5-DBC5F726BCD0}" sibTransId="{5FE7A2AA-C82A-4A59-8E22-F1DBFE5E2988}"/>
    <dgm:cxn modelId="{F29112D2-D603-4A1D-91C1-C8D1E25DDAA3}" type="presOf" srcId="{607912B2-4C0F-4B3F-8DAD-1FC31B7FB20F}" destId="{C9941278-C22C-4660-8D19-CDAC97CC05F8}" srcOrd="1" destOrd="0" presId="urn:microsoft.com/office/officeart/2005/8/layout/matrix1"/>
    <dgm:cxn modelId="{C64852F2-8ECC-4334-8F76-CA4229BE9610}" type="presOf" srcId="{607912B2-4C0F-4B3F-8DAD-1FC31B7FB20F}" destId="{2AEB8147-9AA1-46E5-A5B6-39C6EF3C6D5C}" srcOrd="0" destOrd="0" presId="urn:microsoft.com/office/officeart/2005/8/layout/matrix1"/>
    <dgm:cxn modelId="{447557FB-314C-451D-869D-2C453C63092E}" type="presOf" srcId="{BD2D40ED-51EA-4A83-9CF6-D19E0746AA2A}" destId="{B7275D8F-E64B-4E6B-AADA-2D0CA762076B}" srcOrd="0" destOrd="0" presId="urn:microsoft.com/office/officeart/2005/8/layout/matrix1"/>
    <dgm:cxn modelId="{80DDA464-7FA8-4B4E-974E-B0F4C4925F74}" type="presParOf" srcId="{F46E9FA7-2476-4D1B-A61E-56A06C67B29F}" destId="{E9ED1B59-B28E-44D1-A218-33A0BD01BEA9}" srcOrd="0" destOrd="0" presId="urn:microsoft.com/office/officeart/2005/8/layout/matrix1"/>
    <dgm:cxn modelId="{C621940E-EEDC-4A14-BE09-17EE6D51D6DF}" type="presParOf" srcId="{E9ED1B59-B28E-44D1-A218-33A0BD01BEA9}" destId="{E7967CC7-D62D-4CFF-98EA-C9285FA2C518}" srcOrd="0" destOrd="0" presId="urn:microsoft.com/office/officeart/2005/8/layout/matrix1"/>
    <dgm:cxn modelId="{B7214A35-4CA5-47C2-9040-D65C69FA8512}" type="presParOf" srcId="{E9ED1B59-B28E-44D1-A218-33A0BD01BEA9}" destId="{9459464F-74DC-4B91-A74F-1A828B78DFA3}" srcOrd="1" destOrd="0" presId="urn:microsoft.com/office/officeart/2005/8/layout/matrix1"/>
    <dgm:cxn modelId="{166D5337-2558-4241-ADD7-238B2CE200FA}" type="presParOf" srcId="{E9ED1B59-B28E-44D1-A218-33A0BD01BEA9}" destId="{240FFF26-5AEE-4B09-8255-75F3F2B6CF1E}" srcOrd="2" destOrd="0" presId="urn:microsoft.com/office/officeart/2005/8/layout/matrix1"/>
    <dgm:cxn modelId="{4FCA429B-B838-4FD7-ABEC-C99358B23274}" type="presParOf" srcId="{E9ED1B59-B28E-44D1-A218-33A0BD01BEA9}" destId="{0247E096-38AC-4C0E-889C-29EBC12F5742}" srcOrd="3" destOrd="0" presId="urn:microsoft.com/office/officeart/2005/8/layout/matrix1"/>
    <dgm:cxn modelId="{A9BC0E75-37E7-4D61-AB56-C51F03D98AFB}" type="presParOf" srcId="{E9ED1B59-B28E-44D1-A218-33A0BD01BEA9}" destId="{2AEB8147-9AA1-46E5-A5B6-39C6EF3C6D5C}" srcOrd="4" destOrd="0" presId="urn:microsoft.com/office/officeart/2005/8/layout/matrix1"/>
    <dgm:cxn modelId="{6B001FB3-8027-4E04-BC29-3F062F34C799}" type="presParOf" srcId="{E9ED1B59-B28E-44D1-A218-33A0BD01BEA9}" destId="{C9941278-C22C-4660-8D19-CDAC97CC05F8}" srcOrd="5" destOrd="0" presId="urn:microsoft.com/office/officeart/2005/8/layout/matrix1"/>
    <dgm:cxn modelId="{8E77F254-0BB6-4DAE-8D10-28C8D880167D}" type="presParOf" srcId="{E9ED1B59-B28E-44D1-A218-33A0BD01BEA9}" destId="{B7275D8F-E64B-4E6B-AADA-2D0CA762076B}" srcOrd="6" destOrd="0" presId="urn:microsoft.com/office/officeart/2005/8/layout/matrix1"/>
    <dgm:cxn modelId="{3380197C-2278-447C-8E00-C31743AF7B4F}" type="presParOf" srcId="{E9ED1B59-B28E-44D1-A218-33A0BD01BEA9}" destId="{67DB3758-C923-496D-837A-288405675C1E}" srcOrd="7" destOrd="0" presId="urn:microsoft.com/office/officeart/2005/8/layout/matrix1"/>
    <dgm:cxn modelId="{7DF1E9CD-AE90-4F96-9DA4-80CE95FE9F71}" type="presParOf" srcId="{F46E9FA7-2476-4D1B-A61E-56A06C67B29F}" destId="{ECE5FCE2-5A19-4556-A436-8AB7B2F00C5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967CC7-D62D-4CFF-98EA-C9285FA2C518}">
      <dsp:nvSpPr>
        <dsp:cNvPr id="0" name=""/>
        <dsp:cNvSpPr/>
      </dsp:nvSpPr>
      <dsp:spPr>
        <a:xfrm rot="16200000">
          <a:off x="677333" y="-677333"/>
          <a:ext cx="2709333" cy="4064000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s-Latn-BA" sz="4100" kern="1200" dirty="0"/>
            <a:t>Svjesnost</a:t>
          </a:r>
          <a:endParaRPr lang="en-US" sz="4100" kern="1200" dirty="0"/>
        </a:p>
      </dsp:txBody>
      <dsp:txXfrm rot="5400000">
        <a:off x="-1" y="1"/>
        <a:ext cx="4064000" cy="2032000"/>
      </dsp:txXfrm>
    </dsp:sp>
    <dsp:sp modelId="{240FFF26-5AEE-4B09-8255-75F3F2B6CF1E}">
      <dsp:nvSpPr>
        <dsp:cNvPr id="0" name=""/>
        <dsp:cNvSpPr/>
      </dsp:nvSpPr>
      <dsp:spPr>
        <a:xfrm>
          <a:off x="4064000" y="0"/>
          <a:ext cx="4064000" cy="2709333"/>
        </a:xfrm>
        <a:prstGeom prst="round1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s-Latn-BA" sz="4100" kern="1200" dirty="0"/>
            <a:t>Pravni okvir</a:t>
          </a:r>
          <a:endParaRPr lang="en-US" sz="4100" kern="1200" dirty="0"/>
        </a:p>
      </dsp:txBody>
      <dsp:txXfrm>
        <a:off x="4064000" y="0"/>
        <a:ext cx="4064000" cy="2032000"/>
      </dsp:txXfrm>
    </dsp:sp>
    <dsp:sp modelId="{2AEB8147-9AA1-46E5-A5B6-39C6EF3C6D5C}">
      <dsp:nvSpPr>
        <dsp:cNvPr id="0" name=""/>
        <dsp:cNvSpPr/>
      </dsp:nvSpPr>
      <dsp:spPr>
        <a:xfrm rot="10800000">
          <a:off x="0" y="2709333"/>
          <a:ext cx="4064000" cy="2709333"/>
        </a:xfrm>
        <a:prstGeom prst="round1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s-Latn-BA" sz="4100" kern="1200" dirty="0" err="1"/>
            <a:t>Finansije</a:t>
          </a:r>
          <a:endParaRPr lang="en-US" sz="4100" kern="1200" dirty="0"/>
        </a:p>
      </dsp:txBody>
      <dsp:txXfrm rot="10800000">
        <a:off x="0" y="3386666"/>
        <a:ext cx="4064000" cy="2032000"/>
      </dsp:txXfrm>
    </dsp:sp>
    <dsp:sp modelId="{B7275D8F-E64B-4E6B-AADA-2D0CA762076B}">
      <dsp:nvSpPr>
        <dsp:cNvPr id="0" name=""/>
        <dsp:cNvSpPr/>
      </dsp:nvSpPr>
      <dsp:spPr>
        <a:xfrm rot="5400000">
          <a:off x="4741333" y="2032000"/>
          <a:ext cx="2709333" cy="4064000"/>
        </a:xfrm>
        <a:prstGeom prst="round1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s-Latn-BA" sz="4100" kern="1200" dirty="0"/>
            <a:t>Tehnologija</a:t>
          </a:r>
          <a:endParaRPr lang="en-US" sz="4100" kern="1200" dirty="0"/>
        </a:p>
      </dsp:txBody>
      <dsp:txXfrm rot="-5400000">
        <a:off x="4063999" y="3386666"/>
        <a:ext cx="4064000" cy="2032000"/>
      </dsp:txXfrm>
    </dsp:sp>
    <dsp:sp modelId="{ECE5FCE2-5A19-4556-A436-8AB7B2F00C5D}">
      <dsp:nvSpPr>
        <dsp:cNvPr id="0" name=""/>
        <dsp:cNvSpPr/>
      </dsp:nvSpPr>
      <dsp:spPr>
        <a:xfrm>
          <a:off x="2844799" y="2032000"/>
          <a:ext cx="2438400" cy="1354666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s-Latn-BA" sz="4100" kern="1200" dirty="0"/>
            <a:t>Tranzicija</a:t>
          </a:r>
          <a:endParaRPr lang="en-US" sz="4100" kern="1200" dirty="0"/>
        </a:p>
      </dsp:txBody>
      <dsp:txXfrm>
        <a:off x="2910928" y="2098129"/>
        <a:ext cx="2306142" cy="1222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0.86872</cdr:x>
      <cdr:y>0.24147</cdr:y>
    </cdr:from>
    <cdr:to>
      <cdr:x>0.96754</cdr:x>
      <cdr:y>0.30138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DA4FCE80-B2B8-57C1-0CAB-359FB3781BAE}"/>
            </a:ext>
          </a:extLst>
        </cdr:cNvPr>
        <cdr:cNvSpPr txBox="1"/>
      </cdr:nvSpPr>
      <cdr:spPr>
        <a:xfrm xmlns:a="http://schemas.openxmlformats.org/drawingml/2006/main">
          <a:off x="4068452" y="914025"/>
          <a:ext cx="462791" cy="226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bs-Latn-BA" sz="1100" b="1" dirty="0">
              <a:solidFill>
                <a:schemeClr val="bg2"/>
              </a:solidFill>
            </a:rPr>
            <a:t>42%</a:t>
          </a:r>
          <a:endParaRPr lang="en-US" sz="1100" b="1" dirty="0">
            <a:solidFill>
              <a:schemeClr val="bg2"/>
            </a:solidFill>
          </a:endParaRPr>
        </a:p>
      </cdr:txBody>
    </cdr:sp>
  </cdr:relSizeAnchor>
  <cdr:relSizeAnchor xmlns:cdr="http://schemas.openxmlformats.org/drawingml/2006/chartDrawing">
    <cdr:from>
      <cdr:x>0.21303</cdr:x>
      <cdr:y>0</cdr:y>
    </cdr:from>
    <cdr:to>
      <cdr:x>0.2804</cdr:x>
      <cdr:y>0.35154</cdr:y>
    </cdr:to>
    <cdr:sp macro="" textlink="">
      <cdr:nvSpPr>
        <cdr:cNvPr id="5" name="Left Brace 4">
          <a:extLst xmlns:a="http://schemas.openxmlformats.org/drawingml/2006/main">
            <a:ext uri="{FF2B5EF4-FFF2-40B4-BE49-F238E27FC236}">
              <a16:creationId xmlns:a16="http://schemas.microsoft.com/office/drawing/2014/main" id="{CB10F5DB-5B0A-914A-9E36-8320CAF8340B}"/>
            </a:ext>
          </a:extLst>
        </cdr:cNvPr>
        <cdr:cNvSpPr/>
      </cdr:nvSpPr>
      <cdr:spPr>
        <a:xfrm xmlns:a="http://schemas.openxmlformats.org/drawingml/2006/main" rot="2516180">
          <a:off x="997691" y="-2915337"/>
          <a:ext cx="315510" cy="1330694"/>
        </a:xfrm>
        <a:prstGeom xmlns:a="http://schemas.openxmlformats.org/drawingml/2006/main" prst="leftBrace">
          <a:avLst>
            <a:gd name="adj1" fmla="val 8333"/>
            <a:gd name="adj2" fmla="val 51100"/>
          </a:avLst>
        </a:prstGeom>
        <a:ln xmlns:a="http://schemas.openxmlformats.org/drawingml/2006/main">
          <a:solidFill>
            <a:schemeClr val="accent4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0.81299</cdr:x>
      <cdr:y>0.13879</cdr:y>
    </cdr:from>
    <cdr:to>
      <cdr:x>0.92831</cdr:x>
      <cdr:y>0.51631</cdr:y>
    </cdr:to>
    <cdr:sp macro="" textlink="">
      <cdr:nvSpPr>
        <cdr:cNvPr id="6" name="Right Brace 5">
          <a:extLst xmlns:a="http://schemas.openxmlformats.org/drawingml/2006/main">
            <a:ext uri="{FF2B5EF4-FFF2-40B4-BE49-F238E27FC236}">
              <a16:creationId xmlns:a16="http://schemas.microsoft.com/office/drawing/2014/main" id="{460DFD97-F50F-6AC1-5A32-644F4D580638}"/>
            </a:ext>
          </a:extLst>
        </cdr:cNvPr>
        <cdr:cNvSpPr/>
      </cdr:nvSpPr>
      <cdr:spPr>
        <a:xfrm xmlns:a="http://schemas.openxmlformats.org/drawingml/2006/main" rot="21215084">
          <a:off x="3807447" y="525377"/>
          <a:ext cx="540060" cy="1429045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0.21243</cdr:x>
      <cdr:y>0</cdr:y>
    </cdr:from>
    <cdr:to>
      <cdr:x>0.31125</cdr:x>
      <cdr:y>0.05991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A610C117-3DD2-3105-E660-6DFD819CAC18}"/>
            </a:ext>
          </a:extLst>
        </cdr:cNvPr>
        <cdr:cNvSpPr txBox="1"/>
      </cdr:nvSpPr>
      <cdr:spPr>
        <a:xfrm xmlns:a="http://schemas.openxmlformats.org/drawingml/2006/main">
          <a:off x="994847" y="-2573446"/>
          <a:ext cx="462798" cy="226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bs-Latn-BA" sz="1100" b="1" dirty="0">
              <a:solidFill>
                <a:schemeClr val="accent4"/>
              </a:solidFill>
            </a:rPr>
            <a:t>24%</a:t>
          </a:r>
          <a:endParaRPr lang="en-US" sz="1100" b="1" dirty="0">
            <a:solidFill>
              <a:schemeClr val="accent4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56C3-6513-6544-B1E3-FE7FBEEE9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EB453E-FDE1-AD4A-9769-C79AD48CB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935F1-8B59-EB46-BA2C-342305A7A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93C1B-B667-B542-9261-A5C2EEAC7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34038-E5D5-D047-87E9-1202C8133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1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6E62-F033-1D42-B31F-DC89B4B07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65287-9466-9C47-A17A-6C7F0689C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ACA28-3296-6842-916C-A89F7E74A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0A5D4-4BC3-834C-9800-12A75EDC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9EC4B-E116-9A44-8C3A-599F12FE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19597C-2141-4441-8C0E-710D3B953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C7AA79-7DAB-7E4E-BDC3-AEFBA3BA5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5309E-0601-B14F-AB59-75CBEFB2D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051F8-2BFB-E447-B550-D95F98DD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A845F-65E8-2348-8CD1-13823735A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32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 hidden="1">
            <a:extLst>
              <a:ext uri="{FF2B5EF4-FFF2-40B4-BE49-F238E27FC236}">
                <a16:creationId xmlns:a16="http://schemas.microsoft.com/office/drawing/2014/main" id="{7BB89C52-7215-47FB-8975-6A2FFA25037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78177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3" name="Objet 2" hidden="1">
                        <a:extLst>
                          <a:ext uri="{FF2B5EF4-FFF2-40B4-BE49-F238E27FC236}">
                            <a16:creationId xmlns:a16="http://schemas.microsoft.com/office/drawing/2014/main" id="{7BB89C52-7215-47FB-8975-6A2FFA2503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5187B2B-3878-47DA-815E-8BB73EED8EF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2800" b="1" i="0" baseline="0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7D3991-82D5-4923-813E-6007EFC65E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‹#›</a:t>
            </a:fld>
            <a:r>
              <a:rPr lang="en-GB" dirty="0"/>
              <a:t> ‒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A63819D-3826-4C37-A6B2-F6BF2FA7C1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slide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E3BBFF9-605D-4045-AFCA-0630CAF629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4786" y="5914632"/>
            <a:ext cx="11463417" cy="215444"/>
          </a:xfrm>
          <a:prstGeom prst="rect">
            <a:avLst/>
          </a:prstGeom>
        </p:spPr>
        <p:txBody>
          <a:bodyPr wrap="square" lIns="72000" anchor="b">
            <a:spAutoFit/>
          </a:bodyPr>
          <a:lstStyle>
            <a:lvl1pPr marL="0" indent="0">
              <a:buNone/>
              <a:defRPr sz="800" b="0" i="1">
                <a:solidFill>
                  <a:schemeClr val="bg1">
                    <a:lumMod val="50000"/>
                  </a:schemeClr>
                </a:solidFill>
              </a:defRPr>
            </a:lvl1pPr>
            <a:lvl2pPr marL="133350" indent="0">
              <a:buNone/>
              <a:defRPr/>
            </a:lvl2pPr>
            <a:lvl3pPr marL="542925" indent="0">
              <a:buNone/>
              <a:defRPr/>
            </a:lvl3pPr>
            <a:lvl4pPr marL="758825" indent="0">
              <a:buNone/>
              <a:defRPr/>
            </a:lvl4pPr>
            <a:lvl5pPr marL="1033463" indent="0">
              <a:buNone/>
              <a:defRPr/>
            </a:lvl5pPr>
          </a:lstStyle>
          <a:p>
            <a:pPr lvl="0"/>
            <a:r>
              <a:rPr lang="en-GB" dirty="0"/>
              <a:t>Sources:</a:t>
            </a:r>
          </a:p>
        </p:txBody>
      </p:sp>
      <p:sp>
        <p:nvSpPr>
          <p:cNvPr id="10" name="Cadre 9">
            <a:extLst>
              <a:ext uri="{FF2B5EF4-FFF2-40B4-BE49-F238E27FC236}">
                <a16:creationId xmlns:a16="http://schemas.microsoft.com/office/drawing/2014/main" id="{890877FE-2B52-4BAA-A5B3-3185907E441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16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C3FB288-71BB-4BE4-BA5F-316EB2EBC0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7368" y="1368596"/>
            <a:ext cx="2311063" cy="353943"/>
          </a:xfrm>
          <a:prstGeom prst="rect">
            <a:avLst/>
          </a:prstGeom>
          <a:noFill/>
        </p:spPr>
        <p:txBody>
          <a:bodyPr wrap="none" lIns="72000" rIns="72000" bIns="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Subtitle of the slide</a:t>
            </a:r>
          </a:p>
        </p:txBody>
      </p:sp>
    </p:spTree>
    <p:extLst>
      <p:ext uri="{BB962C8B-B14F-4D97-AF65-F5344CB8AC3E}">
        <p14:creationId xmlns:p14="http://schemas.microsoft.com/office/powerpoint/2010/main" val="36821757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">
          <p15:clr>
            <a:srgbClr val="F26B43"/>
          </p15:clr>
        </p15:guide>
        <p15:guide id="2" pos="7427">
          <p15:clr>
            <a:srgbClr val="F26B43"/>
          </p15:clr>
        </p15:guide>
        <p15:guide id="3" orient="horz" pos="232">
          <p15:clr>
            <a:srgbClr val="F26B43"/>
          </p15:clr>
        </p15:guide>
        <p15:guide id="4" orient="horz" pos="600">
          <p15:clr>
            <a:srgbClr val="F26B43"/>
          </p15:clr>
        </p15:guide>
        <p15:guide id="5" orient="horz" pos="3906">
          <p15:clr>
            <a:srgbClr val="F26B43"/>
          </p15:clr>
        </p15:guide>
        <p15:guide id="6" orient="horz" pos="4156">
          <p15:clr>
            <a:srgbClr val="F26B43"/>
          </p15:clr>
        </p15:guide>
        <p15:guide id="7" pos="30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 hidden="1">
            <a:extLst>
              <a:ext uri="{FF2B5EF4-FFF2-40B4-BE49-F238E27FC236}">
                <a16:creationId xmlns:a16="http://schemas.microsoft.com/office/drawing/2014/main" id="{7BB89C52-7215-47FB-8975-6A2FFA25037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78177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3" name="Objet 2" hidden="1">
                        <a:extLst>
                          <a:ext uri="{FF2B5EF4-FFF2-40B4-BE49-F238E27FC236}">
                            <a16:creationId xmlns:a16="http://schemas.microsoft.com/office/drawing/2014/main" id="{7BB89C52-7215-47FB-8975-6A2FFA2503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5187B2B-3878-47DA-815E-8BB73EED8EF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2800" b="1" i="0" baseline="0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7D3991-82D5-4923-813E-6007EFC65E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‹#›</a:t>
            </a:fld>
            <a:r>
              <a:rPr lang="en-GB" dirty="0"/>
              <a:t> ‒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A63819D-3826-4C37-A6B2-F6BF2FA7C1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slide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E3BBFF9-605D-4045-AFCA-0630CAF629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4786" y="5914632"/>
            <a:ext cx="11463417" cy="215444"/>
          </a:xfrm>
          <a:prstGeom prst="rect">
            <a:avLst/>
          </a:prstGeom>
        </p:spPr>
        <p:txBody>
          <a:bodyPr wrap="square" lIns="72000" anchor="b">
            <a:spAutoFit/>
          </a:bodyPr>
          <a:lstStyle>
            <a:lvl1pPr marL="0" indent="0">
              <a:buNone/>
              <a:defRPr sz="800" b="0" i="1">
                <a:solidFill>
                  <a:schemeClr val="bg1">
                    <a:lumMod val="50000"/>
                  </a:schemeClr>
                </a:solidFill>
              </a:defRPr>
            </a:lvl1pPr>
            <a:lvl2pPr marL="133350" indent="0">
              <a:buNone/>
              <a:defRPr/>
            </a:lvl2pPr>
            <a:lvl3pPr marL="542925" indent="0">
              <a:buNone/>
              <a:defRPr/>
            </a:lvl3pPr>
            <a:lvl4pPr marL="758825" indent="0">
              <a:buNone/>
              <a:defRPr/>
            </a:lvl4pPr>
            <a:lvl5pPr marL="1033463" indent="0">
              <a:buNone/>
              <a:defRPr/>
            </a:lvl5pPr>
          </a:lstStyle>
          <a:p>
            <a:pPr lvl="0"/>
            <a:r>
              <a:rPr lang="en-GB" dirty="0"/>
              <a:t>Sources:</a:t>
            </a:r>
          </a:p>
        </p:txBody>
      </p:sp>
      <p:sp>
        <p:nvSpPr>
          <p:cNvPr id="10" name="Cadre 9">
            <a:extLst>
              <a:ext uri="{FF2B5EF4-FFF2-40B4-BE49-F238E27FC236}">
                <a16:creationId xmlns:a16="http://schemas.microsoft.com/office/drawing/2014/main" id="{890877FE-2B52-4BAA-A5B3-3185907E441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16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C3FB288-71BB-4BE4-BA5F-316EB2EBC0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7368" y="1368596"/>
            <a:ext cx="2311063" cy="353943"/>
          </a:xfrm>
          <a:prstGeom prst="rect">
            <a:avLst/>
          </a:prstGeom>
          <a:noFill/>
        </p:spPr>
        <p:txBody>
          <a:bodyPr wrap="none" lIns="72000" rIns="72000" bIns="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Subtitle of the slide</a:t>
            </a:r>
          </a:p>
        </p:txBody>
      </p:sp>
    </p:spTree>
    <p:extLst>
      <p:ext uri="{BB962C8B-B14F-4D97-AF65-F5344CB8AC3E}">
        <p14:creationId xmlns:p14="http://schemas.microsoft.com/office/powerpoint/2010/main" val="2261789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">
          <p15:clr>
            <a:srgbClr val="F26B43"/>
          </p15:clr>
        </p15:guide>
        <p15:guide id="2" pos="7427">
          <p15:clr>
            <a:srgbClr val="F26B43"/>
          </p15:clr>
        </p15:guide>
        <p15:guide id="3" orient="horz" pos="232">
          <p15:clr>
            <a:srgbClr val="F26B43"/>
          </p15:clr>
        </p15:guide>
        <p15:guide id="4" orient="horz" pos="600">
          <p15:clr>
            <a:srgbClr val="F26B43"/>
          </p15:clr>
        </p15:guide>
        <p15:guide id="5" orient="horz" pos="3906">
          <p15:clr>
            <a:srgbClr val="F26B43"/>
          </p15:clr>
        </p15:guide>
        <p15:guide id="6" orient="horz" pos="4156">
          <p15:clr>
            <a:srgbClr val="F26B43"/>
          </p15:clr>
        </p15:guide>
        <p15:guide id="7" pos="30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 hidden="1">
            <a:extLst>
              <a:ext uri="{FF2B5EF4-FFF2-40B4-BE49-F238E27FC236}">
                <a16:creationId xmlns:a16="http://schemas.microsoft.com/office/drawing/2014/main" id="{7BB89C52-7215-47FB-8975-6A2FFA25037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78177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3" name="Objet 2" hidden="1">
                        <a:extLst>
                          <a:ext uri="{FF2B5EF4-FFF2-40B4-BE49-F238E27FC236}">
                            <a16:creationId xmlns:a16="http://schemas.microsoft.com/office/drawing/2014/main" id="{7BB89C52-7215-47FB-8975-6A2FFA2503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5187B2B-3878-47DA-815E-8BB73EED8EF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2800" b="1" i="0" baseline="0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7D3991-82D5-4923-813E-6007EFC65E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‹#›</a:t>
            </a:fld>
            <a:r>
              <a:rPr lang="en-GB" dirty="0"/>
              <a:t> ‒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A63819D-3826-4C37-A6B2-F6BF2FA7C1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slide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E3BBFF9-605D-4045-AFCA-0630CAF629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4786" y="5914632"/>
            <a:ext cx="11463417" cy="215444"/>
          </a:xfrm>
          <a:prstGeom prst="rect">
            <a:avLst/>
          </a:prstGeom>
        </p:spPr>
        <p:txBody>
          <a:bodyPr wrap="square" lIns="72000" anchor="b">
            <a:spAutoFit/>
          </a:bodyPr>
          <a:lstStyle>
            <a:lvl1pPr marL="0" indent="0">
              <a:buNone/>
              <a:defRPr sz="800" b="0" i="1">
                <a:solidFill>
                  <a:schemeClr val="bg1">
                    <a:lumMod val="50000"/>
                  </a:schemeClr>
                </a:solidFill>
              </a:defRPr>
            </a:lvl1pPr>
            <a:lvl2pPr marL="133350" indent="0">
              <a:buNone/>
              <a:defRPr/>
            </a:lvl2pPr>
            <a:lvl3pPr marL="542925" indent="0">
              <a:buNone/>
              <a:defRPr/>
            </a:lvl3pPr>
            <a:lvl4pPr marL="758825" indent="0">
              <a:buNone/>
              <a:defRPr/>
            </a:lvl4pPr>
            <a:lvl5pPr marL="1033463" indent="0">
              <a:buNone/>
              <a:defRPr/>
            </a:lvl5pPr>
          </a:lstStyle>
          <a:p>
            <a:pPr lvl="0"/>
            <a:r>
              <a:rPr lang="en-GB" dirty="0"/>
              <a:t>Sources:</a:t>
            </a:r>
          </a:p>
        </p:txBody>
      </p:sp>
      <p:sp>
        <p:nvSpPr>
          <p:cNvPr id="10" name="Cadre 9">
            <a:extLst>
              <a:ext uri="{FF2B5EF4-FFF2-40B4-BE49-F238E27FC236}">
                <a16:creationId xmlns:a16="http://schemas.microsoft.com/office/drawing/2014/main" id="{890877FE-2B52-4BAA-A5B3-3185907E441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16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C3FB288-71BB-4BE4-BA5F-316EB2EBC0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7368" y="1368596"/>
            <a:ext cx="2311063" cy="353943"/>
          </a:xfrm>
          <a:prstGeom prst="rect">
            <a:avLst/>
          </a:prstGeom>
          <a:noFill/>
        </p:spPr>
        <p:txBody>
          <a:bodyPr wrap="none" lIns="72000" rIns="72000" bIns="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Subtitle of the slide</a:t>
            </a:r>
          </a:p>
        </p:txBody>
      </p:sp>
    </p:spTree>
    <p:extLst>
      <p:ext uri="{BB962C8B-B14F-4D97-AF65-F5344CB8AC3E}">
        <p14:creationId xmlns:p14="http://schemas.microsoft.com/office/powerpoint/2010/main" val="7516166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">
          <p15:clr>
            <a:srgbClr val="F26B43"/>
          </p15:clr>
        </p15:guide>
        <p15:guide id="2" pos="7427">
          <p15:clr>
            <a:srgbClr val="F26B43"/>
          </p15:clr>
        </p15:guide>
        <p15:guide id="3" orient="horz" pos="232">
          <p15:clr>
            <a:srgbClr val="F26B43"/>
          </p15:clr>
        </p15:guide>
        <p15:guide id="4" orient="horz" pos="600">
          <p15:clr>
            <a:srgbClr val="F26B43"/>
          </p15:clr>
        </p15:guide>
        <p15:guide id="5" orient="horz" pos="3906">
          <p15:clr>
            <a:srgbClr val="F26B43"/>
          </p15:clr>
        </p15:guide>
        <p15:guide id="6" orient="horz" pos="4156">
          <p15:clr>
            <a:srgbClr val="F26B43"/>
          </p15:clr>
        </p15:guide>
        <p15:guide id="7" pos="30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 hidden="1">
            <a:extLst>
              <a:ext uri="{FF2B5EF4-FFF2-40B4-BE49-F238E27FC236}">
                <a16:creationId xmlns:a16="http://schemas.microsoft.com/office/drawing/2014/main" id="{7BB89C52-7215-47FB-8975-6A2FFA25037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78177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3" name="Objet 2" hidden="1">
                        <a:extLst>
                          <a:ext uri="{FF2B5EF4-FFF2-40B4-BE49-F238E27FC236}">
                            <a16:creationId xmlns:a16="http://schemas.microsoft.com/office/drawing/2014/main" id="{7BB89C52-7215-47FB-8975-6A2FFA2503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5187B2B-3878-47DA-815E-8BB73EED8EF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2800" b="1" i="0" baseline="0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7D3991-82D5-4923-813E-6007EFC65E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‹#›</a:t>
            </a:fld>
            <a:r>
              <a:rPr lang="en-GB" dirty="0"/>
              <a:t> ‒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A63819D-3826-4C37-A6B2-F6BF2FA7C1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slide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E3BBFF9-605D-4045-AFCA-0630CAF629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4786" y="5914632"/>
            <a:ext cx="11463417" cy="215444"/>
          </a:xfrm>
          <a:prstGeom prst="rect">
            <a:avLst/>
          </a:prstGeom>
        </p:spPr>
        <p:txBody>
          <a:bodyPr wrap="square" lIns="72000" anchor="b">
            <a:spAutoFit/>
          </a:bodyPr>
          <a:lstStyle>
            <a:lvl1pPr marL="0" indent="0">
              <a:buNone/>
              <a:defRPr sz="800" b="0" i="1">
                <a:solidFill>
                  <a:schemeClr val="bg1">
                    <a:lumMod val="50000"/>
                  </a:schemeClr>
                </a:solidFill>
              </a:defRPr>
            </a:lvl1pPr>
            <a:lvl2pPr marL="133350" indent="0">
              <a:buNone/>
              <a:defRPr/>
            </a:lvl2pPr>
            <a:lvl3pPr marL="542925" indent="0">
              <a:buNone/>
              <a:defRPr/>
            </a:lvl3pPr>
            <a:lvl4pPr marL="758825" indent="0">
              <a:buNone/>
              <a:defRPr/>
            </a:lvl4pPr>
            <a:lvl5pPr marL="1033463" indent="0">
              <a:buNone/>
              <a:defRPr/>
            </a:lvl5pPr>
          </a:lstStyle>
          <a:p>
            <a:pPr lvl="0"/>
            <a:r>
              <a:rPr lang="en-GB" dirty="0"/>
              <a:t>Sources:</a:t>
            </a:r>
          </a:p>
        </p:txBody>
      </p:sp>
      <p:sp>
        <p:nvSpPr>
          <p:cNvPr id="10" name="Cadre 9">
            <a:extLst>
              <a:ext uri="{FF2B5EF4-FFF2-40B4-BE49-F238E27FC236}">
                <a16:creationId xmlns:a16="http://schemas.microsoft.com/office/drawing/2014/main" id="{890877FE-2B52-4BAA-A5B3-3185907E441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16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C3FB288-71BB-4BE4-BA5F-316EB2EBC0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7368" y="1368596"/>
            <a:ext cx="2311063" cy="353943"/>
          </a:xfrm>
          <a:prstGeom prst="rect">
            <a:avLst/>
          </a:prstGeom>
          <a:noFill/>
        </p:spPr>
        <p:txBody>
          <a:bodyPr wrap="none" lIns="72000" rIns="72000" bIns="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Subtitle of the slide</a:t>
            </a:r>
          </a:p>
        </p:txBody>
      </p:sp>
    </p:spTree>
    <p:extLst>
      <p:ext uri="{BB962C8B-B14F-4D97-AF65-F5344CB8AC3E}">
        <p14:creationId xmlns:p14="http://schemas.microsoft.com/office/powerpoint/2010/main" val="1483938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">
          <p15:clr>
            <a:srgbClr val="F26B43"/>
          </p15:clr>
        </p15:guide>
        <p15:guide id="2" pos="7427">
          <p15:clr>
            <a:srgbClr val="F26B43"/>
          </p15:clr>
        </p15:guide>
        <p15:guide id="3" orient="horz" pos="232">
          <p15:clr>
            <a:srgbClr val="F26B43"/>
          </p15:clr>
        </p15:guide>
        <p15:guide id="4" orient="horz" pos="600">
          <p15:clr>
            <a:srgbClr val="F26B43"/>
          </p15:clr>
        </p15:guide>
        <p15:guide id="5" orient="horz" pos="3906">
          <p15:clr>
            <a:srgbClr val="F26B43"/>
          </p15:clr>
        </p15:guide>
        <p15:guide id="6" orient="horz" pos="4156">
          <p15:clr>
            <a:srgbClr val="F26B43"/>
          </p15:clr>
        </p15:guide>
        <p15:guide id="7" pos="30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 hidden="1">
            <a:extLst>
              <a:ext uri="{FF2B5EF4-FFF2-40B4-BE49-F238E27FC236}">
                <a16:creationId xmlns:a16="http://schemas.microsoft.com/office/drawing/2014/main" id="{7BB89C52-7215-47FB-8975-6A2FFA25037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78177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3" name="Objet 2" hidden="1">
                        <a:extLst>
                          <a:ext uri="{FF2B5EF4-FFF2-40B4-BE49-F238E27FC236}">
                            <a16:creationId xmlns:a16="http://schemas.microsoft.com/office/drawing/2014/main" id="{7BB89C52-7215-47FB-8975-6A2FFA2503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5187B2B-3878-47DA-815E-8BB73EED8EF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2800" b="1" i="0" baseline="0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7D3991-82D5-4923-813E-6007EFC65E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‹#›</a:t>
            </a:fld>
            <a:r>
              <a:rPr lang="en-GB" dirty="0"/>
              <a:t> ‒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A63819D-3826-4C37-A6B2-F6BF2FA7C1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slide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E3BBFF9-605D-4045-AFCA-0630CAF629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4786" y="5914632"/>
            <a:ext cx="11463417" cy="215444"/>
          </a:xfrm>
          <a:prstGeom prst="rect">
            <a:avLst/>
          </a:prstGeom>
        </p:spPr>
        <p:txBody>
          <a:bodyPr wrap="square" lIns="72000" anchor="b">
            <a:spAutoFit/>
          </a:bodyPr>
          <a:lstStyle>
            <a:lvl1pPr marL="0" indent="0">
              <a:buNone/>
              <a:defRPr sz="800" b="0" i="1">
                <a:solidFill>
                  <a:schemeClr val="bg1">
                    <a:lumMod val="50000"/>
                  </a:schemeClr>
                </a:solidFill>
              </a:defRPr>
            </a:lvl1pPr>
            <a:lvl2pPr marL="133350" indent="0">
              <a:buNone/>
              <a:defRPr/>
            </a:lvl2pPr>
            <a:lvl3pPr marL="542925" indent="0">
              <a:buNone/>
              <a:defRPr/>
            </a:lvl3pPr>
            <a:lvl4pPr marL="758825" indent="0">
              <a:buNone/>
              <a:defRPr/>
            </a:lvl4pPr>
            <a:lvl5pPr marL="1033463" indent="0">
              <a:buNone/>
              <a:defRPr/>
            </a:lvl5pPr>
          </a:lstStyle>
          <a:p>
            <a:pPr lvl="0"/>
            <a:r>
              <a:rPr lang="en-GB" dirty="0"/>
              <a:t>Sources:</a:t>
            </a:r>
          </a:p>
        </p:txBody>
      </p:sp>
      <p:sp>
        <p:nvSpPr>
          <p:cNvPr id="10" name="Cadre 9">
            <a:extLst>
              <a:ext uri="{FF2B5EF4-FFF2-40B4-BE49-F238E27FC236}">
                <a16:creationId xmlns:a16="http://schemas.microsoft.com/office/drawing/2014/main" id="{890877FE-2B52-4BAA-A5B3-3185907E441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16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C3FB288-71BB-4BE4-BA5F-316EB2EBC0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7368" y="1368596"/>
            <a:ext cx="2311063" cy="353943"/>
          </a:xfrm>
          <a:prstGeom prst="rect">
            <a:avLst/>
          </a:prstGeom>
          <a:noFill/>
        </p:spPr>
        <p:txBody>
          <a:bodyPr wrap="none" lIns="72000" rIns="72000" bIns="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Subtitle of the slide</a:t>
            </a:r>
          </a:p>
        </p:txBody>
      </p:sp>
    </p:spTree>
    <p:extLst>
      <p:ext uri="{BB962C8B-B14F-4D97-AF65-F5344CB8AC3E}">
        <p14:creationId xmlns:p14="http://schemas.microsoft.com/office/powerpoint/2010/main" val="7437332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">
          <p15:clr>
            <a:srgbClr val="F26B43"/>
          </p15:clr>
        </p15:guide>
        <p15:guide id="2" pos="7427">
          <p15:clr>
            <a:srgbClr val="F26B43"/>
          </p15:clr>
        </p15:guide>
        <p15:guide id="3" orient="horz" pos="232">
          <p15:clr>
            <a:srgbClr val="F26B43"/>
          </p15:clr>
        </p15:guide>
        <p15:guide id="4" orient="horz" pos="600">
          <p15:clr>
            <a:srgbClr val="F26B43"/>
          </p15:clr>
        </p15:guide>
        <p15:guide id="5" orient="horz" pos="3906">
          <p15:clr>
            <a:srgbClr val="F26B43"/>
          </p15:clr>
        </p15:guide>
        <p15:guide id="6" orient="horz" pos="4156">
          <p15:clr>
            <a:srgbClr val="F26B43"/>
          </p15:clr>
        </p15:guide>
        <p15:guide id="7" pos="306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 2" hidden="1">
            <a:extLst>
              <a:ext uri="{FF2B5EF4-FFF2-40B4-BE49-F238E27FC236}">
                <a16:creationId xmlns:a16="http://schemas.microsoft.com/office/drawing/2014/main" id="{7BB89C52-7215-47FB-8975-6A2FFA25037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78177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3" name="Objet 2" hidden="1">
                        <a:extLst>
                          <a:ext uri="{FF2B5EF4-FFF2-40B4-BE49-F238E27FC236}">
                            <a16:creationId xmlns:a16="http://schemas.microsoft.com/office/drawing/2014/main" id="{7BB89C52-7215-47FB-8975-6A2FFA2503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5187B2B-3878-47DA-815E-8BB73EED8EF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GB" sz="2800" b="1" i="0" baseline="0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7D3991-82D5-4923-813E-6007EFC65E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‹#›</a:t>
            </a:fld>
            <a:r>
              <a:rPr lang="en-GB" dirty="0"/>
              <a:t> ‒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A63819D-3826-4C37-A6B2-F6BF2FA7C1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slide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E3BBFF9-605D-4045-AFCA-0630CAF629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4786" y="5914632"/>
            <a:ext cx="11463417" cy="215444"/>
          </a:xfrm>
          <a:prstGeom prst="rect">
            <a:avLst/>
          </a:prstGeom>
        </p:spPr>
        <p:txBody>
          <a:bodyPr wrap="square" lIns="72000" anchor="b">
            <a:spAutoFit/>
          </a:bodyPr>
          <a:lstStyle>
            <a:lvl1pPr marL="0" indent="0">
              <a:buNone/>
              <a:defRPr sz="800" b="0" i="1">
                <a:solidFill>
                  <a:schemeClr val="bg1">
                    <a:lumMod val="50000"/>
                  </a:schemeClr>
                </a:solidFill>
              </a:defRPr>
            </a:lvl1pPr>
            <a:lvl2pPr marL="133350" indent="0">
              <a:buNone/>
              <a:defRPr/>
            </a:lvl2pPr>
            <a:lvl3pPr marL="542925" indent="0">
              <a:buNone/>
              <a:defRPr/>
            </a:lvl3pPr>
            <a:lvl4pPr marL="758825" indent="0">
              <a:buNone/>
              <a:defRPr/>
            </a:lvl4pPr>
            <a:lvl5pPr marL="1033463" indent="0">
              <a:buNone/>
              <a:defRPr/>
            </a:lvl5pPr>
          </a:lstStyle>
          <a:p>
            <a:pPr lvl="0"/>
            <a:r>
              <a:rPr lang="en-GB" dirty="0"/>
              <a:t>Sources:</a:t>
            </a:r>
          </a:p>
        </p:txBody>
      </p:sp>
      <p:sp>
        <p:nvSpPr>
          <p:cNvPr id="10" name="Cadre 9">
            <a:extLst>
              <a:ext uri="{FF2B5EF4-FFF2-40B4-BE49-F238E27FC236}">
                <a16:creationId xmlns:a16="http://schemas.microsoft.com/office/drawing/2014/main" id="{890877FE-2B52-4BAA-A5B3-3185907E441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16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AC3FB288-71BB-4BE4-BA5F-316EB2EBC0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07368" y="1368596"/>
            <a:ext cx="2311063" cy="353943"/>
          </a:xfrm>
          <a:prstGeom prst="rect">
            <a:avLst/>
          </a:prstGeom>
          <a:noFill/>
        </p:spPr>
        <p:txBody>
          <a:bodyPr wrap="none" lIns="72000" rIns="72000" bIns="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Subtitle of the slide</a:t>
            </a:r>
          </a:p>
        </p:txBody>
      </p:sp>
    </p:spTree>
    <p:extLst>
      <p:ext uri="{BB962C8B-B14F-4D97-AF65-F5344CB8AC3E}">
        <p14:creationId xmlns:p14="http://schemas.microsoft.com/office/powerpoint/2010/main" val="1891533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">
          <p15:clr>
            <a:srgbClr val="F26B43"/>
          </p15:clr>
        </p15:guide>
        <p15:guide id="2" pos="7427">
          <p15:clr>
            <a:srgbClr val="F26B43"/>
          </p15:clr>
        </p15:guide>
        <p15:guide id="3" orient="horz" pos="232">
          <p15:clr>
            <a:srgbClr val="F26B43"/>
          </p15:clr>
        </p15:guide>
        <p15:guide id="4" orient="horz" pos="600">
          <p15:clr>
            <a:srgbClr val="F26B43"/>
          </p15:clr>
        </p15:guide>
        <p15:guide id="5" orient="horz" pos="3906">
          <p15:clr>
            <a:srgbClr val="F26B43"/>
          </p15:clr>
        </p15:guide>
        <p15:guide id="6" orient="horz" pos="4156">
          <p15:clr>
            <a:srgbClr val="F26B43"/>
          </p15:clr>
        </p15:guide>
        <p15:guide id="7" pos="30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CD74B-870E-D240-A7A4-BB70CEE06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2748"/>
            <a:ext cx="10515600" cy="7397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B9B9A-34B1-794E-84B8-65D6C96FB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0CE48-563A-EF41-AE9F-39700075F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475CB-E0EF-6444-9D7A-41D9F560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75ABF-418B-A44D-AE14-F444FE15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0B82-2DD4-2D4E-8301-1F69F2673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1843D-A710-6343-A49F-8EBC58EC7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56CEA-E266-BB43-8291-805C3521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D4BFA-7208-184F-BB0F-E1151A179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D7794-46AE-1045-85F7-138147AE4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7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7B90-6380-794D-85F2-0FF8D5C02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8D41B-B000-6142-A93B-74D03495F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506DA9-9CAD-E14E-B6F6-983CF1CC6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4DA94-E133-A44A-9518-73E6A391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797F6-272F-0B45-A311-F7BC2ABB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F42CC-653F-084E-876A-E0EBE6CCD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6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28AF-FDFE-4247-8B23-B521FF8F0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04EFE-D7D8-D945-BC6B-F4C487108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16400-EFB5-DB4D-83FB-C97F48480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0B4D98-7C8A-E441-BD72-5025DC4B3D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986DCD-58A1-DD4B-A8D4-94246C84DC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1D4A3C-A78A-F541-8E03-ED16A68E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515888-873B-3E4B-AC90-C21EA97F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E46CD9-64BB-5E43-B8CF-682DC7BBA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5ABCD-2E49-D641-8AE5-D627B8626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9E6EFC-A900-9045-B353-B99F74C39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324D1-E3D3-844B-B863-6C7F03942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8127B-E2C4-5A4E-81B4-DD3017D3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8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6CE899-50BC-124B-BF1F-ED03C17FF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EDE9F-196F-9A49-9BFC-AD243482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FF33F-8799-0C4F-9E8F-C7DE2445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8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48D72-16D0-5046-B33E-DA0802127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82BC7-9728-2148-ABDB-607F3146C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4CB658-1EFC-A543-95D2-EC0DF1946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03F37-D904-B84E-8E67-0C54295B0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02BB2-76A9-3849-A9FE-9F652D735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CAB19-71E1-6F4A-A642-8B9789AB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3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7E91D-E4BE-E349-99A6-55EDAFF49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82506-A543-9C4F-8554-B49BCBF7D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EB01C-62A0-FF45-BC6D-434C7AB3F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47754-B6DF-CA4F-A0B0-D94C12BF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23A02D-858C-1248-A280-FBB207B9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86BDD-C2D0-8D4B-A6AB-969009E5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1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E96CE70-9D30-8641-9691-83FFBC3F72F2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13BA00-5C3D-6646-AA83-56238B95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8829"/>
            <a:ext cx="10515600" cy="721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FEFD5-34DF-BC4C-A6B7-8E51D744B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B0CBC-74A9-5D46-8443-4B2D11DAE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37BD0-098A-4049-B31B-65475B9C3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2CA66-B41E-5846-8AAE-D24E3EB0B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3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chart" Target="../charts/chart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chart" Target="../charts/chart3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chart" Target="../charts/chart4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chart" Target="../charts/chart5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chart" Target="../charts/chart6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8B8811-9DFC-E041-8165-56AC1ABE9A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56D0A0-3F1F-217E-E9A0-A24AF20EE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i="0" dirty="0">
                <a:solidFill>
                  <a:srgbClr val="FFFFFF"/>
                </a:solidFill>
                <a:effectLst/>
                <a:latin typeface="Nunito Sans" pitchFamily="2" charset="0"/>
              </a:rPr>
              <a:t>Panel IV – </a:t>
            </a:r>
            <a:r>
              <a:rPr lang="en-US" b="1" i="0" dirty="0" err="1">
                <a:solidFill>
                  <a:srgbClr val="FFFFFF"/>
                </a:solidFill>
                <a:effectLst/>
                <a:latin typeface="Nunito Sans" pitchFamily="2" charset="0"/>
              </a:rPr>
              <a:t>Energetska</a:t>
            </a:r>
            <a:r>
              <a:rPr lang="en-US" b="1" i="0" dirty="0">
                <a:solidFill>
                  <a:srgbClr val="FFFFFF"/>
                </a:solidFill>
                <a:effectLst/>
                <a:latin typeface="Nunito Sans" pitchFamily="2" charset="0"/>
              </a:rPr>
              <a:t> </a:t>
            </a:r>
            <a:r>
              <a:rPr lang="en-US" b="1" i="0" dirty="0" err="1">
                <a:solidFill>
                  <a:srgbClr val="FFFFFF"/>
                </a:solidFill>
                <a:effectLst/>
                <a:latin typeface="Nunito Sans" pitchFamily="2" charset="0"/>
              </a:rPr>
              <a:t>efikasnost</a:t>
            </a:r>
            <a:r>
              <a:rPr lang="en-US" b="1" i="0" dirty="0">
                <a:solidFill>
                  <a:srgbClr val="FFFFFF"/>
                </a:solidFill>
                <a:effectLst/>
                <a:latin typeface="Nunito Sans" pitchFamily="2" charset="0"/>
              </a:rPr>
              <a:t> MSP-a i </a:t>
            </a:r>
            <a:r>
              <a:rPr lang="en-US" b="1" i="0" dirty="0" err="1">
                <a:solidFill>
                  <a:srgbClr val="FFFFFF"/>
                </a:solidFill>
                <a:effectLst/>
                <a:latin typeface="Nunito Sans" pitchFamily="2" charset="0"/>
              </a:rPr>
              <a:t>stambenog</a:t>
            </a:r>
            <a:r>
              <a:rPr lang="en-US" b="1" i="0" dirty="0">
                <a:solidFill>
                  <a:srgbClr val="FFFFFF"/>
                </a:solidFill>
                <a:effectLst/>
                <a:latin typeface="Nunito Sans" pitchFamily="2" charset="0"/>
              </a:rPr>
              <a:t> </a:t>
            </a:r>
            <a:r>
              <a:rPr lang="en-US" b="1" i="0" dirty="0" err="1">
                <a:solidFill>
                  <a:srgbClr val="FFFFFF"/>
                </a:solidFill>
                <a:effectLst/>
                <a:latin typeface="Nunito Sans" pitchFamily="2" charset="0"/>
              </a:rPr>
              <a:t>sektora</a:t>
            </a:r>
            <a:r>
              <a:rPr lang="en-US" b="1" i="0" dirty="0">
                <a:solidFill>
                  <a:srgbClr val="FFFFFF"/>
                </a:solidFill>
                <a:effectLst/>
                <a:latin typeface="Nunito Sans" pitchFamily="2" charset="0"/>
              </a:rPr>
              <a:t>: </a:t>
            </a:r>
            <a:r>
              <a:rPr lang="en-US" b="1" i="0" dirty="0" err="1">
                <a:solidFill>
                  <a:srgbClr val="FFFFFF"/>
                </a:solidFill>
                <a:effectLst/>
                <a:latin typeface="Nunito Sans" pitchFamily="2" charset="0"/>
              </a:rPr>
              <a:t>Rješenje</a:t>
            </a:r>
            <a:r>
              <a:rPr lang="en-US" b="1" i="0" dirty="0">
                <a:solidFill>
                  <a:srgbClr val="FFFFFF"/>
                </a:solidFill>
                <a:effectLst/>
                <a:latin typeface="Nunito Sans" pitchFamily="2" charset="0"/>
              </a:rPr>
              <a:t> za </a:t>
            </a:r>
            <a:r>
              <a:rPr lang="en-US" b="1" i="0" dirty="0" err="1">
                <a:solidFill>
                  <a:srgbClr val="FFFFFF"/>
                </a:solidFill>
                <a:effectLst/>
                <a:latin typeface="Nunito Sans" pitchFamily="2" charset="0"/>
              </a:rPr>
              <a:t>održivu</a:t>
            </a:r>
            <a:r>
              <a:rPr lang="en-US" b="1" i="0" dirty="0">
                <a:solidFill>
                  <a:srgbClr val="FFFFFF"/>
                </a:solidFill>
                <a:effectLst/>
                <a:latin typeface="Nunito Sans" pitchFamily="2" charset="0"/>
              </a:rPr>
              <a:t> </a:t>
            </a:r>
            <a:r>
              <a:rPr lang="en-US" b="1" i="0" dirty="0" err="1">
                <a:solidFill>
                  <a:srgbClr val="FFFFFF"/>
                </a:solidFill>
                <a:effectLst/>
                <a:latin typeface="Nunito Sans" pitchFamily="2" charset="0"/>
              </a:rPr>
              <a:t>energiju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5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01C3A-FFDF-6447-AEC3-2BE56F2E7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19"/>
            <a:ext cx="10515600" cy="739712"/>
          </a:xfrm>
        </p:spPr>
        <p:txBody>
          <a:bodyPr/>
          <a:lstStyle/>
          <a:p>
            <a:r>
              <a:rPr lang="bs-Latn-BA" b="1" dirty="0"/>
              <a:t>Zaključak istraživanja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43A2E-EF43-3142-9B67-8DD967B91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Izazovna slika trenutnog stanja svijesti i akcija u vezi sa EE i OIE</a:t>
            </a:r>
          </a:p>
          <a:p>
            <a:r>
              <a:rPr lang="bs-Latn-BA" dirty="0"/>
              <a:t>Vrijedni uvidi za ciljane intervencije i inicijative i kreiranje puta za održivu, sigurnu i otpornu budućnost</a:t>
            </a:r>
          </a:p>
          <a:p>
            <a:r>
              <a:rPr lang="bs-Latn-BA" dirty="0"/>
              <a:t>Sinergijski pristup svih aktera neophodan za kreiranje povoljnog ambijenta za uspješnu i pravednu zelenu tranziciju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542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43A2E-EF43-3142-9B67-8DD967B91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733" y="2663825"/>
            <a:ext cx="9296400" cy="102764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bs-Latn-BA" sz="4200" b="1" dirty="0"/>
              <a:t>Hvala na pažnji!</a:t>
            </a:r>
          </a:p>
          <a:p>
            <a:pPr marL="0" indent="0" algn="ctr">
              <a:buNone/>
            </a:pPr>
            <a:r>
              <a:rPr lang="bs-Latn-BA" b="1" dirty="0"/>
              <a:t>Vedran Pecikoza, UNDP Project </a:t>
            </a:r>
            <a:r>
              <a:rPr lang="bs-Latn-BA" b="1" dirty="0" err="1"/>
              <a:t>Analyst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418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01C3A-FFDF-6447-AEC3-2BE56F2E7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19"/>
            <a:ext cx="10515600" cy="739712"/>
          </a:xfrm>
        </p:spPr>
        <p:txBody>
          <a:bodyPr/>
          <a:lstStyle/>
          <a:p>
            <a:r>
              <a:rPr lang="bs-Latn-BA" b="1" dirty="0"/>
              <a:t>UNDP aktivnosti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43A2E-EF43-3142-9B67-8DD967B91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Preko 10 godina aktivnosti u domenu energijske efikasnosti (EE) i obnovljivih izvora energije (OIE)</a:t>
            </a:r>
          </a:p>
          <a:p>
            <a:r>
              <a:rPr lang="bs-Latn-BA" dirty="0"/>
              <a:t>GED (Zeleni ekonomski razvoj)</a:t>
            </a:r>
          </a:p>
          <a:p>
            <a:r>
              <a:rPr lang="bs-Latn-BA" dirty="0"/>
              <a:t>Godišnje finansijske uštede krajnjih korisnika od preko 10,000,000 KM</a:t>
            </a:r>
          </a:p>
          <a:p>
            <a:r>
              <a:rPr lang="bs-Latn-BA" dirty="0"/>
              <a:t>Smanjenje emisije CO2</a:t>
            </a:r>
          </a:p>
          <a:p>
            <a:r>
              <a:rPr lang="bs-Latn-BA" dirty="0"/>
              <a:t>Poboljšani uslovi rada i </a:t>
            </a:r>
            <a:r>
              <a:rPr lang="bs-Latn-BA" dirty="0" err="1"/>
              <a:t>življenja</a:t>
            </a:r>
            <a:r>
              <a:rPr lang="bs-Latn-BA" dirty="0"/>
              <a:t> za preko 700,000 korisnika</a:t>
            </a:r>
          </a:p>
          <a:p>
            <a:r>
              <a:rPr lang="bs-Latn-BA" dirty="0" err="1"/>
              <a:t>Mobilizovana</a:t>
            </a:r>
            <a:r>
              <a:rPr lang="bs-Latn-BA" dirty="0"/>
              <a:t> finansijska sredstva od preko USD 50,000,000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4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B139880-C8C4-AE4B-9635-EDDCC961B7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256138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513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>
            <a:extLst>
              <a:ext uri="{FF2B5EF4-FFF2-40B4-BE49-F238E27FC236}">
                <a16:creationId xmlns:a16="http://schemas.microsoft.com/office/drawing/2014/main" id="{EFC2E7C8-7457-4BC1-8C25-F5D4A181E34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2" name="Objet 1" hidden="1">
                        <a:extLst>
                          <a:ext uri="{FF2B5EF4-FFF2-40B4-BE49-F238E27FC236}">
                            <a16:creationId xmlns:a16="http://schemas.microsoft.com/office/drawing/2014/main" id="{EFC2E7C8-7457-4BC1-8C25-F5D4A181E3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77D1068E-5242-4C6D-9B86-42F39C29655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GB" sz="2800" b="1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488E485E-D6A7-4912-BD46-36A31A9A061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4</a:t>
            </a:fld>
            <a:r>
              <a:rPr lang="en-GB" dirty="0"/>
              <a:t> ‒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702DC5E-6713-40DA-95B1-96A90136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Percepcija pojma energetske efikasnosti</a:t>
            </a:r>
            <a:endParaRPr lang="en-GB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12A7132-6DFA-4A0B-B7D8-D228F08B93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04786" y="6037526"/>
            <a:ext cx="11463417" cy="215444"/>
          </a:xfrm>
        </p:spPr>
        <p:txBody>
          <a:bodyPr/>
          <a:lstStyle/>
          <a:p>
            <a:r>
              <a:rPr lang="fr-FR" dirty="0"/>
              <a:t>1.Koliko </a:t>
            </a:r>
            <a:r>
              <a:rPr lang="fr-FR" dirty="0" err="1"/>
              <a:t>ste</a:t>
            </a:r>
            <a:r>
              <a:rPr lang="fr-FR" dirty="0"/>
              <a:t> </a:t>
            </a:r>
            <a:r>
              <a:rPr lang="fr-FR" dirty="0" err="1"/>
              <a:t>upoznati</a:t>
            </a:r>
            <a:r>
              <a:rPr lang="fr-FR" dirty="0"/>
              <a:t> s </a:t>
            </a:r>
            <a:r>
              <a:rPr lang="fr-FR" dirty="0" err="1"/>
              <a:t>pojmom</a:t>
            </a:r>
            <a:r>
              <a:rPr lang="fr-FR" dirty="0"/>
              <a:t> „</a:t>
            </a:r>
            <a:r>
              <a:rPr lang="fr-FR" dirty="0" err="1"/>
              <a:t>energetska</a:t>
            </a:r>
            <a:r>
              <a:rPr lang="fr-FR" dirty="0"/>
              <a:t> </a:t>
            </a:r>
            <a:r>
              <a:rPr lang="fr-FR" dirty="0" err="1"/>
              <a:t>efikasnost</a:t>
            </a:r>
            <a:r>
              <a:rPr lang="fr-FR" dirty="0"/>
              <a:t>“? </a:t>
            </a:r>
            <a:r>
              <a:rPr lang="fr-FR" dirty="0" err="1"/>
              <a:t>Molimo</a:t>
            </a:r>
            <a:r>
              <a:rPr lang="fr-FR" dirty="0"/>
              <a:t> vas da se </a:t>
            </a:r>
            <a:r>
              <a:rPr lang="fr-FR" dirty="0" err="1"/>
              <a:t>izrazite</a:t>
            </a:r>
            <a:r>
              <a:rPr lang="fr-FR" dirty="0"/>
              <a:t> na </a:t>
            </a:r>
            <a:r>
              <a:rPr lang="fr-FR" dirty="0" err="1"/>
              <a:t>skali</a:t>
            </a:r>
            <a:r>
              <a:rPr lang="fr-FR" dirty="0"/>
              <a:t> </a:t>
            </a:r>
            <a:r>
              <a:rPr lang="fr-FR" dirty="0" err="1"/>
              <a:t>od</a:t>
            </a:r>
            <a:r>
              <a:rPr lang="fr-FR" dirty="0"/>
              <a:t> 1-5, </a:t>
            </a:r>
            <a:r>
              <a:rPr lang="fr-FR" dirty="0" err="1"/>
              <a:t>gdje</a:t>
            </a:r>
            <a:r>
              <a:rPr lang="fr-FR" dirty="0"/>
              <a:t> 1 </a:t>
            </a:r>
            <a:r>
              <a:rPr lang="fr-FR" dirty="0" err="1"/>
              <a:t>znači</a:t>
            </a:r>
            <a:r>
              <a:rPr lang="fr-FR" dirty="0"/>
              <a:t> </a:t>
            </a:r>
            <a:r>
              <a:rPr lang="fr-FR" dirty="0" err="1"/>
              <a:t>uopšte</a:t>
            </a:r>
            <a:r>
              <a:rPr lang="fr-FR" dirty="0"/>
              <a:t> </a:t>
            </a:r>
            <a:r>
              <a:rPr lang="fr-FR" dirty="0" err="1"/>
              <a:t>nisam</a:t>
            </a:r>
            <a:r>
              <a:rPr lang="fr-FR" dirty="0"/>
              <a:t> </a:t>
            </a:r>
            <a:r>
              <a:rPr lang="fr-FR" dirty="0" err="1"/>
              <a:t>upoznat</a:t>
            </a:r>
            <a:r>
              <a:rPr lang="fr-FR" dirty="0"/>
              <a:t>/a, a 5 </a:t>
            </a:r>
            <a:r>
              <a:rPr lang="fr-FR" dirty="0" err="1"/>
              <a:t>znači</a:t>
            </a:r>
            <a:r>
              <a:rPr lang="fr-FR" dirty="0"/>
              <a:t> u </a:t>
            </a:r>
            <a:r>
              <a:rPr lang="fr-FR" dirty="0" err="1"/>
              <a:t>potpunosti</a:t>
            </a:r>
            <a:r>
              <a:rPr lang="fr-FR" dirty="0"/>
              <a:t> </a:t>
            </a:r>
            <a:r>
              <a:rPr lang="fr-FR" dirty="0" err="1"/>
              <a:t>sam</a:t>
            </a:r>
            <a:r>
              <a:rPr lang="fr-FR" dirty="0"/>
              <a:t> </a:t>
            </a:r>
            <a:r>
              <a:rPr lang="fr-FR" dirty="0" err="1"/>
              <a:t>upoznat</a:t>
            </a:r>
            <a:r>
              <a:rPr lang="fr-FR" dirty="0"/>
              <a:t>/a.</a:t>
            </a:r>
            <a:r>
              <a:rPr lang="bs-Latn-BA" dirty="0"/>
              <a:t> Baza: N=1032, svi ispitanici</a:t>
            </a:r>
            <a:endParaRPr lang="fr-FR" dirty="0"/>
          </a:p>
        </p:txBody>
      </p:sp>
      <p:graphicFrame>
        <p:nvGraphicFramePr>
          <p:cNvPr id="25" name="Graphique 24">
            <a:extLst>
              <a:ext uri="{FF2B5EF4-FFF2-40B4-BE49-F238E27FC236}">
                <a16:creationId xmlns:a16="http://schemas.microsoft.com/office/drawing/2014/main" id="{61DE8489-AFBD-4EA6-B91C-5319C17870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6133255"/>
              </p:ext>
            </p:extLst>
          </p:nvPr>
        </p:nvGraphicFramePr>
        <p:xfrm>
          <a:off x="3278394" y="2236243"/>
          <a:ext cx="4683245" cy="3785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29" name="Straight Connector 10">
            <a:extLst>
              <a:ext uri="{FF2B5EF4-FFF2-40B4-BE49-F238E27FC236}">
                <a16:creationId xmlns:a16="http://schemas.microsoft.com/office/drawing/2014/main" id="{8B91D070-0407-4D67-BC4A-C3ABA02065DD}"/>
              </a:ext>
            </a:extLst>
          </p:cNvPr>
          <p:cNvCxnSpPr>
            <a:cxnSpLocks/>
          </p:cNvCxnSpPr>
          <p:nvPr/>
        </p:nvCxnSpPr>
        <p:spPr>
          <a:xfrm>
            <a:off x="268480" y="2378100"/>
            <a:ext cx="2188741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47">
            <a:extLst>
              <a:ext uri="{FF2B5EF4-FFF2-40B4-BE49-F238E27FC236}">
                <a16:creationId xmlns:a16="http://schemas.microsoft.com/office/drawing/2014/main" id="{A9D69503-F0F9-4B8C-AE36-C277833F7FA4}"/>
              </a:ext>
            </a:extLst>
          </p:cNvPr>
          <p:cNvSpPr txBox="1">
            <a:spLocks/>
          </p:cNvSpPr>
          <p:nvPr/>
        </p:nvSpPr>
        <p:spPr>
          <a:xfrm>
            <a:off x="268480" y="2109115"/>
            <a:ext cx="94897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bs-Latn-BA" b="1" dirty="0">
                <a:solidFill>
                  <a:schemeClr val="bg2"/>
                </a:solidFill>
              </a:rPr>
              <a:t>Legenda</a:t>
            </a:r>
            <a:endParaRPr lang="en-GB" b="1" dirty="0">
              <a:solidFill>
                <a:schemeClr val="bg2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1814488-8460-4075-B58E-A8990810FA99}"/>
              </a:ext>
            </a:extLst>
          </p:cNvPr>
          <p:cNvSpPr/>
          <p:nvPr/>
        </p:nvSpPr>
        <p:spPr>
          <a:xfrm>
            <a:off x="273888" y="2503448"/>
            <a:ext cx="146270" cy="14627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bs-Latn-BA" sz="1600" dirty="0">
                <a:solidFill>
                  <a:schemeClr val="tx1"/>
                </a:solidFill>
              </a:rPr>
              <a:t>Uopšte nisam upoznat/a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FB122B8-F047-4B94-81B7-E4DA06F08286}"/>
              </a:ext>
            </a:extLst>
          </p:cNvPr>
          <p:cNvSpPr/>
          <p:nvPr/>
        </p:nvSpPr>
        <p:spPr>
          <a:xfrm>
            <a:off x="268480" y="2784683"/>
            <a:ext cx="146270" cy="1462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bs-Latn-BA" sz="1600" dirty="0">
                <a:solidFill>
                  <a:schemeClr val="tx1"/>
                </a:solidFill>
              </a:rPr>
              <a:t>2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831F016-E5EB-4D8C-B863-296F6B5004E1}"/>
              </a:ext>
            </a:extLst>
          </p:cNvPr>
          <p:cNvSpPr/>
          <p:nvPr/>
        </p:nvSpPr>
        <p:spPr>
          <a:xfrm>
            <a:off x="268480" y="3065918"/>
            <a:ext cx="146270" cy="1462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0" rtlCol="0" anchor="ctr"/>
          <a:lstStyle/>
          <a:p>
            <a:r>
              <a:rPr lang="bs-Latn-BA" sz="1600" dirty="0">
                <a:solidFill>
                  <a:schemeClr val="tx1"/>
                </a:solidFill>
              </a:rPr>
              <a:t>3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369D00D-A0CB-41F1-A99F-F8BBDE6D2614}"/>
              </a:ext>
            </a:extLst>
          </p:cNvPr>
          <p:cNvSpPr/>
          <p:nvPr/>
        </p:nvSpPr>
        <p:spPr>
          <a:xfrm>
            <a:off x="268480" y="3347153"/>
            <a:ext cx="146270" cy="1462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0" rtlCol="0" anchor="ctr"/>
          <a:lstStyle/>
          <a:p>
            <a:r>
              <a:rPr lang="bs-Latn-BA" sz="1600" dirty="0">
                <a:solidFill>
                  <a:schemeClr val="tx1"/>
                </a:solidFill>
              </a:rPr>
              <a:t>4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A9257AF-01A7-43A2-97F7-7417EBB92BA5}"/>
              </a:ext>
            </a:extLst>
          </p:cNvPr>
          <p:cNvSpPr/>
          <p:nvPr/>
        </p:nvSpPr>
        <p:spPr>
          <a:xfrm>
            <a:off x="268480" y="3628386"/>
            <a:ext cx="146270" cy="14627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0" rtlCol="0" anchor="ctr"/>
          <a:lstStyle/>
          <a:p>
            <a:r>
              <a:rPr lang="bs-Latn-BA" sz="1600" dirty="0">
                <a:solidFill>
                  <a:schemeClr val="tx1"/>
                </a:solidFill>
              </a:rPr>
              <a:t>U potpunosti upoznat/a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80F6655-07C8-497B-A312-81194961362A}"/>
              </a:ext>
            </a:extLst>
          </p:cNvPr>
          <p:cNvSpPr/>
          <p:nvPr/>
        </p:nvSpPr>
        <p:spPr>
          <a:xfrm>
            <a:off x="268480" y="3909382"/>
            <a:ext cx="146270" cy="1462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0" rtlCol="0" anchor="ctr"/>
          <a:lstStyle/>
          <a:p>
            <a:r>
              <a:rPr lang="bs-Latn-BA" sz="1600" dirty="0">
                <a:solidFill>
                  <a:schemeClr val="tx1"/>
                </a:solidFill>
              </a:rPr>
              <a:t>Ne zna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82EE0E-B7C3-C8CC-B8E1-2FEB20F68E2C}"/>
              </a:ext>
            </a:extLst>
          </p:cNvPr>
          <p:cNvSpPr txBox="1"/>
          <p:nvPr/>
        </p:nvSpPr>
        <p:spPr>
          <a:xfrm>
            <a:off x="515379" y="944724"/>
            <a:ext cx="11352823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bs-Latn-BA" sz="1400" dirty="0"/>
              <a:t>42% građana i građanki BiH </a:t>
            </a:r>
            <a:r>
              <a:rPr lang="bs-Latn-BA" sz="1400" u="sng" dirty="0"/>
              <a:t>navodi da nije upoznato </a:t>
            </a:r>
            <a:r>
              <a:rPr lang="bs-Latn-BA" sz="1400" dirty="0"/>
              <a:t>sa pojmom „energijska efikasnost“. Četvrtina građana i građanki BiH jeste. Muškarci su više od prosjeka ispitane populacije upoznati sa ovim pojmom, kao i osobe od 26-60 godina. Građani i građanke BiH koji žive u braku (skupa sa partnerom) su upoznatiji sa ovim pojmom u odnosu na ukupnu populaciju. Isto se može reći za zaposlene, kao i one čija su ukupna primanja u domaćinstvu veća od 2000 KM.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915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>
            <a:extLst>
              <a:ext uri="{FF2B5EF4-FFF2-40B4-BE49-F238E27FC236}">
                <a16:creationId xmlns:a16="http://schemas.microsoft.com/office/drawing/2014/main" id="{EFC2E7C8-7457-4BC1-8C25-F5D4A181E34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2" name="Objet 1" hidden="1">
                        <a:extLst>
                          <a:ext uri="{FF2B5EF4-FFF2-40B4-BE49-F238E27FC236}">
                            <a16:creationId xmlns:a16="http://schemas.microsoft.com/office/drawing/2014/main" id="{EFC2E7C8-7457-4BC1-8C25-F5D4A181E3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77D1068E-5242-4C6D-9B86-42F39C29655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GB" sz="2800" b="1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488E485E-D6A7-4912-BD46-36A31A9A061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5</a:t>
            </a:fld>
            <a:r>
              <a:rPr lang="en-GB" dirty="0"/>
              <a:t> ‒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702DC5E-6713-40DA-95B1-96A90136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Percepcija pojma obnovljivi izvori </a:t>
            </a:r>
            <a:r>
              <a:rPr lang="bs-Latn-BA" dirty="0" err="1"/>
              <a:t>energijE</a:t>
            </a:r>
            <a:endParaRPr lang="en-GB" dirty="0"/>
          </a:p>
        </p:txBody>
      </p:sp>
      <p:graphicFrame>
        <p:nvGraphicFramePr>
          <p:cNvPr id="25" name="Graphique 24">
            <a:extLst>
              <a:ext uri="{FF2B5EF4-FFF2-40B4-BE49-F238E27FC236}">
                <a16:creationId xmlns:a16="http://schemas.microsoft.com/office/drawing/2014/main" id="{61DE8489-AFBD-4EA6-B91C-5319C17870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5825570"/>
              </p:ext>
            </p:extLst>
          </p:nvPr>
        </p:nvGraphicFramePr>
        <p:xfrm>
          <a:off x="3673869" y="2181574"/>
          <a:ext cx="3955451" cy="3810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29" name="Straight Connector 10">
            <a:extLst>
              <a:ext uri="{FF2B5EF4-FFF2-40B4-BE49-F238E27FC236}">
                <a16:creationId xmlns:a16="http://schemas.microsoft.com/office/drawing/2014/main" id="{8B91D070-0407-4D67-BC4A-C3ABA02065DD}"/>
              </a:ext>
            </a:extLst>
          </p:cNvPr>
          <p:cNvCxnSpPr>
            <a:cxnSpLocks/>
          </p:cNvCxnSpPr>
          <p:nvPr/>
        </p:nvCxnSpPr>
        <p:spPr>
          <a:xfrm>
            <a:off x="477566" y="2925614"/>
            <a:ext cx="2188741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47">
            <a:extLst>
              <a:ext uri="{FF2B5EF4-FFF2-40B4-BE49-F238E27FC236}">
                <a16:creationId xmlns:a16="http://schemas.microsoft.com/office/drawing/2014/main" id="{A9D69503-F0F9-4B8C-AE36-C277833F7FA4}"/>
              </a:ext>
            </a:extLst>
          </p:cNvPr>
          <p:cNvSpPr txBox="1">
            <a:spLocks/>
          </p:cNvSpPr>
          <p:nvPr/>
        </p:nvSpPr>
        <p:spPr>
          <a:xfrm>
            <a:off x="477566" y="2656629"/>
            <a:ext cx="94897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bs-Latn-BA" b="1" dirty="0">
                <a:solidFill>
                  <a:schemeClr val="bg2"/>
                </a:solidFill>
              </a:rPr>
              <a:t>Legenda</a:t>
            </a:r>
            <a:endParaRPr lang="en-GB" b="1" dirty="0">
              <a:solidFill>
                <a:schemeClr val="bg2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1814488-8460-4075-B58E-A8990810FA99}"/>
              </a:ext>
            </a:extLst>
          </p:cNvPr>
          <p:cNvSpPr/>
          <p:nvPr/>
        </p:nvSpPr>
        <p:spPr>
          <a:xfrm>
            <a:off x="482974" y="3050962"/>
            <a:ext cx="146270" cy="14627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bs-Latn-BA" sz="1600" dirty="0">
                <a:solidFill>
                  <a:schemeClr val="tx1"/>
                </a:solidFill>
              </a:rPr>
              <a:t>Uopšte nisam upoznat/a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FB122B8-F047-4B94-81B7-E4DA06F08286}"/>
              </a:ext>
            </a:extLst>
          </p:cNvPr>
          <p:cNvSpPr/>
          <p:nvPr/>
        </p:nvSpPr>
        <p:spPr>
          <a:xfrm>
            <a:off x="477566" y="3332197"/>
            <a:ext cx="146270" cy="1462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bs-Latn-BA" sz="1600" dirty="0">
                <a:solidFill>
                  <a:schemeClr val="tx1"/>
                </a:solidFill>
              </a:rPr>
              <a:t>2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831F016-E5EB-4D8C-B863-296F6B5004E1}"/>
              </a:ext>
            </a:extLst>
          </p:cNvPr>
          <p:cNvSpPr/>
          <p:nvPr/>
        </p:nvSpPr>
        <p:spPr>
          <a:xfrm>
            <a:off x="477566" y="3613432"/>
            <a:ext cx="146270" cy="1462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0" rtlCol="0" anchor="ctr"/>
          <a:lstStyle/>
          <a:p>
            <a:r>
              <a:rPr lang="bs-Latn-BA" sz="1600" dirty="0">
                <a:solidFill>
                  <a:schemeClr val="tx1"/>
                </a:solidFill>
              </a:rPr>
              <a:t>3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369D00D-A0CB-41F1-A99F-F8BBDE6D2614}"/>
              </a:ext>
            </a:extLst>
          </p:cNvPr>
          <p:cNvSpPr/>
          <p:nvPr/>
        </p:nvSpPr>
        <p:spPr>
          <a:xfrm>
            <a:off x="477566" y="3894667"/>
            <a:ext cx="146270" cy="1462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0" rtlCol="0" anchor="ctr"/>
          <a:lstStyle/>
          <a:p>
            <a:r>
              <a:rPr lang="bs-Latn-BA" sz="1600" dirty="0">
                <a:solidFill>
                  <a:schemeClr val="tx1"/>
                </a:solidFill>
              </a:rPr>
              <a:t>4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A9257AF-01A7-43A2-97F7-7417EBB92BA5}"/>
              </a:ext>
            </a:extLst>
          </p:cNvPr>
          <p:cNvSpPr/>
          <p:nvPr/>
        </p:nvSpPr>
        <p:spPr>
          <a:xfrm>
            <a:off x="477566" y="4175900"/>
            <a:ext cx="146270" cy="14627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0" rtlCol="0" anchor="ctr"/>
          <a:lstStyle/>
          <a:p>
            <a:r>
              <a:rPr lang="bs-Latn-BA" sz="1600" dirty="0">
                <a:solidFill>
                  <a:schemeClr val="tx1"/>
                </a:solidFill>
              </a:rPr>
              <a:t>U potpunosti upoznat/a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80F6655-07C8-497B-A312-81194961362A}"/>
              </a:ext>
            </a:extLst>
          </p:cNvPr>
          <p:cNvSpPr/>
          <p:nvPr/>
        </p:nvSpPr>
        <p:spPr>
          <a:xfrm>
            <a:off x="477566" y="4456896"/>
            <a:ext cx="146270" cy="1462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0" rtlCol="0" anchor="ctr"/>
          <a:lstStyle/>
          <a:p>
            <a:r>
              <a:rPr lang="bs-Latn-BA" sz="1600" dirty="0">
                <a:solidFill>
                  <a:schemeClr val="tx1"/>
                </a:solidFill>
              </a:rPr>
              <a:t>Ne zna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8C5E35-C092-9CE8-252F-5A2C678EFA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04786" y="5914632"/>
            <a:ext cx="11463417" cy="215444"/>
          </a:xfrm>
        </p:spPr>
        <p:txBody>
          <a:bodyPr/>
          <a:lstStyle/>
          <a:p>
            <a:r>
              <a:rPr lang="en-US" dirty="0"/>
              <a:t>2.</a:t>
            </a:r>
            <a:r>
              <a:rPr lang="bs-Latn-BA" dirty="0"/>
              <a:t> </a:t>
            </a:r>
            <a:r>
              <a:rPr lang="en-US" dirty="0"/>
              <a:t>Koliko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upoznati</a:t>
            </a:r>
            <a:r>
              <a:rPr lang="en-US" dirty="0"/>
              <a:t> s </a:t>
            </a:r>
            <a:r>
              <a:rPr lang="en-US" dirty="0" err="1"/>
              <a:t>pojmom</a:t>
            </a:r>
            <a:r>
              <a:rPr lang="en-US" dirty="0"/>
              <a:t> „</a:t>
            </a:r>
            <a:r>
              <a:rPr lang="en-US" dirty="0" err="1"/>
              <a:t>obnovljivi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“? Molimo vas da se </a:t>
            </a:r>
            <a:r>
              <a:rPr lang="en-US" dirty="0" err="1"/>
              <a:t>izrazite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skali</a:t>
            </a:r>
            <a:r>
              <a:rPr lang="en-US" dirty="0"/>
              <a:t> od 1-5, </a:t>
            </a:r>
            <a:r>
              <a:rPr lang="en-US" dirty="0" err="1"/>
              <a:t>gdje</a:t>
            </a:r>
            <a:r>
              <a:rPr lang="en-US" dirty="0"/>
              <a:t> 1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 </a:t>
            </a:r>
            <a:r>
              <a:rPr lang="en-US" dirty="0" err="1"/>
              <a:t>nisam</a:t>
            </a:r>
            <a:r>
              <a:rPr lang="en-US" dirty="0"/>
              <a:t> </a:t>
            </a:r>
            <a:r>
              <a:rPr lang="en-US" dirty="0" err="1"/>
              <a:t>upoznat</a:t>
            </a:r>
            <a:r>
              <a:rPr lang="en-US" dirty="0"/>
              <a:t>/a, a 5 </a:t>
            </a:r>
            <a:r>
              <a:rPr lang="en-US" dirty="0" err="1"/>
              <a:t>znači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upoznat</a:t>
            </a:r>
            <a:r>
              <a:rPr lang="en-US" dirty="0"/>
              <a:t>/a.</a:t>
            </a:r>
            <a:r>
              <a:rPr lang="bs-Latn-BA" dirty="0"/>
              <a:t> Baza: N=1032, svi ispitanici</a:t>
            </a:r>
            <a:endParaRPr lang="en-US" dirty="0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42AED1DE-570A-F549-70CC-C3DB23FD5C59}"/>
              </a:ext>
            </a:extLst>
          </p:cNvPr>
          <p:cNvSpPr/>
          <p:nvPr/>
        </p:nvSpPr>
        <p:spPr>
          <a:xfrm rot="21115391">
            <a:off x="6015189" y="3058791"/>
            <a:ext cx="309140" cy="1434566"/>
          </a:xfrm>
          <a:prstGeom prst="rightBrac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C26267A-48EF-7983-4A64-6830E02FF283}"/>
              </a:ext>
            </a:extLst>
          </p:cNvPr>
          <p:cNvSpPr txBox="1"/>
          <p:nvPr/>
        </p:nvSpPr>
        <p:spPr>
          <a:xfrm>
            <a:off x="6145521" y="3500042"/>
            <a:ext cx="462791" cy="2267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bs-Latn-BA" b="1" dirty="0">
                <a:solidFill>
                  <a:schemeClr val="bg2"/>
                </a:solidFill>
              </a:rPr>
              <a:t>38</a:t>
            </a:r>
            <a:r>
              <a:rPr lang="bs-Latn-BA" sz="1100" b="1" dirty="0">
                <a:solidFill>
                  <a:schemeClr val="bg2"/>
                </a:solidFill>
              </a:rPr>
              <a:t>%</a:t>
            </a:r>
            <a:endParaRPr lang="en-US" sz="1100" b="1" dirty="0">
              <a:solidFill>
                <a:schemeClr val="bg2"/>
              </a:solidFill>
            </a:endParaRP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2B34039A-9801-F13D-9455-BB3AAE55472B}"/>
              </a:ext>
            </a:extLst>
          </p:cNvPr>
          <p:cNvSpPr/>
          <p:nvPr/>
        </p:nvSpPr>
        <p:spPr>
          <a:xfrm rot="2516180">
            <a:off x="4149684" y="2037875"/>
            <a:ext cx="315519" cy="1099742"/>
          </a:xfrm>
          <a:prstGeom prst="leftBrace">
            <a:avLst>
              <a:gd name="adj1" fmla="val 8333"/>
              <a:gd name="adj2" fmla="val 51100"/>
            </a:avLst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30F6DA99-938A-1FC5-5B35-261E89B1EE53}"/>
              </a:ext>
            </a:extLst>
          </p:cNvPr>
          <p:cNvSpPr txBox="1"/>
          <p:nvPr/>
        </p:nvSpPr>
        <p:spPr>
          <a:xfrm>
            <a:off x="3822606" y="2429850"/>
            <a:ext cx="462791" cy="2267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bs-Latn-BA" sz="1100" b="1" dirty="0">
                <a:solidFill>
                  <a:schemeClr val="accent4"/>
                </a:solidFill>
              </a:rPr>
              <a:t>27%</a:t>
            </a:r>
            <a:endParaRPr lang="en-US" sz="1100" b="1" dirty="0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0584BC-6E64-6A48-0A9E-443C7A5D105B}"/>
              </a:ext>
            </a:extLst>
          </p:cNvPr>
          <p:cNvSpPr txBox="1"/>
          <p:nvPr/>
        </p:nvSpPr>
        <p:spPr>
          <a:xfrm>
            <a:off x="515379" y="944724"/>
            <a:ext cx="11521281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bs-Latn-BA" sz="1400" dirty="0"/>
              <a:t>38% građana i građanki BiH </a:t>
            </a:r>
            <a:r>
              <a:rPr lang="bs-Latn-BA" sz="1400" u="sng" dirty="0"/>
              <a:t>navodi da nije upoznato </a:t>
            </a:r>
            <a:r>
              <a:rPr lang="bs-Latn-BA" sz="1400" dirty="0"/>
              <a:t>sa pojmom „obnovljivi izvori energije“. 27% građana i građanki BiH navodi da jeste. Više od prosjeka populacije su informisani građani i građanke RS-a, kao i oni koji žive u bračnoj zajednici. Isto se može reći i za osobe muškog spola, te građane i građanke u dobi od 26-60 godina, ali i za obrazovanije (završena srednja škola i više). Sa pojmom „obnovljivi izvori energije“ su također upoznatiji građani i građanke koji su zaposleni, te oni čija su lična primanja preko 900 KM.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74916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>
            <a:extLst>
              <a:ext uri="{FF2B5EF4-FFF2-40B4-BE49-F238E27FC236}">
                <a16:creationId xmlns:a16="http://schemas.microsoft.com/office/drawing/2014/main" id="{EFC2E7C8-7457-4BC1-8C25-F5D4A181E34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2" name="Objet 1" hidden="1">
                        <a:extLst>
                          <a:ext uri="{FF2B5EF4-FFF2-40B4-BE49-F238E27FC236}">
                            <a16:creationId xmlns:a16="http://schemas.microsoft.com/office/drawing/2014/main" id="{EFC2E7C8-7457-4BC1-8C25-F5D4A181E3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77D1068E-5242-4C6D-9B86-42F39C29655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GB" sz="2800" b="1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488E485E-D6A7-4912-BD46-36A31A9A061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6</a:t>
            </a:fld>
            <a:r>
              <a:rPr lang="en-GB" dirty="0"/>
              <a:t> ‒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702DC5E-6713-40DA-95B1-96A90136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Najpoznatiji obnovljivi izvori energije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8C5E35-C092-9CE8-252F-5A2C678EFA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04786" y="5914632"/>
            <a:ext cx="11463417" cy="215444"/>
          </a:xfrm>
        </p:spPr>
        <p:txBody>
          <a:bodyPr/>
          <a:lstStyle/>
          <a:p>
            <a:r>
              <a:rPr lang="en-US" dirty="0"/>
              <a:t>4.</a:t>
            </a:r>
            <a:r>
              <a:rPr lang="bs-Latn-BA" dirty="0"/>
              <a:t> </a:t>
            </a:r>
            <a:r>
              <a:rPr lang="en-US" dirty="0"/>
              <a:t>Koji </a:t>
            </a:r>
            <a:r>
              <a:rPr lang="en-US" dirty="0" err="1"/>
              <a:t>obnovljivi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najpoznatiji</a:t>
            </a:r>
            <a:r>
              <a:rPr lang="en-US" dirty="0"/>
              <a:t>?</a:t>
            </a:r>
            <a:r>
              <a:rPr lang="bs-Latn-BA" dirty="0"/>
              <a:t> Baza: N=1032, svi ispitanici  </a:t>
            </a:r>
            <a:endParaRPr lang="en-US" dirty="0"/>
          </a:p>
        </p:txBody>
      </p:sp>
      <p:graphicFrame>
        <p:nvGraphicFramePr>
          <p:cNvPr id="3" name="Chart 59">
            <a:extLst>
              <a:ext uri="{FF2B5EF4-FFF2-40B4-BE49-F238E27FC236}">
                <a16:creationId xmlns:a16="http://schemas.microsoft.com/office/drawing/2014/main" id="{C86E6245-80FF-991B-7583-D1CEF5559FF2}"/>
              </a:ext>
            </a:extLst>
          </p:cNvPr>
          <p:cNvGraphicFramePr>
            <a:graphicFrameLocks/>
          </p:cNvGraphicFramePr>
          <p:nvPr/>
        </p:nvGraphicFramePr>
        <p:xfrm>
          <a:off x="0" y="1863504"/>
          <a:ext cx="8319506" cy="3420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C01C783-E05F-B0EA-6965-22D201383C2F}"/>
              </a:ext>
            </a:extLst>
          </p:cNvPr>
          <p:cNvSpPr txBox="1"/>
          <p:nvPr/>
        </p:nvSpPr>
        <p:spPr>
          <a:xfrm>
            <a:off x="515379" y="944724"/>
            <a:ext cx="11382427" cy="7848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bs-Latn-BA" sz="1500" dirty="0"/>
              <a:t>Najpoznatiji obnovljivi izvor energije za građane BiH je </a:t>
            </a:r>
            <a:r>
              <a:rPr lang="bs-Latn-BA" sz="1500" u="sng" dirty="0"/>
              <a:t>solarna energija</a:t>
            </a:r>
            <a:r>
              <a:rPr lang="bs-Latn-BA" sz="1500" dirty="0"/>
              <a:t>. Nakon toga, građani i građanke BiH su spomenuli hidroenergiju te </a:t>
            </a:r>
            <a:r>
              <a:rPr lang="bs-Latn-BA" sz="1500" dirty="0" err="1"/>
              <a:t>vjetroenergiju</a:t>
            </a:r>
            <a:r>
              <a:rPr lang="bs-Latn-BA" sz="1500" dirty="0"/>
              <a:t>. Muškarci češće navode pojam „biomasa“ u odnosu na ukupnu populaciju, ali i oni u dobi od 46-60, koji pored biomase navode i geotermalnu energiju. Biomasu više spominju građani i građanke čiji su ukupni prihodi 2001-3000 KM.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69855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>
            <a:extLst>
              <a:ext uri="{FF2B5EF4-FFF2-40B4-BE49-F238E27FC236}">
                <a16:creationId xmlns:a16="http://schemas.microsoft.com/office/drawing/2014/main" id="{EFC2E7C8-7457-4BC1-8C25-F5D4A181E34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2" name="Objet 1" hidden="1">
                        <a:extLst>
                          <a:ext uri="{FF2B5EF4-FFF2-40B4-BE49-F238E27FC236}">
                            <a16:creationId xmlns:a16="http://schemas.microsoft.com/office/drawing/2014/main" id="{EFC2E7C8-7457-4BC1-8C25-F5D4A181E3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77D1068E-5242-4C6D-9B86-42F39C29655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GB" sz="2800" b="1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488E485E-D6A7-4912-BD46-36A31A9A061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7</a:t>
            </a:fld>
            <a:r>
              <a:rPr lang="en-GB" dirty="0"/>
              <a:t> ‒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702DC5E-6713-40DA-95B1-96A90136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Najpoznatije mjere energetske efikasnosti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8C5E35-C092-9CE8-252F-5A2C678EFA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04786" y="5914632"/>
            <a:ext cx="11463417" cy="215444"/>
          </a:xfrm>
        </p:spPr>
        <p:txBody>
          <a:bodyPr/>
          <a:lstStyle/>
          <a:p>
            <a:r>
              <a:rPr lang="en-US" dirty="0"/>
              <a:t>5.</a:t>
            </a:r>
            <a:r>
              <a:rPr lang="bs-Latn-BA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energetske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najpoznatije</a:t>
            </a:r>
            <a:r>
              <a:rPr lang="en-US" dirty="0"/>
              <a:t>?</a:t>
            </a:r>
            <a:r>
              <a:rPr lang="bs-Latn-BA" dirty="0"/>
              <a:t> Baza: N=1032, svi ispitanici</a:t>
            </a:r>
            <a:endParaRPr lang="en-US" dirty="0"/>
          </a:p>
        </p:txBody>
      </p:sp>
      <p:graphicFrame>
        <p:nvGraphicFramePr>
          <p:cNvPr id="3" name="Chart 59">
            <a:extLst>
              <a:ext uri="{FF2B5EF4-FFF2-40B4-BE49-F238E27FC236}">
                <a16:creationId xmlns:a16="http://schemas.microsoft.com/office/drawing/2014/main" id="{C86E6245-80FF-991B-7583-D1CEF5559FF2}"/>
              </a:ext>
            </a:extLst>
          </p:cNvPr>
          <p:cNvGraphicFramePr>
            <a:graphicFrameLocks/>
          </p:cNvGraphicFramePr>
          <p:nvPr/>
        </p:nvGraphicFramePr>
        <p:xfrm>
          <a:off x="382932" y="2502247"/>
          <a:ext cx="1103571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78BF646-9FC9-A565-DE1B-DBB0216B5C52}"/>
              </a:ext>
            </a:extLst>
          </p:cNvPr>
          <p:cNvSpPr txBox="1"/>
          <p:nvPr/>
        </p:nvSpPr>
        <p:spPr>
          <a:xfrm>
            <a:off x="515379" y="944724"/>
            <a:ext cx="11382427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bs-Latn-BA" dirty="0"/>
              <a:t>Najpoznatija mjera energetske efikasnosti za građane i građanke </a:t>
            </a:r>
            <a:r>
              <a:rPr lang="bs-Latn-BA" u="sng" dirty="0"/>
              <a:t>BiH je upotreba LED sijalica i rasvjete</a:t>
            </a:r>
            <a:r>
              <a:rPr lang="bs-Latn-BA" dirty="0"/>
              <a:t>. Među svim spomenutim odgovorima, ugradnju moderne /kvalitetne stolarije te poboljšanja kvaliteta izolacije spoljnih zidova objekta je navela skoro polovina građana i građanki BiH. 42% ispitanih je navelo korištenje solarne energije/panela.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832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>
            <a:extLst>
              <a:ext uri="{FF2B5EF4-FFF2-40B4-BE49-F238E27FC236}">
                <a16:creationId xmlns:a16="http://schemas.microsoft.com/office/drawing/2014/main" id="{EFC2E7C8-7457-4BC1-8C25-F5D4A181E34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2" name="Objet 1" hidden="1">
                        <a:extLst>
                          <a:ext uri="{FF2B5EF4-FFF2-40B4-BE49-F238E27FC236}">
                            <a16:creationId xmlns:a16="http://schemas.microsoft.com/office/drawing/2014/main" id="{EFC2E7C8-7457-4BC1-8C25-F5D4A181E3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77D1068E-5242-4C6D-9B86-42F39C29655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GB" sz="2800" b="1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488E485E-D6A7-4912-BD46-36A31A9A061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8</a:t>
            </a:fld>
            <a:r>
              <a:rPr lang="en-GB" dirty="0"/>
              <a:t> ‒ 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B702DC5E-6713-40DA-95B1-96A901367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86" y="382816"/>
            <a:ext cx="11382428" cy="867930"/>
          </a:xfrm>
        </p:spPr>
        <p:txBody>
          <a:bodyPr>
            <a:normAutofit/>
          </a:bodyPr>
          <a:lstStyle/>
          <a:p>
            <a:r>
              <a:rPr lang="bs-Latn-BA" b="1" dirty="0"/>
              <a:t>Prednosti EE i OIE</a:t>
            </a:r>
            <a:endParaRPr lang="en-GB" b="1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8C5E35-C092-9CE8-252F-5A2C678EFA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04786" y="5914632"/>
            <a:ext cx="11463417" cy="215444"/>
          </a:xfrm>
        </p:spPr>
        <p:txBody>
          <a:bodyPr/>
          <a:lstStyle/>
          <a:p>
            <a:r>
              <a:rPr lang="bs-Latn-BA" dirty="0"/>
              <a:t>9. Koje su, po vašem mišljenju, najveće prednosti energetske efikasnosti i upotrebe obnovljivih izvora energije? Baza: N=1032, svi ispitanici</a:t>
            </a:r>
            <a:endParaRPr lang="en-US" dirty="0"/>
          </a:p>
        </p:txBody>
      </p:sp>
      <p:graphicFrame>
        <p:nvGraphicFramePr>
          <p:cNvPr id="3" name="Chart 59">
            <a:extLst>
              <a:ext uri="{FF2B5EF4-FFF2-40B4-BE49-F238E27FC236}">
                <a16:creationId xmlns:a16="http://schemas.microsoft.com/office/drawing/2014/main" id="{C86E6245-80FF-991B-7583-D1CEF5559F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945343"/>
              </p:ext>
            </p:extLst>
          </p:nvPr>
        </p:nvGraphicFramePr>
        <p:xfrm>
          <a:off x="562950" y="2616842"/>
          <a:ext cx="10407711" cy="3602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58F8464-2337-090F-2A3E-B30A71B7860F}"/>
              </a:ext>
            </a:extLst>
          </p:cNvPr>
          <p:cNvSpPr txBox="1"/>
          <p:nvPr/>
        </p:nvSpPr>
        <p:spPr>
          <a:xfrm>
            <a:off x="404786" y="1293403"/>
            <a:ext cx="11382427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bs-Latn-BA" sz="1600" dirty="0"/>
              <a:t>Najveća prednost energetske efikasnosti i upotrebe obnovljivih izvora energije, </a:t>
            </a:r>
            <a:r>
              <a:rPr lang="bs-Latn-BA" sz="1600" u="sng" dirty="0"/>
              <a:t>za građane i građanke BiH je </a:t>
            </a:r>
            <a:r>
              <a:rPr lang="bs-Latn-BA" sz="1600" u="sng" dirty="0" err="1"/>
              <a:t>čištiji</a:t>
            </a:r>
            <a:r>
              <a:rPr lang="bs-Latn-BA" sz="1600" u="sng" dirty="0"/>
              <a:t> zrak</a:t>
            </a:r>
            <a:r>
              <a:rPr lang="bs-Latn-BA" sz="1600" dirty="0"/>
              <a:t>. Osim </a:t>
            </a:r>
            <a:r>
              <a:rPr lang="bs-Latn-BA" sz="1600" dirty="0" err="1"/>
              <a:t>čistijeg</a:t>
            </a:r>
            <a:r>
              <a:rPr lang="bs-Latn-BA" sz="1600" dirty="0"/>
              <a:t> zraka, u vrhu prednosti su i niži računi za električnu energiju. Među prvim spomenutim odgovorima, dugoročna ušteda novca je navedena od 11% ispitanih građana.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E42E25A8-6FC7-8CC6-F3D6-33757E83263F}"/>
              </a:ext>
            </a:extLst>
          </p:cNvPr>
          <p:cNvSpPr/>
          <p:nvPr/>
        </p:nvSpPr>
        <p:spPr>
          <a:xfrm rot="10800000">
            <a:off x="10448603" y="2616842"/>
            <a:ext cx="1044116" cy="34021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37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>
            <a:extLst>
              <a:ext uri="{FF2B5EF4-FFF2-40B4-BE49-F238E27FC236}">
                <a16:creationId xmlns:a16="http://schemas.microsoft.com/office/drawing/2014/main" id="{EFC2E7C8-7457-4BC1-8C25-F5D4A181E34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4" imgW="532" imgH="530" progId="TCLayout.ActiveDocument.1">
                  <p:embed/>
                </p:oleObj>
              </mc:Choice>
              <mc:Fallback>
                <p:oleObj name="Diapositive think-cell" r:id="rId4" imgW="532" imgH="530" progId="TCLayout.ActiveDocument.1">
                  <p:embed/>
                  <p:pic>
                    <p:nvPicPr>
                      <p:cNvPr id="2" name="Objet 1" hidden="1">
                        <a:extLst>
                          <a:ext uri="{FF2B5EF4-FFF2-40B4-BE49-F238E27FC236}">
                            <a16:creationId xmlns:a16="http://schemas.microsoft.com/office/drawing/2014/main" id="{EFC2E7C8-7457-4BC1-8C25-F5D4A181E3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77D1068E-5242-4C6D-9B86-42F39C29655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GB" sz="2800" b="1" dirty="0"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488E485E-D6A7-4912-BD46-36A31A9A061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61AABEC-672F-4B68-B914-690DA978312C}" type="slidenum">
              <a:rPr lang="en-GB" smtClean="0"/>
              <a:pPr/>
              <a:t>9</a:t>
            </a:fld>
            <a:r>
              <a:rPr lang="en-GB" dirty="0"/>
              <a:t> ‒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8C5E35-C092-9CE8-252F-5A2C678EFA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04786" y="5914632"/>
            <a:ext cx="11463417" cy="215444"/>
          </a:xfrm>
        </p:spPr>
        <p:txBody>
          <a:bodyPr/>
          <a:lstStyle/>
          <a:p>
            <a:r>
              <a:rPr lang="bs-Latn-BA" dirty="0"/>
              <a:t>10. Koje su, po vašem mišljenju, najveće prepreke za veću energetsku efikasnost i upotrebu obnovljivih izvora energije? Baza: N=1032, svi ispitanici</a:t>
            </a:r>
            <a:endParaRPr lang="en-US" dirty="0"/>
          </a:p>
        </p:txBody>
      </p:sp>
      <p:graphicFrame>
        <p:nvGraphicFramePr>
          <p:cNvPr id="3" name="Chart 59">
            <a:extLst>
              <a:ext uri="{FF2B5EF4-FFF2-40B4-BE49-F238E27FC236}">
                <a16:creationId xmlns:a16="http://schemas.microsoft.com/office/drawing/2014/main" id="{C86E6245-80FF-991B-7583-D1CEF5559FF2}"/>
              </a:ext>
            </a:extLst>
          </p:cNvPr>
          <p:cNvGraphicFramePr>
            <a:graphicFrameLocks/>
          </p:cNvGraphicFramePr>
          <p:nvPr/>
        </p:nvGraphicFramePr>
        <p:xfrm>
          <a:off x="227122" y="2632235"/>
          <a:ext cx="8557386" cy="3168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D371874-4623-2064-C424-F5604833F32C}"/>
              </a:ext>
            </a:extLst>
          </p:cNvPr>
          <p:cNvSpPr txBox="1"/>
          <p:nvPr/>
        </p:nvSpPr>
        <p:spPr>
          <a:xfrm>
            <a:off x="411997" y="1258357"/>
            <a:ext cx="11382427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bs-Latn-BA" sz="1600" dirty="0"/>
              <a:t>Najveća prepreka za veću energetsku efikasnost i upotrebu obnovljivih izvora energija građanima i građankama BiH su </a:t>
            </a:r>
            <a:r>
              <a:rPr lang="bs-Latn-BA" sz="1600" u="sng" dirty="0"/>
              <a:t>visoki početni troškovi</a:t>
            </a:r>
            <a:r>
              <a:rPr lang="bs-Latn-BA" sz="1600" dirty="0"/>
              <a:t>. Nakon toga, navode nedostatak infrastrukture, te regulatorne prepreke. Kada su u pitanju statistička odstupanja, </a:t>
            </a:r>
            <a:r>
              <a:rPr lang="bs-Latn-BA" sz="1600" dirty="0" err="1"/>
              <a:t>muškarci</a:t>
            </a:r>
            <a:r>
              <a:rPr lang="bs-Latn-BA" sz="1600" dirty="0"/>
              <a:t> kao prepreke više navode nedostatak infrastrukture.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D2FC17D-4FCF-F19D-3BD9-D09D81F3020D}"/>
              </a:ext>
            </a:extLst>
          </p:cNvPr>
          <p:cNvSpPr/>
          <p:nvPr/>
        </p:nvSpPr>
        <p:spPr>
          <a:xfrm rot="10800000">
            <a:off x="8580201" y="2735192"/>
            <a:ext cx="1044116" cy="34021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B8FAFD4-15D7-00B9-D85B-798122133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60" y="767249"/>
            <a:ext cx="10100733" cy="289528"/>
          </a:xfrm>
        </p:spPr>
        <p:txBody>
          <a:bodyPr>
            <a:normAutofit fontScale="90000"/>
          </a:bodyPr>
          <a:lstStyle/>
          <a:p>
            <a:r>
              <a:rPr lang="bs-Latn-BA" b="1" dirty="0"/>
              <a:t>Prepreke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9766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JdUBLkF.ir74OQSEUMF9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JdUBLkF.ir74OQSEUMF9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uflUt5QLNLIViIiZ0hNw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uflUt5QLNLIViIiZ0hNw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uflUt5QLNLIViIiZ0hNw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JdUBLkF.ir74OQSEUMF9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uflUt5QLNLIViIiZ0hNw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uflUt5QLNLIViIiZ0hNw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uflUt5QLNLIViIiZ0hNw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JdUBLkF.ir74OQSEUMF9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JdUBLkF.ir74OQSEUMF9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JdUBLkF.ir74OQSEUMF9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802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Nunito Sans</vt:lpstr>
      <vt:lpstr>Office Theme</vt:lpstr>
      <vt:lpstr>Diapositive think-cell</vt:lpstr>
      <vt:lpstr> Panel IV – Energetska efikasnost MSP-a i stambenog sektora: Rješenje za održivu energiju</vt:lpstr>
      <vt:lpstr>UNDP aktivnosti </vt:lpstr>
      <vt:lpstr>PowerPoint Presentation</vt:lpstr>
      <vt:lpstr>Percepcija pojma energetske efikasnosti</vt:lpstr>
      <vt:lpstr>Percepcija pojma obnovljivi izvori energijE</vt:lpstr>
      <vt:lpstr>Najpoznatiji obnovljivi izvori energije</vt:lpstr>
      <vt:lpstr>Najpoznatije mjere energetske efikasnosti</vt:lpstr>
      <vt:lpstr>Prednosti EE i OIE</vt:lpstr>
      <vt:lpstr>Prepreke</vt:lpstr>
      <vt:lpstr>Zaključak istraživanja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Dino Hajric</dc:creator>
  <cp:lastModifiedBy>Tehnička asistencija 28_02</cp:lastModifiedBy>
  <cp:revision>12</cp:revision>
  <dcterms:created xsi:type="dcterms:W3CDTF">2022-02-28T15:41:29Z</dcterms:created>
  <dcterms:modified xsi:type="dcterms:W3CDTF">2024-04-25T06:12:30Z</dcterms:modified>
</cp:coreProperties>
</file>