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51F2B4-EA1F-4C5D-9C9B-8BEC275A3951}" v="1" dt="2023-04-19T19:10:55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60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isa Rodic" userId="b89db41e-1a76-45c1-9adf-863e90379957" providerId="ADAL" clId="{B251F2B4-EA1F-4C5D-9C9B-8BEC275A3951}"/>
    <pc:docChg chg="undo custSel addSld delSld modSld">
      <pc:chgData name="Sinisa Rodic" userId="b89db41e-1a76-45c1-9adf-863e90379957" providerId="ADAL" clId="{B251F2B4-EA1F-4C5D-9C9B-8BEC275A3951}" dt="2023-04-19T19:14:00.838" v="3692" actId="179"/>
      <pc:docMkLst>
        <pc:docMk/>
      </pc:docMkLst>
      <pc:sldChg chg="delSp modSp mod">
        <pc:chgData name="Sinisa Rodic" userId="b89db41e-1a76-45c1-9adf-863e90379957" providerId="ADAL" clId="{B251F2B4-EA1F-4C5D-9C9B-8BEC275A3951}" dt="2023-04-19T17:33:04.978" v="95" actId="1076"/>
        <pc:sldMkLst>
          <pc:docMk/>
          <pc:sldMk cId="1873556804" sldId="258"/>
        </pc:sldMkLst>
        <pc:spChg chg="mod">
          <ac:chgData name="Sinisa Rodic" userId="b89db41e-1a76-45c1-9adf-863e90379957" providerId="ADAL" clId="{B251F2B4-EA1F-4C5D-9C9B-8BEC275A3951}" dt="2023-04-19T17:33:04.978" v="95" actId="1076"/>
          <ac:spMkLst>
            <pc:docMk/>
            <pc:sldMk cId="1873556804" sldId="258"/>
            <ac:spMk id="2" creationId="{8256D0A0-3F1F-217E-E9A0-A24AF20EE020}"/>
          </ac:spMkLst>
        </pc:spChg>
        <pc:spChg chg="del">
          <ac:chgData name="Sinisa Rodic" userId="b89db41e-1a76-45c1-9adf-863e90379957" providerId="ADAL" clId="{B251F2B4-EA1F-4C5D-9C9B-8BEC275A3951}" dt="2023-04-19T17:32:52.117" v="94" actId="478"/>
          <ac:spMkLst>
            <pc:docMk/>
            <pc:sldMk cId="1873556804" sldId="258"/>
            <ac:spMk id="4" creationId="{E9593661-202F-F14B-E685-A7420CE56B68}"/>
          </ac:spMkLst>
        </pc:spChg>
      </pc:sldChg>
      <pc:sldChg chg="del">
        <pc:chgData name="Sinisa Rodic" userId="b89db41e-1a76-45c1-9adf-863e90379957" providerId="ADAL" clId="{B251F2B4-EA1F-4C5D-9C9B-8BEC275A3951}" dt="2023-04-19T19:02:38.815" v="3491" actId="2696"/>
        <pc:sldMkLst>
          <pc:docMk/>
          <pc:sldMk cId="1010256777" sldId="259"/>
        </pc:sldMkLst>
      </pc:sldChg>
      <pc:sldChg chg="modSp mod">
        <pc:chgData name="Sinisa Rodic" userId="b89db41e-1a76-45c1-9adf-863e90379957" providerId="ADAL" clId="{B251F2B4-EA1F-4C5D-9C9B-8BEC275A3951}" dt="2023-04-19T19:14:00.838" v="3692" actId="179"/>
        <pc:sldMkLst>
          <pc:docMk/>
          <pc:sldMk cId="2783542016" sldId="260"/>
        </pc:sldMkLst>
        <pc:spChg chg="mod">
          <ac:chgData name="Sinisa Rodic" userId="b89db41e-1a76-45c1-9adf-863e90379957" providerId="ADAL" clId="{B251F2B4-EA1F-4C5D-9C9B-8BEC275A3951}" dt="2023-04-19T17:36:47.524" v="201" actId="113"/>
          <ac:spMkLst>
            <pc:docMk/>
            <pc:sldMk cId="2783542016" sldId="260"/>
            <ac:spMk id="2" creationId="{27201C3A-FFDF-6447-AEC3-2BE56F2E79D2}"/>
          </ac:spMkLst>
        </pc:spChg>
        <pc:spChg chg="mod">
          <ac:chgData name="Sinisa Rodic" userId="b89db41e-1a76-45c1-9adf-863e90379957" providerId="ADAL" clId="{B251F2B4-EA1F-4C5D-9C9B-8BEC275A3951}" dt="2023-04-19T19:14:00.838" v="3692" actId="179"/>
          <ac:spMkLst>
            <pc:docMk/>
            <pc:sldMk cId="2783542016" sldId="260"/>
            <ac:spMk id="3" creationId="{0AD43A2E-EF43-3142-9B67-8DD967B918D5}"/>
          </ac:spMkLst>
        </pc:spChg>
      </pc:sldChg>
      <pc:sldChg chg="modSp del mod">
        <pc:chgData name="Sinisa Rodic" userId="b89db41e-1a76-45c1-9adf-863e90379957" providerId="ADAL" clId="{B251F2B4-EA1F-4C5D-9C9B-8BEC275A3951}" dt="2023-04-19T19:02:24.198" v="3489" actId="47"/>
        <pc:sldMkLst>
          <pc:docMk/>
          <pc:sldMk cId="2159079670" sldId="261"/>
        </pc:sldMkLst>
        <pc:spChg chg="mod">
          <ac:chgData name="Sinisa Rodic" userId="b89db41e-1a76-45c1-9adf-863e90379957" providerId="ADAL" clId="{B251F2B4-EA1F-4C5D-9C9B-8BEC275A3951}" dt="2023-04-19T17:38:34.232" v="234" actId="113"/>
          <ac:spMkLst>
            <pc:docMk/>
            <pc:sldMk cId="2159079670" sldId="261"/>
            <ac:spMk id="2" creationId="{5098E6C1-55C0-4342-B6C0-5EFA4574C7F2}"/>
          </ac:spMkLst>
        </pc:spChg>
      </pc:sldChg>
      <pc:sldChg chg="del">
        <pc:chgData name="Sinisa Rodic" userId="b89db41e-1a76-45c1-9adf-863e90379957" providerId="ADAL" clId="{B251F2B4-EA1F-4C5D-9C9B-8BEC275A3951}" dt="2023-04-19T19:11:06.454" v="3691" actId="2696"/>
        <pc:sldMkLst>
          <pc:docMk/>
          <pc:sldMk cId="3924977977" sldId="262"/>
        </pc:sldMkLst>
      </pc:sldChg>
      <pc:sldChg chg="modSp add mod">
        <pc:chgData name="Sinisa Rodic" userId="b89db41e-1a76-45c1-9adf-863e90379957" providerId="ADAL" clId="{B251F2B4-EA1F-4C5D-9C9B-8BEC275A3951}" dt="2023-04-19T19:05:04.864" v="3551" actId="255"/>
        <pc:sldMkLst>
          <pc:docMk/>
          <pc:sldMk cId="3175496876" sldId="263"/>
        </pc:sldMkLst>
        <pc:spChg chg="mod">
          <ac:chgData name="Sinisa Rodic" userId="b89db41e-1a76-45c1-9adf-863e90379957" providerId="ADAL" clId="{B251F2B4-EA1F-4C5D-9C9B-8BEC275A3951}" dt="2023-04-19T17:38:57.090" v="236"/>
          <ac:spMkLst>
            <pc:docMk/>
            <pc:sldMk cId="3175496876" sldId="263"/>
            <ac:spMk id="2" creationId="{27201C3A-FFDF-6447-AEC3-2BE56F2E79D2}"/>
          </ac:spMkLst>
        </pc:spChg>
        <pc:spChg chg="mod">
          <ac:chgData name="Sinisa Rodic" userId="b89db41e-1a76-45c1-9adf-863e90379957" providerId="ADAL" clId="{B251F2B4-EA1F-4C5D-9C9B-8BEC275A3951}" dt="2023-04-19T19:05:04.864" v="3551" actId="255"/>
          <ac:spMkLst>
            <pc:docMk/>
            <pc:sldMk cId="3175496876" sldId="263"/>
            <ac:spMk id="3" creationId="{0AD43A2E-EF43-3142-9B67-8DD967B918D5}"/>
          </ac:spMkLst>
        </pc:spChg>
      </pc:sldChg>
      <pc:sldChg chg="modSp add mod">
        <pc:chgData name="Sinisa Rodic" userId="b89db41e-1a76-45c1-9adf-863e90379957" providerId="ADAL" clId="{B251F2B4-EA1F-4C5D-9C9B-8BEC275A3951}" dt="2023-04-19T19:04:55.421" v="3550" actId="255"/>
        <pc:sldMkLst>
          <pc:docMk/>
          <pc:sldMk cId="2988193241" sldId="264"/>
        </pc:sldMkLst>
        <pc:spChg chg="mod">
          <ac:chgData name="Sinisa Rodic" userId="b89db41e-1a76-45c1-9adf-863e90379957" providerId="ADAL" clId="{B251F2B4-EA1F-4C5D-9C9B-8BEC275A3951}" dt="2023-04-19T19:04:55.421" v="3550" actId="255"/>
          <ac:spMkLst>
            <pc:docMk/>
            <pc:sldMk cId="2988193241" sldId="264"/>
            <ac:spMk id="3" creationId="{0AD43A2E-EF43-3142-9B67-8DD967B918D5}"/>
          </ac:spMkLst>
        </pc:spChg>
      </pc:sldChg>
      <pc:sldChg chg="modSp add mod">
        <pc:chgData name="Sinisa Rodic" userId="b89db41e-1a76-45c1-9adf-863e90379957" providerId="ADAL" clId="{B251F2B4-EA1F-4C5D-9C9B-8BEC275A3951}" dt="2023-04-19T19:08:48.425" v="3564" actId="20577"/>
        <pc:sldMkLst>
          <pc:docMk/>
          <pc:sldMk cId="1558557180" sldId="265"/>
        </pc:sldMkLst>
        <pc:spChg chg="mod">
          <ac:chgData name="Sinisa Rodic" userId="b89db41e-1a76-45c1-9adf-863e90379957" providerId="ADAL" clId="{B251F2B4-EA1F-4C5D-9C9B-8BEC275A3951}" dt="2023-04-19T18:11:00.984" v="1526" actId="20577"/>
          <ac:spMkLst>
            <pc:docMk/>
            <pc:sldMk cId="1558557180" sldId="265"/>
            <ac:spMk id="2" creationId="{27201C3A-FFDF-6447-AEC3-2BE56F2E79D2}"/>
          </ac:spMkLst>
        </pc:spChg>
        <pc:spChg chg="mod">
          <ac:chgData name="Sinisa Rodic" userId="b89db41e-1a76-45c1-9adf-863e90379957" providerId="ADAL" clId="{B251F2B4-EA1F-4C5D-9C9B-8BEC275A3951}" dt="2023-04-19T19:08:48.425" v="3564" actId="20577"/>
          <ac:spMkLst>
            <pc:docMk/>
            <pc:sldMk cId="1558557180" sldId="265"/>
            <ac:spMk id="3" creationId="{0AD43A2E-EF43-3142-9B67-8DD967B918D5}"/>
          </ac:spMkLst>
        </pc:spChg>
      </pc:sldChg>
      <pc:sldChg chg="modSp add mod">
        <pc:chgData name="Sinisa Rodic" userId="b89db41e-1a76-45c1-9adf-863e90379957" providerId="ADAL" clId="{B251F2B4-EA1F-4C5D-9C9B-8BEC275A3951}" dt="2023-04-19T19:08:43.616" v="3562" actId="20577"/>
        <pc:sldMkLst>
          <pc:docMk/>
          <pc:sldMk cId="3974993378" sldId="266"/>
        </pc:sldMkLst>
        <pc:spChg chg="mod">
          <ac:chgData name="Sinisa Rodic" userId="b89db41e-1a76-45c1-9adf-863e90379957" providerId="ADAL" clId="{B251F2B4-EA1F-4C5D-9C9B-8BEC275A3951}" dt="2023-04-19T18:25:01.218" v="1982" actId="20577"/>
          <ac:spMkLst>
            <pc:docMk/>
            <pc:sldMk cId="3974993378" sldId="266"/>
            <ac:spMk id="2" creationId="{27201C3A-FFDF-6447-AEC3-2BE56F2E79D2}"/>
          </ac:spMkLst>
        </pc:spChg>
        <pc:spChg chg="mod">
          <ac:chgData name="Sinisa Rodic" userId="b89db41e-1a76-45c1-9adf-863e90379957" providerId="ADAL" clId="{B251F2B4-EA1F-4C5D-9C9B-8BEC275A3951}" dt="2023-04-19T19:08:43.616" v="3562" actId="20577"/>
          <ac:spMkLst>
            <pc:docMk/>
            <pc:sldMk cId="3974993378" sldId="266"/>
            <ac:spMk id="3" creationId="{0AD43A2E-EF43-3142-9B67-8DD967B918D5}"/>
          </ac:spMkLst>
        </pc:spChg>
      </pc:sldChg>
      <pc:sldChg chg="modSp add mod">
        <pc:chgData name="Sinisa Rodic" userId="b89db41e-1a76-45c1-9adf-863e90379957" providerId="ADAL" clId="{B251F2B4-EA1F-4C5D-9C9B-8BEC275A3951}" dt="2023-04-19T19:08:35.367" v="3559" actId="20577"/>
        <pc:sldMkLst>
          <pc:docMk/>
          <pc:sldMk cId="1887909091" sldId="267"/>
        </pc:sldMkLst>
        <pc:spChg chg="mod">
          <ac:chgData name="Sinisa Rodic" userId="b89db41e-1a76-45c1-9adf-863e90379957" providerId="ADAL" clId="{B251F2B4-EA1F-4C5D-9C9B-8BEC275A3951}" dt="2023-04-19T18:45:04.678" v="2894" actId="20577"/>
          <ac:spMkLst>
            <pc:docMk/>
            <pc:sldMk cId="1887909091" sldId="267"/>
            <ac:spMk id="2" creationId="{27201C3A-FFDF-6447-AEC3-2BE56F2E79D2}"/>
          </ac:spMkLst>
        </pc:spChg>
        <pc:spChg chg="mod">
          <ac:chgData name="Sinisa Rodic" userId="b89db41e-1a76-45c1-9adf-863e90379957" providerId="ADAL" clId="{B251F2B4-EA1F-4C5D-9C9B-8BEC275A3951}" dt="2023-04-19T19:08:35.367" v="3559" actId="20577"/>
          <ac:spMkLst>
            <pc:docMk/>
            <pc:sldMk cId="1887909091" sldId="267"/>
            <ac:spMk id="3" creationId="{0AD43A2E-EF43-3142-9B67-8DD967B918D5}"/>
          </ac:spMkLst>
        </pc:spChg>
      </pc:sldChg>
      <pc:sldChg chg="add del">
        <pc:chgData name="Sinisa Rodic" userId="b89db41e-1a76-45c1-9adf-863e90379957" providerId="ADAL" clId="{B251F2B4-EA1F-4C5D-9C9B-8BEC275A3951}" dt="2023-04-19T19:02:42.351" v="3492" actId="2696"/>
        <pc:sldMkLst>
          <pc:docMk/>
          <pc:sldMk cId="64521112" sldId="268"/>
        </pc:sldMkLst>
      </pc:sldChg>
      <pc:sldChg chg="modSp add del mod">
        <pc:chgData name="Sinisa Rodic" userId="b89db41e-1a76-45c1-9adf-863e90379957" providerId="ADAL" clId="{B251F2B4-EA1F-4C5D-9C9B-8BEC275A3951}" dt="2023-04-19T19:02:24.198" v="3489" actId="47"/>
        <pc:sldMkLst>
          <pc:docMk/>
          <pc:sldMk cId="4108514619" sldId="268"/>
        </pc:sldMkLst>
        <pc:spChg chg="mod">
          <ac:chgData name="Sinisa Rodic" userId="b89db41e-1a76-45c1-9adf-863e90379957" providerId="ADAL" clId="{B251F2B4-EA1F-4C5D-9C9B-8BEC275A3951}" dt="2023-04-19T18:57:47.351" v="3385" actId="20577"/>
          <ac:spMkLst>
            <pc:docMk/>
            <pc:sldMk cId="4108514619" sldId="268"/>
            <ac:spMk id="2" creationId="{27201C3A-FFDF-6447-AEC3-2BE56F2E79D2}"/>
          </ac:spMkLst>
        </pc:spChg>
        <pc:spChg chg="mod">
          <ac:chgData name="Sinisa Rodic" userId="b89db41e-1a76-45c1-9adf-863e90379957" providerId="ADAL" clId="{B251F2B4-EA1F-4C5D-9C9B-8BEC275A3951}" dt="2023-04-19T18:58:35.574" v="3488" actId="20577"/>
          <ac:spMkLst>
            <pc:docMk/>
            <pc:sldMk cId="4108514619" sldId="268"/>
            <ac:spMk id="3" creationId="{0AD43A2E-EF43-3142-9B67-8DD967B918D5}"/>
          </ac:spMkLst>
        </pc:spChg>
      </pc:sldChg>
      <pc:sldChg chg="delSp modSp add mod">
        <pc:chgData name="Sinisa Rodic" userId="b89db41e-1a76-45c1-9adf-863e90379957" providerId="ADAL" clId="{B251F2B4-EA1F-4C5D-9C9B-8BEC275A3951}" dt="2023-04-19T19:10:46.506" v="3690" actId="478"/>
        <pc:sldMkLst>
          <pc:docMk/>
          <pc:sldMk cId="4115844100" sldId="268"/>
        </pc:sldMkLst>
        <pc:spChg chg="del mod">
          <ac:chgData name="Sinisa Rodic" userId="b89db41e-1a76-45c1-9adf-863e90379957" providerId="ADAL" clId="{B251F2B4-EA1F-4C5D-9C9B-8BEC275A3951}" dt="2023-04-19T19:10:46.506" v="3690" actId="478"/>
          <ac:spMkLst>
            <pc:docMk/>
            <pc:sldMk cId="4115844100" sldId="268"/>
            <ac:spMk id="2" creationId="{27201C3A-FFDF-6447-AEC3-2BE56F2E79D2}"/>
          </ac:spMkLst>
        </pc:spChg>
        <pc:spChg chg="mod">
          <ac:chgData name="Sinisa Rodic" userId="b89db41e-1a76-45c1-9adf-863e90379957" providerId="ADAL" clId="{B251F2B4-EA1F-4C5D-9C9B-8BEC275A3951}" dt="2023-04-19T19:10:41.424" v="3689" actId="113"/>
          <ac:spMkLst>
            <pc:docMk/>
            <pc:sldMk cId="4115844100" sldId="268"/>
            <ac:spMk id="3" creationId="{0AD43A2E-EF43-3142-9B67-8DD967B918D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56C3-6513-6544-B1E3-FE7FBEEE9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B453E-FDE1-AD4A-9769-C79AD48CB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935F1-8B59-EB46-BA2C-342305A7A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93C1B-B667-B542-9261-A5C2EEAC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34038-E5D5-D047-87E9-1202C813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6E62-F033-1D42-B31F-DC89B4B0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65287-9466-9C47-A17A-6C7F0689C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ACA28-3296-6842-916C-A89F7E74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0A5D4-4BC3-834C-9800-12A75EDC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9EC4B-E116-9A44-8C3A-599F12FE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9597C-2141-4441-8C0E-710D3B953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7AA79-7DAB-7E4E-BDC3-AEFBA3BA5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5309E-0601-B14F-AB59-75CBEFB2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051F8-2BFB-E447-B550-D95F98DD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A845F-65E8-2348-8CD1-13823735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3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D74B-870E-D240-A7A4-BB70CEE0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48"/>
            <a:ext cx="10515600" cy="7397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9B9A-34B1-794E-84B8-65D6C96F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0CE48-563A-EF41-AE9F-39700075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475CB-E0EF-6444-9D7A-41D9F560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75ABF-418B-A44D-AE14-F444FE15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0B82-2DD4-2D4E-8301-1F69F267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1843D-A710-6343-A49F-8EBC58EC7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56CEA-E266-BB43-8291-805C3521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D4BFA-7208-184F-BB0F-E1151A17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D7794-46AE-1045-85F7-138147AE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7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7B90-6380-794D-85F2-0FF8D5C0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8D41B-B000-6142-A93B-74D03495F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06DA9-9CAD-E14E-B6F6-983CF1CC6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4DA94-E133-A44A-9518-73E6A391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797F6-272F-0B45-A311-F7BC2ABB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F42CC-653F-084E-876A-E0EBE6CC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28AF-FDFE-4247-8B23-B521FF8F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04EFE-D7D8-D945-BC6B-F4C487108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16400-EFB5-DB4D-83FB-C97F48480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B4D98-7C8A-E441-BD72-5025DC4B3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86DCD-58A1-DD4B-A8D4-94246C84D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1D4A3C-A78A-F541-8E03-ED16A68E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515888-873B-3E4B-AC90-C21EA97F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46CD9-64BB-5E43-B8CF-682DC7BB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ABCD-2E49-D641-8AE5-D627B862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9E6EFC-A900-9045-B353-B99F74C3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324D1-E3D3-844B-B863-6C7F0394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8127B-E2C4-5A4E-81B4-DD3017D3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8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CE899-50BC-124B-BF1F-ED03C17F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EDE9F-196F-9A49-9BFC-AD243482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FF33F-8799-0C4F-9E8F-C7DE2445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8D72-16D0-5046-B33E-DA0802127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2BC7-9728-2148-ABDB-607F3146C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CB658-1EFC-A543-95D2-EC0DF1946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03F37-D904-B84E-8E67-0C54295B0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02BB2-76A9-3849-A9FE-9F652D73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CAB19-71E1-6F4A-A642-8B9789AB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7E91D-E4BE-E349-99A6-55EDAFF4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82506-A543-9C4F-8554-B49BCBF7D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EB01C-62A0-FF45-BC6D-434C7AB3F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47754-B6DF-CA4F-A0B0-D94C12BF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3A02D-858C-1248-A280-FBB207B9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86BDD-C2D0-8D4B-A6AB-969009E5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1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96CE70-9D30-8641-9691-83FFBC3F72F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3BA00-5C3D-6646-AA83-56238B95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829"/>
            <a:ext cx="10515600" cy="721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FEFD5-34DF-BC4C-A6B7-8E51D744B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B0CBC-74A9-5D46-8443-4B2D11DAE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57A7-0F7A-0D4B-A084-9163B6BC7C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37BD0-098A-4049-B31B-65475B9C3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2CA66-B41E-5846-8AAE-D24E3EB0B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3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8B8811-9DFC-E041-8165-56AC1ABE9A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56D0A0-3F1F-217E-E9A0-A24AF20EE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899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Decarbonization of Residential Sector in Bosnia and Herzegovina</a:t>
            </a:r>
          </a:p>
        </p:txBody>
      </p:sp>
    </p:spTree>
    <p:extLst>
      <p:ext uri="{BB962C8B-B14F-4D97-AF65-F5344CB8AC3E}">
        <p14:creationId xmlns:p14="http://schemas.microsoft.com/office/powerpoint/2010/main" val="187355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1C3A-FFDF-6447-AEC3-2BE56F2E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Why energy efficiency in residential sector?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/>
            <a:r>
              <a:rPr lang="en-GB" sz="2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Bosnia and Herzegovina, the residential sector plays a significant role in final energy consumption</a:t>
            </a:r>
          </a:p>
          <a:p>
            <a:pPr marL="461963" indent="-461963"/>
            <a:r>
              <a:rPr lang="en-GB" sz="2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 per latest statistical data, 43% of overall final energy consumption in Bosnia and Herzegovina is attributed to households</a:t>
            </a:r>
          </a:p>
          <a:p>
            <a:pPr marL="461963" indent="-461963"/>
            <a:r>
              <a:rPr lang="en-GB" sz="2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largest part (78%) of total energy consumption is heat energy, and the remaining part (22%) is electricity</a:t>
            </a:r>
          </a:p>
          <a:p>
            <a:pPr marL="461963" indent="-461963"/>
            <a:r>
              <a:rPr lang="en-GB" sz="26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More than 98% of residential buildings were constructed in the period up to 2010, before any energy efficiency regulations for buildings have been put in place</a:t>
            </a:r>
            <a:endParaRPr lang="en-US" sz="26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4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1C3A-FFDF-6447-AEC3-2BE56F2E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are the obstacles?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/>
            <a:r>
              <a:rPr lang="en-US" sz="2600" dirty="0">
                <a:solidFill>
                  <a:srgbClr val="002060"/>
                </a:solidFill>
              </a:rPr>
              <a:t>Primarily, luck of clear strategy on investment into EE in residential sector. This is mainly caused by:</a:t>
            </a:r>
          </a:p>
          <a:p>
            <a:pPr marL="0" indent="0">
              <a:buNone/>
            </a:pPr>
            <a:endParaRPr lang="en-US" sz="2600" dirty="0">
              <a:solidFill>
                <a:srgbClr val="002060"/>
              </a:solidFill>
            </a:endParaRPr>
          </a:p>
          <a:p>
            <a:pPr marL="461963" indent="-461963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No baseline data on the state of residential stock, in terms of energy characteristics, energy consumption, potential for investment, etc.</a:t>
            </a:r>
          </a:p>
          <a:p>
            <a:pPr marL="461963" indent="-461963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No cost-benefit analysis on different EE measures and how each applies to Bosnia and Herzegovina reality</a:t>
            </a:r>
          </a:p>
          <a:p>
            <a:pPr marL="461963" indent="-461963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No financial analysis on pay-back period, crucial for any decision making for investment (grant, loan, ESCO, etc.) </a:t>
            </a:r>
          </a:p>
        </p:txBody>
      </p:sp>
    </p:spTree>
    <p:extLst>
      <p:ext uri="{BB962C8B-B14F-4D97-AF65-F5344CB8AC3E}">
        <p14:creationId xmlns:p14="http://schemas.microsoft.com/office/powerpoint/2010/main" val="317549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1C3A-FFDF-6447-AEC3-2BE56F2E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are the obstacles?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Energy for heating charge based on flat rate per heated area – no incentive for investment!</a:t>
            </a:r>
          </a:p>
          <a:p>
            <a:pPr marL="461963" indent="-461963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Besides some ad hock initiative, no real and structured investments/subsidies by any government level in Bosnia and Herzegovina</a:t>
            </a:r>
          </a:p>
          <a:p>
            <a:pPr marL="461963" indent="-461963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Financial inability among citizens to invest into EE</a:t>
            </a:r>
          </a:p>
          <a:p>
            <a:pPr marL="461963" indent="-461963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No structured and evidence-based financial mechanism in country related to investment into EE in residential sector  </a:t>
            </a:r>
          </a:p>
        </p:txBody>
      </p:sp>
    </p:spTree>
    <p:extLst>
      <p:ext uri="{BB962C8B-B14F-4D97-AF65-F5344CB8AC3E}">
        <p14:creationId xmlns:p14="http://schemas.microsoft.com/office/powerpoint/2010/main" val="298819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1C3A-FFDF-6447-AEC3-2BE56F2E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is underway?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/>
            <a:r>
              <a:rPr lang="en-US" sz="2600" dirty="0">
                <a:solidFill>
                  <a:srgbClr val="002060"/>
                </a:solidFill>
              </a:rPr>
              <a:t>With the support of Sweden, UNDP launched the project “Decarbonization of Residential Sector in Bosnia and Herzegovina”</a:t>
            </a:r>
          </a:p>
          <a:p>
            <a:pPr marL="461963" indent="-461963"/>
            <a:r>
              <a:rPr lang="en-US" sz="2600" dirty="0">
                <a:solidFill>
                  <a:srgbClr val="002060"/>
                </a:solidFill>
              </a:rPr>
              <a:t>The projects is implemented in 36 cities/municipalities that have developed SECAPs, </a:t>
            </a:r>
            <a:r>
              <a:rPr lang="en-GB" sz="2600" dirty="0">
                <a:solidFill>
                  <a:srgbClr val="002060"/>
                </a:solidFill>
              </a:rPr>
              <a:t>and therefore committed to focus their efforts, among other priorities, to reduction of air pollution, improvement of energy efficiency, etc</a:t>
            </a:r>
            <a:endParaRPr lang="en-US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5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1C3A-FFDF-6447-AEC3-2BE56F2E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Activities – Energy Efficiency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/>
            <a:r>
              <a:rPr lang="hr-HR" sz="2600" dirty="0">
                <a:solidFill>
                  <a:srgbClr val="002060"/>
                </a:solidFill>
              </a:rPr>
              <a:t>A total </a:t>
            </a:r>
            <a:r>
              <a:rPr lang="hr-HR" sz="2600" dirty="0" err="1">
                <a:solidFill>
                  <a:srgbClr val="002060"/>
                </a:solidFill>
              </a:rPr>
              <a:t>of</a:t>
            </a:r>
            <a:r>
              <a:rPr lang="hr-HR" sz="2600" dirty="0">
                <a:solidFill>
                  <a:srgbClr val="002060"/>
                </a:solidFill>
              </a:rPr>
              <a:t> 36 </a:t>
            </a:r>
            <a:r>
              <a:rPr lang="hr-HR" sz="2600" dirty="0" err="1">
                <a:solidFill>
                  <a:srgbClr val="002060"/>
                </a:solidFill>
              </a:rPr>
              <a:t>studies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will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be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created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during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the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project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implementation</a:t>
            </a:r>
            <a:r>
              <a:rPr lang="hr-HR" sz="2600" dirty="0">
                <a:solidFill>
                  <a:srgbClr val="002060"/>
                </a:solidFill>
              </a:rPr>
              <a:t>. </a:t>
            </a:r>
            <a:r>
              <a:rPr lang="hr-HR" sz="2600" dirty="0" err="1">
                <a:solidFill>
                  <a:srgbClr val="002060"/>
                </a:solidFill>
              </a:rPr>
              <a:t>The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studies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will</a:t>
            </a:r>
            <a:r>
              <a:rPr lang="hr-HR" sz="2600" dirty="0">
                <a:solidFill>
                  <a:srgbClr val="002060"/>
                </a:solidFill>
              </a:rPr>
              <a:t> provide a </a:t>
            </a:r>
            <a:r>
              <a:rPr lang="hr-HR" sz="2600" dirty="0" err="1">
                <a:solidFill>
                  <a:srgbClr val="002060"/>
                </a:solidFill>
              </a:rPr>
              <a:t>baseline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inventory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of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energy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consumption</a:t>
            </a:r>
            <a:r>
              <a:rPr lang="hr-HR" sz="2600" dirty="0">
                <a:solidFill>
                  <a:srgbClr val="002060"/>
                </a:solidFill>
              </a:rPr>
              <a:t> and </a:t>
            </a:r>
            <a:r>
              <a:rPr lang="hr-HR" sz="2600" dirty="0" err="1">
                <a:solidFill>
                  <a:srgbClr val="002060"/>
                </a:solidFill>
              </a:rPr>
              <a:t>pertaining</a:t>
            </a:r>
            <a:r>
              <a:rPr lang="hr-HR" sz="2600" dirty="0">
                <a:solidFill>
                  <a:srgbClr val="002060"/>
                </a:solidFill>
              </a:rPr>
              <a:t> GHG </a:t>
            </a:r>
            <a:r>
              <a:rPr lang="hr-HR" sz="2600" dirty="0" err="1">
                <a:solidFill>
                  <a:srgbClr val="002060"/>
                </a:solidFill>
              </a:rPr>
              <a:t>emissions</a:t>
            </a:r>
            <a:r>
              <a:rPr lang="hr-HR" sz="2600" dirty="0">
                <a:solidFill>
                  <a:srgbClr val="002060"/>
                </a:solidFill>
              </a:rPr>
              <a:t>, </a:t>
            </a:r>
            <a:r>
              <a:rPr lang="hr-HR" sz="2600" dirty="0" err="1">
                <a:solidFill>
                  <a:srgbClr val="002060"/>
                </a:solidFill>
              </a:rPr>
              <a:t>assess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the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potential</a:t>
            </a:r>
            <a:r>
              <a:rPr lang="hr-HR" sz="2600" dirty="0">
                <a:solidFill>
                  <a:srgbClr val="002060"/>
                </a:solidFill>
              </a:rPr>
              <a:t> for </a:t>
            </a:r>
            <a:r>
              <a:rPr lang="hr-HR" sz="2600" dirty="0" err="1">
                <a:solidFill>
                  <a:srgbClr val="002060"/>
                </a:solidFill>
              </a:rPr>
              <a:t>cost</a:t>
            </a:r>
            <a:r>
              <a:rPr lang="hr-HR" sz="2600" dirty="0">
                <a:solidFill>
                  <a:srgbClr val="002060"/>
                </a:solidFill>
              </a:rPr>
              <a:t>-benefit </a:t>
            </a:r>
            <a:r>
              <a:rPr lang="hr-HR" sz="2600" dirty="0" err="1">
                <a:solidFill>
                  <a:srgbClr val="002060"/>
                </a:solidFill>
              </a:rPr>
              <a:t>energy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saving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potential</a:t>
            </a:r>
            <a:r>
              <a:rPr lang="hr-HR" sz="2600" dirty="0">
                <a:solidFill>
                  <a:srgbClr val="002060"/>
                </a:solidFill>
              </a:rPr>
              <a:t> and </a:t>
            </a:r>
            <a:r>
              <a:rPr lang="hr-HR" sz="2600" dirty="0" err="1">
                <a:solidFill>
                  <a:srgbClr val="002060"/>
                </a:solidFill>
              </a:rPr>
              <a:t>associated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costs</a:t>
            </a:r>
            <a:r>
              <a:rPr lang="en-US" sz="2600" dirty="0">
                <a:solidFill>
                  <a:srgbClr val="002060"/>
                </a:solidFill>
              </a:rPr>
              <a:t>. A total of 15,000 buildings will be physically assessed, in order to achieve a representative sample for creation of each study</a:t>
            </a:r>
          </a:p>
          <a:p>
            <a:pPr marL="461963" indent="-461963"/>
            <a:r>
              <a:rPr lang="hr-HR" sz="2600" dirty="0" err="1">
                <a:solidFill>
                  <a:srgbClr val="002060"/>
                </a:solidFill>
              </a:rPr>
              <a:t>Each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study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will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serve</a:t>
            </a:r>
            <a:r>
              <a:rPr lang="hr-HR" sz="2600" dirty="0">
                <a:solidFill>
                  <a:srgbClr val="002060"/>
                </a:solidFill>
              </a:rPr>
              <a:t> as </a:t>
            </a:r>
            <a:r>
              <a:rPr lang="hr-HR" sz="2600" dirty="0" err="1">
                <a:solidFill>
                  <a:srgbClr val="002060"/>
                </a:solidFill>
              </a:rPr>
              <a:t>an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excellent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planning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tool</a:t>
            </a:r>
            <a:r>
              <a:rPr lang="hr-HR" sz="2600" dirty="0">
                <a:solidFill>
                  <a:srgbClr val="002060"/>
                </a:solidFill>
              </a:rPr>
              <a:t>, </a:t>
            </a:r>
            <a:r>
              <a:rPr lang="hr-HR" sz="2600" dirty="0" err="1">
                <a:solidFill>
                  <a:srgbClr val="002060"/>
                </a:solidFill>
              </a:rPr>
              <a:t>enabling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targeted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municipalities</a:t>
            </a:r>
            <a:r>
              <a:rPr lang="hr-HR" sz="2600" dirty="0">
                <a:solidFill>
                  <a:srgbClr val="002060"/>
                </a:solidFill>
              </a:rPr>
              <a:t>/</a:t>
            </a:r>
            <a:r>
              <a:rPr lang="hr-HR" sz="2600" dirty="0" err="1">
                <a:solidFill>
                  <a:srgbClr val="002060"/>
                </a:solidFill>
              </a:rPr>
              <a:t>cities</a:t>
            </a:r>
            <a:r>
              <a:rPr lang="hr-HR" sz="2600" dirty="0">
                <a:solidFill>
                  <a:srgbClr val="002060"/>
                </a:solidFill>
              </a:rPr>
              <a:t> to </a:t>
            </a:r>
            <a:r>
              <a:rPr lang="hr-HR" sz="2600" dirty="0" err="1">
                <a:solidFill>
                  <a:srgbClr val="002060"/>
                </a:solidFill>
              </a:rPr>
              <a:t>gain</a:t>
            </a:r>
            <a:r>
              <a:rPr lang="hr-HR" sz="2600" dirty="0">
                <a:solidFill>
                  <a:srgbClr val="002060"/>
                </a:solidFill>
              </a:rPr>
              <a:t> a </a:t>
            </a:r>
            <a:r>
              <a:rPr lang="hr-HR" sz="2600" dirty="0" err="1">
                <a:solidFill>
                  <a:srgbClr val="002060"/>
                </a:solidFill>
              </a:rPr>
              <a:t>clear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insight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into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their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residential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housing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stock</a:t>
            </a:r>
            <a:r>
              <a:rPr lang="hr-HR" sz="2600" dirty="0">
                <a:solidFill>
                  <a:srgbClr val="002060"/>
                </a:solidFill>
              </a:rPr>
              <a:t>, and </a:t>
            </a:r>
            <a:r>
              <a:rPr lang="hr-HR" sz="2600" dirty="0" err="1">
                <a:solidFill>
                  <a:srgbClr val="002060"/>
                </a:solidFill>
              </a:rPr>
              <a:t>the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scope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of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related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low-carbon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opportunities</a:t>
            </a:r>
            <a:r>
              <a:rPr lang="hr-HR" sz="2600" dirty="0">
                <a:solidFill>
                  <a:srgbClr val="002060"/>
                </a:solidFill>
              </a:rPr>
              <a:t> and </a:t>
            </a:r>
            <a:r>
              <a:rPr lang="hr-HR" sz="2600" dirty="0" err="1">
                <a:solidFill>
                  <a:srgbClr val="002060"/>
                </a:solidFill>
              </a:rPr>
              <a:t>implementation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challenges</a:t>
            </a:r>
            <a:endParaRPr lang="en-US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9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1C3A-FFDF-6447-AEC3-2BE56F2E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Activities – Financial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/>
            <a:r>
              <a:rPr lang="hr-HR" sz="2600" dirty="0">
                <a:solidFill>
                  <a:srgbClr val="002060"/>
                </a:solidFill>
              </a:rPr>
              <a:t>E</a:t>
            </a:r>
            <a:r>
              <a:rPr lang="en-US" sz="2600" dirty="0">
                <a:solidFill>
                  <a:srgbClr val="002060"/>
                </a:solidFill>
              </a:rPr>
              <a:t>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Studies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will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establish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exact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scope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of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their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residential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sectors</a:t>
            </a:r>
            <a:r>
              <a:rPr lang="hr-HR" sz="2600" dirty="0">
                <a:solidFill>
                  <a:srgbClr val="002060"/>
                </a:solidFill>
              </a:rPr>
              <a:t> and </a:t>
            </a:r>
            <a:r>
              <a:rPr lang="hr-HR" sz="2600" dirty="0" err="1">
                <a:solidFill>
                  <a:srgbClr val="002060"/>
                </a:solidFill>
              </a:rPr>
              <a:t>their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energy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needs</a:t>
            </a:r>
            <a:r>
              <a:rPr lang="hr-HR" sz="2600" dirty="0">
                <a:solidFill>
                  <a:srgbClr val="002060"/>
                </a:solidFill>
              </a:rPr>
              <a:t>, as </a:t>
            </a:r>
            <a:r>
              <a:rPr lang="hr-HR" sz="2600" dirty="0" err="1">
                <a:solidFill>
                  <a:srgbClr val="002060"/>
                </a:solidFill>
              </a:rPr>
              <a:t>well</a:t>
            </a:r>
            <a:r>
              <a:rPr lang="hr-HR" sz="2600" dirty="0">
                <a:solidFill>
                  <a:srgbClr val="002060"/>
                </a:solidFill>
              </a:rPr>
              <a:t> as </a:t>
            </a:r>
            <a:r>
              <a:rPr lang="hr-HR" sz="2600" dirty="0" err="1">
                <a:solidFill>
                  <a:srgbClr val="002060"/>
                </a:solidFill>
              </a:rPr>
              <a:t>their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quantified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energy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saving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potential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endParaRPr lang="en-US" sz="2600" dirty="0">
              <a:solidFill>
                <a:srgbClr val="002060"/>
              </a:solidFill>
            </a:endParaRPr>
          </a:p>
          <a:p>
            <a:pPr marL="461963" indent="-461963"/>
            <a:r>
              <a:rPr lang="hr-HR" sz="2600" dirty="0">
                <a:solidFill>
                  <a:srgbClr val="002060"/>
                </a:solidFill>
              </a:rPr>
              <a:t>As </a:t>
            </a:r>
            <a:r>
              <a:rPr lang="hr-HR" sz="2600" dirty="0" err="1">
                <a:solidFill>
                  <a:srgbClr val="002060"/>
                </a:solidFill>
              </a:rPr>
              <a:t>such</a:t>
            </a:r>
            <a:r>
              <a:rPr lang="hr-HR" sz="2600" dirty="0">
                <a:solidFill>
                  <a:srgbClr val="002060"/>
                </a:solidFill>
              </a:rPr>
              <a:t>, </a:t>
            </a:r>
            <a:r>
              <a:rPr lang="hr-HR" sz="2600" dirty="0" err="1">
                <a:solidFill>
                  <a:srgbClr val="002060"/>
                </a:solidFill>
              </a:rPr>
              <a:t>they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represent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key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entry</a:t>
            </a:r>
            <a:r>
              <a:rPr lang="hr-HR" sz="2600" dirty="0">
                <a:solidFill>
                  <a:srgbClr val="002060"/>
                </a:solidFill>
              </a:rPr>
              <a:t> da</a:t>
            </a:r>
            <a:r>
              <a:rPr lang="en-US" sz="2600" dirty="0">
                <a:solidFill>
                  <a:srgbClr val="002060"/>
                </a:solidFill>
              </a:rPr>
              <a:t>t</a:t>
            </a:r>
            <a:r>
              <a:rPr lang="hr-HR" sz="2600" dirty="0">
                <a:solidFill>
                  <a:srgbClr val="002060"/>
                </a:solidFill>
              </a:rPr>
              <a:t>a for development </a:t>
            </a:r>
            <a:r>
              <a:rPr lang="hr-HR" sz="2600" dirty="0" err="1">
                <a:solidFill>
                  <a:srgbClr val="002060"/>
                </a:solidFill>
              </a:rPr>
              <a:t>of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each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Municipal</a:t>
            </a:r>
            <a:r>
              <a:rPr lang="hr-HR" sz="2600" dirty="0">
                <a:solidFill>
                  <a:srgbClr val="002060"/>
                </a:solidFill>
              </a:rPr>
              <a:t> /City </a:t>
            </a:r>
            <a:r>
              <a:rPr lang="hr-HR" sz="2600" dirty="0" err="1">
                <a:solidFill>
                  <a:srgbClr val="002060"/>
                </a:solidFill>
              </a:rPr>
              <a:t>Finance</a:t>
            </a:r>
            <a:r>
              <a:rPr lang="hr-HR" sz="2600" dirty="0">
                <a:solidFill>
                  <a:srgbClr val="002060"/>
                </a:solidFill>
              </a:rPr>
              <a:t> &amp; </a:t>
            </a:r>
            <a:r>
              <a:rPr lang="hr-HR" sz="2600" dirty="0" err="1">
                <a:solidFill>
                  <a:srgbClr val="002060"/>
                </a:solidFill>
              </a:rPr>
              <a:t>Policy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Mechanism</a:t>
            </a:r>
            <a:endParaRPr lang="en-US" sz="2600" dirty="0">
              <a:solidFill>
                <a:srgbClr val="002060"/>
              </a:solidFill>
            </a:endParaRPr>
          </a:p>
          <a:p>
            <a:pPr marL="461963" indent="-461963"/>
            <a:r>
              <a:rPr lang="hr-HR" sz="2600" dirty="0" err="1">
                <a:solidFill>
                  <a:srgbClr val="002060"/>
                </a:solidFill>
              </a:rPr>
              <a:t>Based</a:t>
            </a:r>
            <a:r>
              <a:rPr lang="hr-HR" sz="2600" dirty="0">
                <a:solidFill>
                  <a:srgbClr val="002060"/>
                </a:solidFill>
              </a:rPr>
              <a:t> on </a:t>
            </a:r>
            <a:r>
              <a:rPr lang="hr-HR" sz="2600" dirty="0" err="1">
                <a:solidFill>
                  <a:srgbClr val="002060"/>
                </a:solidFill>
              </a:rPr>
              <a:t>this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information</a:t>
            </a:r>
            <a:r>
              <a:rPr lang="hr-HR" sz="2600" dirty="0">
                <a:solidFill>
                  <a:srgbClr val="002060"/>
                </a:solidFill>
              </a:rPr>
              <a:t>, </a:t>
            </a:r>
            <a:r>
              <a:rPr lang="hr-HR" sz="2600" dirty="0" err="1">
                <a:solidFill>
                  <a:srgbClr val="002060"/>
                </a:solidFill>
              </a:rPr>
              <a:t>each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Mechanism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will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inter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alia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establish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adequate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long-term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energy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saving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targets</a:t>
            </a:r>
            <a:r>
              <a:rPr lang="hr-HR" sz="2600" dirty="0">
                <a:solidFill>
                  <a:srgbClr val="002060"/>
                </a:solidFill>
              </a:rPr>
              <a:t> and </a:t>
            </a:r>
            <a:r>
              <a:rPr lang="hr-HR" sz="2600" dirty="0" err="1">
                <a:solidFill>
                  <a:srgbClr val="002060"/>
                </a:solidFill>
              </a:rPr>
              <a:t>exact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timeframe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in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which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these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target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should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be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achieved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by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energy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efficiency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measures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supported</a:t>
            </a:r>
            <a:r>
              <a:rPr lang="hr-HR" sz="2600" dirty="0">
                <a:solidFill>
                  <a:srgbClr val="002060"/>
                </a:solidFill>
              </a:rPr>
              <a:t> and (</a:t>
            </a:r>
            <a:r>
              <a:rPr lang="hr-HR" sz="2600" dirty="0" err="1">
                <a:solidFill>
                  <a:srgbClr val="002060"/>
                </a:solidFill>
              </a:rPr>
              <a:t>co</a:t>
            </a:r>
            <a:r>
              <a:rPr lang="hr-HR" sz="2600" dirty="0">
                <a:solidFill>
                  <a:srgbClr val="002060"/>
                </a:solidFill>
              </a:rPr>
              <a:t>)</a:t>
            </a:r>
            <a:r>
              <a:rPr lang="hr-HR" sz="2600" dirty="0" err="1">
                <a:solidFill>
                  <a:srgbClr val="002060"/>
                </a:solidFill>
              </a:rPr>
              <a:t>financed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through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these</a:t>
            </a:r>
            <a:r>
              <a:rPr lang="hr-HR" sz="2600" dirty="0">
                <a:solidFill>
                  <a:srgbClr val="002060"/>
                </a:solidFill>
              </a:rPr>
              <a:t> </a:t>
            </a:r>
            <a:r>
              <a:rPr lang="hr-HR" sz="2600" dirty="0" err="1">
                <a:solidFill>
                  <a:srgbClr val="002060"/>
                </a:solidFill>
              </a:rPr>
              <a:t>Mechanisms</a:t>
            </a:r>
            <a:endParaRPr lang="en-US" sz="2600" dirty="0">
              <a:solidFill>
                <a:srgbClr val="002060"/>
              </a:solidFill>
            </a:endParaRPr>
          </a:p>
          <a:p>
            <a:pPr marL="461963" indent="-461963"/>
            <a:r>
              <a:rPr lang="en-US" sz="2600" dirty="0">
                <a:solidFill>
                  <a:srgbClr val="002060"/>
                </a:solidFill>
              </a:rPr>
              <a:t>Each Financial Mechanism must be transparent, just and inclusive for all.</a:t>
            </a:r>
          </a:p>
          <a:p>
            <a:pPr marL="461963" indent="-461963"/>
            <a:r>
              <a:rPr lang="en-US" sz="2600" dirty="0">
                <a:solidFill>
                  <a:srgbClr val="002060"/>
                </a:solidFill>
              </a:rPr>
              <a:t>Systematic approach, targeting EE measures with most impact</a:t>
            </a:r>
          </a:p>
        </p:txBody>
      </p:sp>
    </p:spTree>
    <p:extLst>
      <p:ext uri="{BB962C8B-B14F-4D97-AF65-F5344CB8AC3E}">
        <p14:creationId xmlns:p14="http://schemas.microsoft.com/office/powerpoint/2010/main" val="188790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Sinisa Rodic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UNDP, Climate Change Mitigation Programme Manager</a:t>
            </a:r>
          </a:p>
        </p:txBody>
      </p:sp>
    </p:spTree>
    <p:extLst>
      <p:ext uri="{BB962C8B-B14F-4D97-AF65-F5344CB8AC3E}">
        <p14:creationId xmlns:p14="http://schemas.microsoft.com/office/powerpoint/2010/main" val="411584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546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Decarbonization of Residential Sector in Bosnia and Herzegovina</vt:lpstr>
      <vt:lpstr>Why energy efficiency in residential sector?</vt:lpstr>
      <vt:lpstr>What are the obstacles?</vt:lpstr>
      <vt:lpstr>What are the obstacles?</vt:lpstr>
      <vt:lpstr>What is underway?</vt:lpstr>
      <vt:lpstr>Activities – Energy Efficiency Studies</vt:lpstr>
      <vt:lpstr>Activities – Financial Mechanisms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Dino Hajric</dc:creator>
  <cp:lastModifiedBy>Sinisa Rodic</cp:lastModifiedBy>
  <cp:revision>7</cp:revision>
  <dcterms:created xsi:type="dcterms:W3CDTF">2022-02-28T15:41:29Z</dcterms:created>
  <dcterms:modified xsi:type="dcterms:W3CDTF">2023-04-19T19:14:06Z</dcterms:modified>
</cp:coreProperties>
</file>