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60" r:id="rId3"/>
    <p:sldId id="602" r:id="rId4"/>
    <p:sldId id="259" r:id="rId5"/>
    <p:sldId id="622" r:id="rId6"/>
    <p:sldId id="623" r:id="rId7"/>
    <p:sldId id="624" r:id="rId8"/>
    <p:sldId id="261" r:id="rId9"/>
    <p:sldId id="6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60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26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15DF9-EF7D-43E5-B99B-A53F997DAF62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1F13F-C817-42C5-83A3-82B5BE95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856C3-6513-6544-B1E3-FE7FBEEE9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B453E-FDE1-AD4A-9769-C79AD48CB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935F1-8B59-EB46-BA2C-342305A7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93C1B-B667-B542-9261-A5C2EEAC7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4038-E5D5-D047-87E9-1202C813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1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E62-F033-1D42-B31F-DC89B4B07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65287-9466-9C47-A17A-6C7F0689C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A28-3296-6842-916C-A89F7E74A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0A5D4-4BC3-834C-9800-12A75EDC2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EC4B-E116-9A44-8C3A-599F12F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4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9597C-2141-4441-8C0E-710D3B953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AA79-7DAB-7E4E-BDC3-AEFBA3BA5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309E-0601-B14F-AB59-75CBEFB2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051F8-2BFB-E447-B550-D95F98DD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A845F-65E8-2348-8CD1-13823735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CD74B-870E-D240-A7A4-BB70CEE0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2748"/>
            <a:ext cx="10515600" cy="7397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B9B9A-34B1-794E-84B8-65D6C96F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0CE48-563A-EF41-AE9F-39700075F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75CB-E0EF-6444-9D7A-41D9F560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75ABF-418B-A44D-AE14-F444FE15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0B82-2DD4-2D4E-8301-1F69F267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1843D-A710-6343-A49F-8EBC58EC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56CEA-E266-BB43-8291-805C3521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D4BFA-7208-184F-BB0F-E1151A17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7794-46AE-1045-85F7-138147AE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7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7B90-6380-794D-85F2-0FF8D5C0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8D41B-B000-6142-A93B-74D0349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6DA9-9CAD-E14E-B6F6-983CF1CC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4DA94-E133-A44A-9518-73E6A391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797F6-272F-0B45-A311-F7BC2ABB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F42CC-653F-084E-876A-E0EBE6CC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6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28AF-FDFE-4247-8B23-B521FF8F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04EFE-D7D8-D945-BC6B-F4C487108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16400-EFB5-DB4D-83FB-C97F4848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B4D98-7C8A-E441-BD72-5025DC4B3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86DCD-58A1-DD4B-A8D4-94246C84D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D4A3C-A78A-F541-8E03-ED16A68E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15888-873B-3E4B-AC90-C21EA97F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E46CD9-64BB-5E43-B8CF-682DC7BB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ABCD-2E49-D641-8AE5-D627B862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E6EFC-A900-9045-B353-B99F74C39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324D1-E3D3-844B-B863-6C7F0394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8127B-E2C4-5A4E-81B4-DD3017D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CE899-50BC-124B-BF1F-ED03C17F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EDE9F-196F-9A49-9BFC-AD243482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F33F-8799-0C4F-9E8F-C7DE2445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8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48D72-16D0-5046-B33E-DA080212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82BC7-9728-2148-ABDB-607F3146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CB658-1EFC-A543-95D2-EC0DF194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3F37-D904-B84E-8E67-0C54295B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BB2-76A9-3849-A9FE-9F652D735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CAB19-71E1-6F4A-A642-8B9789AB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E91D-E4BE-E349-99A6-55EDAFF4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82506-A543-9C4F-8554-B49BCBF7D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B01C-62A0-FF45-BC6D-434C7AB3F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47754-B6DF-CA4F-A0B0-D94C12B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3A02D-858C-1248-A280-FBB207B9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86BDD-C2D0-8D4B-A6AB-969009E5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1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96CE70-9D30-8641-9691-83FFBC3F72F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3BA00-5C3D-6646-AA83-56238B95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8829"/>
            <a:ext cx="10515600" cy="72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FEFD5-34DF-BC4C-A6B7-8E51D744B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B0CBC-74A9-5D46-8443-4B2D11DAE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57A7-0F7A-0D4B-A084-9163B6BC7C7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37BD0-098A-4049-B31B-65475B9C3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2CA66-B41E-5846-8AAE-D24E3EB0B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2B4-8467-AB48-8822-F4D56CD81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3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%3A%2F%2Fwww.mvteo.gov.ba%2F&amp;data=05%7C01%7CTamara.Bajkusa%40mvteo.gov.ba%7Cd4643d06821742972edc08da4470f7f3%7C655d783eb9354ba7a5c3511e7790b5a1%7C1%7C0%7C637897549293211237%7CUnknown%7CTWFpbGZsb3d8eyJWIjoiMC4wLjAwMDAiLCJQIjoiV2luMzIiLCJBTiI6Ik1haWwiLCJXVCI6Mn0%3D%7C3000%7C%7C%7C&amp;sdata=SgaMKOWuv3KnDGsTwIGkHtwFOA5IaiKoYAkC8%2Boug9c%3D&amp;reserved=0" TargetMode="External"/><Relationship Id="rId2" Type="http://schemas.openxmlformats.org/officeDocument/2006/relationships/hyperlink" Target="mailto:sanja.kapetina@mvteo.gov.b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B8811-9DFC-E041-8165-56AC1ABE9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14604" y="80963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6D0A0-3F1F-217E-E9A0-A24AF20EE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4751" y="1924795"/>
            <a:ext cx="9144000" cy="2387600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Strategije i Programi obnove zgrada u Bosni i Hercegovni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593661-202F-F14B-E685-A7420CE56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396" y="5191676"/>
            <a:ext cx="9144000" cy="1655762"/>
          </a:xfrm>
        </p:spPr>
        <p:txBody>
          <a:bodyPr/>
          <a:lstStyle/>
          <a:p>
            <a:r>
              <a:rPr lang="bs-Latn-BA" b="1" dirty="0">
                <a:solidFill>
                  <a:schemeClr val="bg1"/>
                </a:solidFill>
              </a:rPr>
              <a:t>Neum, 27.04.2023.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5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1C3A-FFDF-6447-AEC3-2BE56F2E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4819"/>
            <a:ext cx="10515600" cy="739712"/>
          </a:xfrm>
        </p:spPr>
        <p:txBody>
          <a:bodyPr/>
          <a:lstStyle/>
          <a:p>
            <a:r>
              <a:rPr lang="bs-Latn-BA" dirty="0"/>
              <a:t>Ciljevi za energetsku efikasnost u 2030.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518BBF-8476-5C9D-9DF4-91EE591D4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914" y="1973292"/>
            <a:ext cx="5780315" cy="4048095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95A5AA-E363-445E-BE2E-1246BD653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69806"/>
              </p:ext>
            </p:extLst>
          </p:nvPr>
        </p:nvGraphicFramePr>
        <p:xfrm>
          <a:off x="838200" y="2456525"/>
          <a:ext cx="4788922" cy="799256"/>
        </p:xfrm>
        <a:graphic>
          <a:graphicData uri="http://schemas.openxmlformats.org/drawingml/2006/table">
            <a:tbl>
              <a:tblPr firstRow="1" bandRow="1"/>
              <a:tblGrid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6.84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A46E07-CABB-423A-9696-E90AC6A7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508836"/>
              </p:ext>
            </p:extLst>
          </p:nvPr>
        </p:nvGraphicFramePr>
        <p:xfrm>
          <a:off x="814235" y="4209267"/>
          <a:ext cx="4788922" cy="799256"/>
        </p:xfrm>
        <a:graphic>
          <a:graphicData uri="http://schemas.openxmlformats.org/drawingml/2006/table">
            <a:tbl>
              <a:tblPr firstRow="1" bandRow="1"/>
              <a:tblGrid>
                <a:gridCol w="2476500">
                  <a:extLst>
                    <a:ext uri="{9D8B030D-6E8A-4147-A177-3AD203B41FA5}">
                      <a16:colId xmlns:a16="http://schemas.microsoft.com/office/drawing/2014/main" val="2760595460"/>
                    </a:ext>
                  </a:extLst>
                </a:gridCol>
                <a:gridCol w="2312422">
                  <a:extLst>
                    <a:ext uri="{9D8B030D-6E8A-4147-A177-3AD203B41FA5}">
                      <a16:colId xmlns:a16="http://schemas.microsoft.com/office/drawing/2014/main" val="1156347343"/>
                    </a:ext>
                  </a:extLst>
                </a:gridCol>
              </a:tblGrid>
              <a:tr h="428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Primarna potrošnja energije (PEC)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sz="1050" dirty="0">
                          <a:solidFill>
                            <a:schemeClr val="tx1"/>
                          </a:solidFill>
                        </a:rPr>
                        <a:t>Energetska efikasnost – Finalna potrošnja energije (FEC)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51056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6.50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/>
                      <a:r>
                        <a:rPr lang="bs-Latn-BA" dirty="0"/>
                        <a:t>4.34 </a:t>
                      </a:r>
                      <a:r>
                        <a:rPr lang="bs-Latn-BA" dirty="0" err="1"/>
                        <a:t>Mtoe</a:t>
                      </a:r>
                      <a:endParaRPr lang="bs-Latn-BA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07283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03E46FCD-FF9B-DE92-9B61-0F015329D1BF}"/>
              </a:ext>
            </a:extLst>
          </p:cNvPr>
          <p:cNvSpPr/>
          <p:nvPr/>
        </p:nvSpPr>
        <p:spPr>
          <a:xfrm>
            <a:off x="1432543" y="2856153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DCE58C-4DCE-4EC0-C3F0-67BC64E1614B}"/>
              </a:ext>
            </a:extLst>
          </p:cNvPr>
          <p:cNvSpPr/>
          <p:nvPr/>
        </p:nvSpPr>
        <p:spPr>
          <a:xfrm>
            <a:off x="1432543" y="4610646"/>
            <a:ext cx="1320800" cy="49530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0EC7020-3936-B66B-AC73-F80110BAD576}"/>
              </a:ext>
            </a:extLst>
          </p:cNvPr>
          <p:cNvCxnSpPr>
            <a:cxnSpLocks/>
          </p:cNvCxnSpPr>
          <p:nvPr/>
        </p:nvCxnSpPr>
        <p:spPr>
          <a:xfrm flipV="1">
            <a:off x="1652462" y="3351454"/>
            <a:ext cx="327545" cy="2183197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F371E7-D5B3-5F59-B55A-053304BBD751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1652462" y="5105947"/>
            <a:ext cx="440481" cy="440759"/>
          </a:xfrm>
          <a:prstGeom prst="straightConnector1">
            <a:avLst/>
          </a:prstGeom>
          <a:noFill/>
          <a:ln w="2857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E61CA-0D70-7CA0-A0BA-68C23BD07C54}"/>
              </a:ext>
            </a:extLst>
          </p:cNvPr>
          <p:cNvSpPr/>
          <p:nvPr/>
        </p:nvSpPr>
        <p:spPr>
          <a:xfrm>
            <a:off x="873467" y="5534651"/>
            <a:ext cx="2116596" cy="749590"/>
          </a:xfrm>
          <a:prstGeom prst="rect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7430E-3C2C-E959-1086-759D8BE699DF}"/>
              </a:ext>
            </a:extLst>
          </p:cNvPr>
          <p:cNvSpPr txBox="1"/>
          <p:nvPr/>
        </p:nvSpPr>
        <p:spPr>
          <a:xfrm>
            <a:off x="855095" y="5548132"/>
            <a:ext cx="18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bs-Latn-B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svojen ambiciozniji cilj za PEC u odnosu na prijedlog od MSTEO BiH</a:t>
            </a:r>
            <a:endParaRPr lang="bs-Latn-BA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BEC2DEF-BA3B-2A3E-E69D-63CE5831C4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45494" y="2373085"/>
            <a:ext cx="6478223" cy="32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4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83E1-DEAE-6277-0551-4E7932FFE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79" y="1051681"/>
            <a:ext cx="10515600" cy="739712"/>
          </a:xfrm>
        </p:spPr>
        <p:txBody>
          <a:bodyPr>
            <a:noAutofit/>
          </a:bodyPr>
          <a:lstStyle/>
          <a:p>
            <a:r>
              <a:rPr lang="bs-Latn-BA" sz="3600" b="1" dirty="0"/>
              <a:t>GIZ Projekat Dekarbonizacija energetskog sektora u BiH</a:t>
            </a:r>
            <a:endParaRPr lang="en-US" sz="3600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8F3D03-369B-26BC-6212-2E28993CCC6F}"/>
              </a:ext>
            </a:extLst>
          </p:cNvPr>
          <p:cNvSpPr/>
          <p:nvPr/>
        </p:nvSpPr>
        <p:spPr>
          <a:xfrm>
            <a:off x="7944101" y="2293139"/>
            <a:ext cx="3340423" cy="255865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65FE8E-6E28-A0FC-E8CD-90B232F94FEC}"/>
              </a:ext>
            </a:extLst>
          </p:cNvPr>
          <p:cNvSpPr/>
          <p:nvPr/>
        </p:nvSpPr>
        <p:spPr>
          <a:xfrm>
            <a:off x="4407847" y="2293139"/>
            <a:ext cx="3340423" cy="255865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B45AB6-2EF0-8ABB-BC30-E7ECD464F4A1}"/>
              </a:ext>
            </a:extLst>
          </p:cNvPr>
          <p:cNvSpPr/>
          <p:nvPr/>
        </p:nvSpPr>
        <p:spPr>
          <a:xfrm>
            <a:off x="887679" y="2282444"/>
            <a:ext cx="3340423" cy="2590597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90E1A-6455-DEAE-96E8-72DC25474DDB}"/>
              </a:ext>
            </a:extLst>
          </p:cNvPr>
          <p:cNvSpPr txBox="1"/>
          <p:nvPr/>
        </p:nvSpPr>
        <p:spPr>
          <a:xfrm>
            <a:off x="869114" y="2283665"/>
            <a:ext cx="3340423" cy="12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h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Podprojekt 1</a:t>
            </a:r>
            <a:endParaRPr lang="bs-Latn-BA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endParaRPr lang="en-US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hr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STRATEŠKI OKVIR ZA DEKARBONIZACIJU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D4918-1E1F-AB4F-E624-FC33166ECB42}"/>
              </a:ext>
            </a:extLst>
          </p:cNvPr>
          <p:cNvSpPr txBox="1"/>
          <p:nvPr/>
        </p:nvSpPr>
        <p:spPr>
          <a:xfrm>
            <a:off x="4415890" y="2293139"/>
            <a:ext cx="3340423" cy="12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h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Podprojekt 2</a:t>
            </a:r>
            <a:endParaRPr lang="bs-Latn-BA" sz="1867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endParaRPr lang="bs-Latn-BA" sz="1867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hr" sz="1867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PROGRAMI OBNOVE STAMBENIH ZGRADA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CCBC7-413C-8165-06E7-E82CA321E67D}"/>
              </a:ext>
            </a:extLst>
          </p:cNvPr>
          <p:cNvSpPr txBox="1"/>
          <p:nvPr/>
        </p:nvSpPr>
        <p:spPr>
          <a:xfrm>
            <a:off x="7933578" y="2293139"/>
            <a:ext cx="3361467" cy="12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hr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Podprojekt 3</a:t>
            </a:r>
          </a:p>
          <a:p>
            <a:pPr algn="ctr" defTabSz="914377"/>
            <a:endParaRPr lang="bs-Latn-BA" sz="1867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  <a:p>
            <a:pPr algn="ctr" defTabSz="914377"/>
            <a:r>
              <a:rPr lang="hr" sz="1867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DEMONSTRACIJA INOVATIVNIH PROCESA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EC3DCB-7F96-FE1E-48DC-4C42081D8D5A}"/>
              </a:ext>
            </a:extLst>
          </p:cNvPr>
          <p:cNvSpPr/>
          <p:nvPr/>
        </p:nvSpPr>
        <p:spPr>
          <a:xfrm>
            <a:off x="3042714" y="5027066"/>
            <a:ext cx="6677465" cy="9746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 defTabSz="914377"/>
            <a:r>
              <a:rPr lang="hr" b="1" cap="small" dirty="0">
                <a:solidFill>
                  <a:prstClr val="white"/>
                </a:solidFill>
                <a:latin typeface="Arial"/>
              </a:rPr>
              <a:t>cilj</a:t>
            </a:r>
          </a:p>
          <a:p>
            <a:pPr algn="ctr" defTabSz="914377"/>
            <a:r>
              <a:rPr lang="hr" sz="1600" dirty="0">
                <a:solidFill>
                  <a:prstClr val="white"/>
                </a:solidFill>
                <a:latin typeface="Arial"/>
              </a:rPr>
              <a:t>Poboljšani su uslovi za </a:t>
            </a:r>
            <a:br>
              <a:rPr lang="en-GB" sz="1600" dirty="0">
                <a:solidFill>
                  <a:prstClr val="white"/>
                </a:solidFill>
                <a:latin typeface="Arial"/>
              </a:rPr>
            </a:br>
            <a:r>
              <a:rPr lang="hr" sz="1600" dirty="0">
                <a:solidFill>
                  <a:prstClr val="white"/>
                </a:solidFill>
                <a:latin typeface="Arial"/>
              </a:rPr>
              <a:t>dekarbonizaciju energetskog sektora u BiH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A8A5D6-A8F5-0C84-3A70-3E964EA076F1}"/>
              </a:ext>
            </a:extLst>
          </p:cNvPr>
          <p:cNvSpPr/>
          <p:nvPr/>
        </p:nvSpPr>
        <p:spPr>
          <a:xfrm>
            <a:off x="749904" y="1945418"/>
            <a:ext cx="10692191" cy="4231545"/>
          </a:xfrm>
          <a:prstGeom prst="roundRect">
            <a:avLst>
              <a:gd name="adj" fmla="val 5910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6F6F6F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B9C0D4-4A70-C305-CD34-1FB348533C4B}"/>
              </a:ext>
            </a:extLst>
          </p:cNvPr>
          <p:cNvSpPr txBox="1"/>
          <p:nvPr/>
        </p:nvSpPr>
        <p:spPr>
          <a:xfrm>
            <a:off x="978478" y="3906420"/>
            <a:ext cx="3260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/>
              <a:t>Srž ovog okvira: </a:t>
            </a:r>
            <a:r>
              <a:rPr lang="hr" b="1" dirty="0"/>
              <a:t>NECP</a:t>
            </a:r>
            <a:r>
              <a:rPr lang="hr" dirty="0"/>
              <a:t> </a:t>
            </a:r>
            <a:r>
              <a:rPr lang="de-DE" dirty="0"/>
              <a:t>i</a:t>
            </a:r>
            <a:r>
              <a:rPr lang="bs-Latn-BA" dirty="0"/>
              <a:t> ECP-ovi</a:t>
            </a:r>
            <a:r>
              <a:rPr lang="hr" dirty="0"/>
              <a:t>.</a:t>
            </a:r>
            <a:endParaRPr lang="bs-Latn-B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183C0-CAFC-2009-6345-22017C678280}"/>
              </a:ext>
            </a:extLst>
          </p:cNvPr>
          <p:cNvSpPr txBox="1"/>
          <p:nvPr/>
        </p:nvSpPr>
        <p:spPr>
          <a:xfrm>
            <a:off x="4365877" y="3863562"/>
            <a:ext cx="36563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b="1" dirty="0"/>
              <a:t>Strategija obnove zgrada</a:t>
            </a:r>
            <a:r>
              <a:rPr lang="bs-Latn-BA" b="1" dirty="0"/>
              <a:t>,programi obnove</a:t>
            </a:r>
            <a:r>
              <a:rPr lang="hr" b="1" dirty="0"/>
              <a:t> stambenog sektora, </a:t>
            </a:r>
            <a:r>
              <a:rPr lang="hr" dirty="0"/>
              <a:t>S</a:t>
            </a:r>
            <a:r>
              <a:rPr lang="de-DE" dirty="0"/>
              <a:t>i</a:t>
            </a:r>
            <a:r>
              <a:rPr lang="bs-Latn-BA" dirty="0"/>
              <a:t>stemski</a:t>
            </a:r>
            <a:r>
              <a:rPr lang="hr" dirty="0"/>
              <a:t> pristup p</a:t>
            </a:r>
            <a:r>
              <a:rPr lang="de-DE" dirty="0"/>
              <a:t>r</a:t>
            </a:r>
            <a:r>
              <a:rPr lang="bs-Latn-BA" dirty="0"/>
              <a:t>ogramu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68758-96F8-F81A-1510-943F53D23177}"/>
              </a:ext>
            </a:extLst>
          </p:cNvPr>
          <p:cNvSpPr txBox="1"/>
          <p:nvPr/>
        </p:nvSpPr>
        <p:spPr>
          <a:xfrm>
            <a:off x="7928015" y="3798660"/>
            <a:ext cx="3356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" dirty="0">
                <a:ea typeface="+mn-lt"/>
                <a:cs typeface="+mn-lt"/>
              </a:rPr>
              <a:t>Reforma postojećih šema potpore OIE, Sudjelovanje građana: (ZOE), mjere za postizanje ciljeva NECP-a</a:t>
            </a:r>
          </a:p>
        </p:txBody>
      </p:sp>
    </p:spTree>
    <p:extLst>
      <p:ext uri="{BB962C8B-B14F-4D97-AF65-F5344CB8AC3E}">
        <p14:creationId xmlns:p14="http://schemas.microsoft.com/office/powerpoint/2010/main" val="21439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5E00B-7F06-790F-F2FD-9AEFDA656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687" y="1315470"/>
            <a:ext cx="2810060" cy="3956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B0385-A6F0-8EC2-B633-A2C864D20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27" y="1315470"/>
            <a:ext cx="2810060" cy="39567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BDEE6A-6511-3860-CB34-B7FA0F1B7B62}"/>
              </a:ext>
            </a:extLst>
          </p:cNvPr>
          <p:cNvSpPr/>
          <p:nvPr/>
        </p:nvSpPr>
        <p:spPr>
          <a:xfrm>
            <a:off x="0" y="727788"/>
            <a:ext cx="12045820" cy="6018245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s-Latn-BA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FCD06A-55C0-EB6D-E9B9-24AEF4357210}"/>
              </a:ext>
            </a:extLst>
          </p:cNvPr>
          <p:cNvSpPr txBox="1"/>
          <p:nvPr/>
        </p:nvSpPr>
        <p:spPr>
          <a:xfrm>
            <a:off x="1184988" y="5906277"/>
            <a:ext cx="939592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s-Latn-BA" dirty="0">
                <a:solidFill>
                  <a:schemeClr val="bg1"/>
                </a:solidFill>
              </a:rPr>
              <a:t>INTEGRALNA STRATEGIJA OBNOVE ZGRADA U BOSNI I HERECGOVINI ZA PERIOD DO 2050. GODINE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1B1C39-322F-3630-ECD5-6FD7AB989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503" y="1324607"/>
            <a:ext cx="2993424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56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8A15E7-B6D9-CC10-9CD6-D3C56EB1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07" y="1620658"/>
            <a:ext cx="3238667" cy="4560305"/>
          </a:xfrm>
          <a:prstGeom prst="rect">
            <a:avLst/>
          </a:prstGeom>
        </p:spPr>
      </p:pic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9D3B271D-AA23-ABE6-9A56-C4F462A590D1}"/>
              </a:ext>
            </a:extLst>
          </p:cNvPr>
          <p:cNvSpPr/>
          <p:nvPr/>
        </p:nvSpPr>
        <p:spPr>
          <a:xfrm>
            <a:off x="4221057" y="3549047"/>
            <a:ext cx="745425" cy="357809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17B978A-1C4E-4383-A333-E51781724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84195"/>
              </p:ext>
            </p:extLst>
          </p:nvPr>
        </p:nvGraphicFramePr>
        <p:xfrm>
          <a:off x="5309261" y="4105428"/>
          <a:ext cx="5878145" cy="961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8753">
                  <a:extLst>
                    <a:ext uri="{9D8B030D-6E8A-4147-A177-3AD203B41FA5}">
                      <a16:colId xmlns:a16="http://schemas.microsoft.com/office/drawing/2014/main" val="3033236214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3832625453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4018354732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341836609"/>
                    </a:ext>
                  </a:extLst>
                </a:gridCol>
                <a:gridCol w="684681">
                  <a:extLst>
                    <a:ext uri="{9D8B030D-6E8A-4147-A177-3AD203B41FA5}">
                      <a16:colId xmlns:a16="http://schemas.microsoft.com/office/drawing/2014/main" val="2952223069"/>
                    </a:ext>
                  </a:extLst>
                </a:gridCol>
                <a:gridCol w="790668">
                  <a:extLst>
                    <a:ext uri="{9D8B030D-6E8A-4147-A177-3AD203B41FA5}">
                      <a16:colId xmlns:a16="http://schemas.microsoft.com/office/drawing/2014/main" val="3653349214"/>
                    </a:ext>
                  </a:extLst>
                </a:gridCol>
              </a:tblGrid>
              <a:tr h="466105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Godina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082149"/>
                  </a:ext>
                </a:extLst>
              </a:tr>
              <a:tr h="405540">
                <a:tc>
                  <a:txBody>
                    <a:bodyPr/>
                    <a:lstStyle/>
                    <a:p>
                      <a:pPr marL="0" algn="l" defTabSz="914377" rtl="0" eaLnBrk="1" fontAlgn="ctr" latinLnBrk="0" hangingPunct="1"/>
                      <a:r>
                        <a:rPr lang="de-DE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Očekivane godisnje investcije </a:t>
                      </a:r>
                      <a:r>
                        <a:rPr lang="bs-Latn-BA" sz="16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 BAM)</a:t>
                      </a:r>
                      <a:endParaRPr lang="de-DE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325.3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319.1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318.6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359.1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fontAlgn="ctr" latinLnBrk="0" hangingPunct="1"/>
                      <a:r>
                        <a:rPr lang="de-DE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374.4</a:t>
                      </a:r>
                    </a:p>
                  </a:txBody>
                  <a:tcPr marL="7620" marR="7620" marT="7620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6428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B0B406-6947-C4C0-FB3A-AC12AB6E6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7966"/>
              </p:ext>
            </p:extLst>
          </p:nvPr>
        </p:nvGraphicFramePr>
        <p:xfrm>
          <a:off x="5091405" y="1866122"/>
          <a:ext cx="6096000" cy="1158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9270">
                  <a:extLst>
                    <a:ext uri="{9D8B030D-6E8A-4147-A177-3AD203B41FA5}">
                      <a16:colId xmlns:a16="http://schemas.microsoft.com/office/drawing/2014/main" val="964735777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1272647085"/>
                    </a:ext>
                  </a:extLst>
                </a:gridCol>
                <a:gridCol w="805962">
                  <a:extLst>
                    <a:ext uri="{9D8B030D-6E8A-4147-A177-3AD203B41FA5}">
                      <a16:colId xmlns:a16="http://schemas.microsoft.com/office/drawing/2014/main" val="132067473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659438464"/>
                    </a:ext>
                  </a:extLst>
                </a:gridCol>
                <a:gridCol w="718038">
                  <a:extLst>
                    <a:ext uri="{9D8B030D-6E8A-4147-A177-3AD203B41FA5}">
                      <a16:colId xmlns:a16="http://schemas.microsoft.com/office/drawing/2014/main" val="538402058"/>
                    </a:ext>
                  </a:extLst>
                </a:gridCol>
                <a:gridCol w="718038">
                  <a:extLst>
                    <a:ext uri="{9D8B030D-6E8A-4147-A177-3AD203B41FA5}">
                      <a16:colId xmlns:a16="http://schemas.microsoft.com/office/drawing/2014/main" val="584890421"/>
                    </a:ext>
                  </a:extLst>
                </a:gridCol>
              </a:tblGrid>
              <a:tr h="579209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Godina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2020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2025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2030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2040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2050</a:t>
                      </a:r>
                      <a:endParaRPr lang="de-DE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9745126"/>
                  </a:ext>
                </a:extLst>
              </a:tr>
              <a:tr h="579209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Potrošnja energije, GWh/god.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11,116.0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</a:rPr>
                        <a:t>10</a:t>
                      </a:r>
                      <a:r>
                        <a:rPr lang="bs-Latn-BA" sz="1400" u="none" strike="noStrike" dirty="0">
                          <a:effectLst/>
                        </a:rPr>
                        <a:t>,</a:t>
                      </a:r>
                      <a:r>
                        <a:rPr lang="de-DE" sz="1400" u="none" strike="noStrike" dirty="0">
                          <a:effectLst/>
                        </a:rPr>
                        <a:t>915.5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10,715.0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9,944.0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bs-Latn-BA" sz="1400" u="none" strike="noStrike" dirty="0">
                          <a:effectLst/>
                        </a:rPr>
                        <a:t>8,986.0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7757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549D584-55A9-7749-02EB-68CA5586A54E}"/>
              </a:ext>
            </a:extLst>
          </p:cNvPr>
          <p:cNvSpPr/>
          <p:nvPr/>
        </p:nvSpPr>
        <p:spPr>
          <a:xfrm>
            <a:off x="5309261" y="51269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Očekivane godišnje investicije za mjere energetske efikasnosti stambenog sektora da bi se dostigla očekivana potrošnja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0884C-4680-B6D9-F500-0CFED16A4162}"/>
              </a:ext>
            </a:extLst>
          </p:cNvPr>
          <p:cNvSpPr/>
          <p:nvPr/>
        </p:nvSpPr>
        <p:spPr>
          <a:xfrm>
            <a:off x="5165353" y="3106287"/>
            <a:ext cx="557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Očekivana potrošnja finalne energije stambenog sektora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0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Striped Right 3">
            <a:extLst>
              <a:ext uri="{FF2B5EF4-FFF2-40B4-BE49-F238E27FC236}">
                <a16:creationId xmlns:a16="http://schemas.microsoft.com/office/drawing/2014/main" id="{56612A1C-5595-13C8-70D0-7378C2273233}"/>
              </a:ext>
            </a:extLst>
          </p:cNvPr>
          <p:cNvSpPr/>
          <p:nvPr/>
        </p:nvSpPr>
        <p:spPr>
          <a:xfrm>
            <a:off x="3882790" y="4094676"/>
            <a:ext cx="819838" cy="357809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54A226-180C-1C81-5D56-1931EA079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46448"/>
              </p:ext>
            </p:extLst>
          </p:nvPr>
        </p:nvGraphicFramePr>
        <p:xfrm>
          <a:off x="4702628" y="1927369"/>
          <a:ext cx="6755363" cy="1414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078">
                  <a:extLst>
                    <a:ext uri="{9D8B030D-6E8A-4147-A177-3AD203B41FA5}">
                      <a16:colId xmlns:a16="http://schemas.microsoft.com/office/drawing/2014/main" val="82924260"/>
                    </a:ext>
                  </a:extLst>
                </a:gridCol>
                <a:gridCol w="769421">
                  <a:extLst>
                    <a:ext uri="{9D8B030D-6E8A-4147-A177-3AD203B41FA5}">
                      <a16:colId xmlns:a16="http://schemas.microsoft.com/office/drawing/2014/main" val="1877551515"/>
                    </a:ext>
                  </a:extLst>
                </a:gridCol>
                <a:gridCol w="905254">
                  <a:extLst>
                    <a:ext uri="{9D8B030D-6E8A-4147-A177-3AD203B41FA5}">
                      <a16:colId xmlns:a16="http://schemas.microsoft.com/office/drawing/2014/main" val="3604986381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511061627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1375695189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558960493"/>
                    </a:ext>
                  </a:extLst>
                </a:gridCol>
                <a:gridCol w="789617">
                  <a:extLst>
                    <a:ext uri="{9D8B030D-6E8A-4147-A177-3AD203B41FA5}">
                      <a16:colId xmlns:a16="http://schemas.microsoft.com/office/drawing/2014/main" val="2046314239"/>
                    </a:ext>
                  </a:extLst>
                </a:gridCol>
                <a:gridCol w="785142">
                  <a:extLst>
                    <a:ext uri="{9D8B030D-6E8A-4147-A177-3AD203B41FA5}">
                      <a16:colId xmlns:a16="http://schemas.microsoft.com/office/drawing/2014/main" val="3312491785"/>
                    </a:ext>
                  </a:extLst>
                </a:gridCol>
              </a:tblGrid>
              <a:tr h="562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Godina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2020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2025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2030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2035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2040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2045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2050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024628"/>
                  </a:ext>
                </a:extLst>
              </a:tr>
              <a:tr h="852375">
                <a:tc>
                  <a:txBody>
                    <a:bodyPr/>
                    <a:lstStyle/>
                    <a:p>
                      <a:pPr algn="l" fontAlgn="ctr"/>
                      <a:r>
                        <a:rPr lang="bs-Latn-BA" sz="1400" u="none" strike="noStrike" dirty="0">
                          <a:effectLst/>
                        </a:rPr>
                        <a:t>Potrošnja energije, GWh/god.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             6,212.9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    6,100.84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5,889.9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5,405.4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4,920.9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4,436.4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hr-HR" sz="1400" dirty="0">
                          <a:effectLst/>
                        </a:rPr>
                        <a:t>          3,951.9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78778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72648F8-A712-962F-F94E-073C02D11534}"/>
              </a:ext>
            </a:extLst>
          </p:cNvPr>
          <p:cNvSpPr/>
          <p:nvPr/>
        </p:nvSpPr>
        <p:spPr>
          <a:xfrm>
            <a:off x="4889242" y="3400733"/>
            <a:ext cx="5571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Očekivana potrošnja finalne energije stambenog sektora</a:t>
            </a:r>
            <a:endParaRPr lang="de-D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3FCDC0D-04A8-86DC-24E9-AEA2BDDBD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01792"/>
              </p:ext>
            </p:extLst>
          </p:nvPr>
        </p:nvGraphicFramePr>
        <p:xfrm>
          <a:off x="5388754" y="4356395"/>
          <a:ext cx="5827306" cy="739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3286">
                  <a:extLst>
                    <a:ext uri="{9D8B030D-6E8A-4147-A177-3AD203B41FA5}">
                      <a16:colId xmlns:a16="http://schemas.microsoft.com/office/drawing/2014/main" val="1358987487"/>
                    </a:ext>
                  </a:extLst>
                </a:gridCol>
                <a:gridCol w="601750">
                  <a:extLst>
                    <a:ext uri="{9D8B030D-6E8A-4147-A177-3AD203B41FA5}">
                      <a16:colId xmlns:a16="http://schemas.microsoft.com/office/drawing/2014/main" val="358523300"/>
                    </a:ext>
                  </a:extLst>
                </a:gridCol>
                <a:gridCol w="680454">
                  <a:extLst>
                    <a:ext uri="{9D8B030D-6E8A-4147-A177-3AD203B41FA5}">
                      <a16:colId xmlns:a16="http://schemas.microsoft.com/office/drawing/2014/main" val="4157241797"/>
                    </a:ext>
                  </a:extLst>
                </a:gridCol>
                <a:gridCol w="680454">
                  <a:extLst>
                    <a:ext uri="{9D8B030D-6E8A-4147-A177-3AD203B41FA5}">
                      <a16:colId xmlns:a16="http://schemas.microsoft.com/office/drawing/2014/main" val="352211984"/>
                    </a:ext>
                  </a:extLst>
                </a:gridCol>
                <a:gridCol w="680454">
                  <a:extLst>
                    <a:ext uri="{9D8B030D-6E8A-4147-A177-3AD203B41FA5}">
                      <a16:colId xmlns:a16="http://schemas.microsoft.com/office/drawing/2014/main" val="3253845228"/>
                    </a:ext>
                  </a:extLst>
                </a:gridCol>
                <a:gridCol w="680454">
                  <a:extLst>
                    <a:ext uri="{9D8B030D-6E8A-4147-A177-3AD203B41FA5}">
                      <a16:colId xmlns:a16="http://schemas.microsoft.com/office/drawing/2014/main" val="708965943"/>
                    </a:ext>
                  </a:extLst>
                </a:gridCol>
                <a:gridCol w="680454">
                  <a:extLst>
                    <a:ext uri="{9D8B030D-6E8A-4147-A177-3AD203B41FA5}">
                      <a16:colId xmlns:a16="http://schemas.microsoft.com/office/drawing/2014/main" val="457373424"/>
                    </a:ext>
                  </a:extLst>
                </a:gridCol>
              </a:tblGrid>
              <a:tr h="2415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Godina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2025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2030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2035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2040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2045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2050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4651345"/>
                  </a:ext>
                </a:extLst>
              </a:tr>
              <a:tr h="4981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</a:rPr>
                        <a:t>Očekivane godisnje investcije (M BAM)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</a:p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133.6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132.21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377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17</a:t>
                      </a:r>
                      <a:r>
                        <a:rPr lang="bs-Latn-BA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.31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17</a:t>
                      </a:r>
                      <a:r>
                        <a:rPr lang="bs-Latn-BA" sz="1400" dirty="0">
                          <a:effectLst/>
                        </a:rPr>
                        <a:t>8</a:t>
                      </a:r>
                      <a:r>
                        <a:rPr lang="de-DE" sz="1400" dirty="0">
                          <a:effectLst/>
                        </a:rPr>
                        <a:t>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</a:t>
                      </a:r>
                      <a:r>
                        <a:rPr lang="bs-Latn-BA" sz="1400" dirty="0">
                          <a:effectLst/>
                        </a:rPr>
                        <a:t>6</a:t>
                      </a:r>
                      <a:r>
                        <a:rPr lang="de-DE" sz="1400" dirty="0">
                          <a:effectLst/>
                        </a:rPr>
                        <a:t>4.31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                     1</a:t>
                      </a:r>
                      <a:r>
                        <a:rPr lang="bs-Latn-BA" sz="1400" dirty="0">
                          <a:effectLst/>
                        </a:rPr>
                        <a:t>7</a:t>
                      </a:r>
                      <a:r>
                        <a:rPr lang="de-DE" sz="1400" dirty="0">
                          <a:effectLst/>
                        </a:rPr>
                        <a:t>4.31 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389137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9622EA6-0171-F10C-6F4E-63BBE2E395DB}"/>
              </a:ext>
            </a:extLst>
          </p:cNvPr>
          <p:cNvSpPr/>
          <p:nvPr/>
        </p:nvSpPr>
        <p:spPr>
          <a:xfrm>
            <a:off x="5388754" y="52591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Očekivane godišnje investicije za mjere energetske efikasnosti stambenog sektora da bi se dostigla očekivana potrošnja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8A6C8-9658-6C70-9499-82456CDC8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10" y="1679510"/>
            <a:ext cx="3210910" cy="4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7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3763B-5DC2-D406-C906-64D0E4CE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34" y="1986839"/>
            <a:ext cx="2535027" cy="968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B2D733-1CFC-89A1-05F8-11EE2A20162F}"/>
              </a:ext>
            </a:extLst>
          </p:cNvPr>
          <p:cNvSpPr txBox="1"/>
          <p:nvPr/>
        </p:nvSpPr>
        <p:spPr>
          <a:xfrm>
            <a:off x="1604865" y="1077922"/>
            <a:ext cx="954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/>
              <a:t>Progami</a:t>
            </a:r>
            <a:r>
              <a:rPr lang="en-US" sz="2400" dirty="0"/>
              <a:t> </a:t>
            </a:r>
            <a:r>
              <a:rPr lang="en-US" sz="2400" dirty="0" err="1"/>
              <a:t>bazirani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odr</a:t>
            </a:r>
            <a:r>
              <a:rPr lang="bs-Latn-BA" sz="2400" dirty="0"/>
              <a:t>živim modelima,sa jasno definisanim koracima</a:t>
            </a:r>
            <a:endParaRPr lang="de-D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FD555-A6CC-970F-431A-38C12F87FEB9}"/>
              </a:ext>
            </a:extLst>
          </p:cNvPr>
          <p:cNvSpPr txBox="1"/>
          <p:nvPr/>
        </p:nvSpPr>
        <p:spPr>
          <a:xfrm>
            <a:off x="1944671" y="6045218"/>
            <a:ext cx="77591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bs-Latn-BA" sz="1600" i="1" dirty="0"/>
              <a:t>Finansijska konstrukcija modela za sufinansiranje energetske obnove stambenih zgrada</a:t>
            </a:r>
            <a:endParaRPr lang="de-DE" sz="1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ACC1D-F799-0F78-2E97-22503CE04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77" y="2023454"/>
            <a:ext cx="2174243" cy="9335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1AB7D-A02E-B95B-4BCA-9C2A6CC24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677" y="3202084"/>
            <a:ext cx="5148739" cy="2204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77D7C5-3D3F-5C32-A4A5-018FAA94A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84" y="3142621"/>
            <a:ext cx="5467010" cy="23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8E6C1-55C0-4342-B6C0-5EFA4574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600" b="1" dirty="0"/>
              <a:t>Aktivnosti USAID EPA projekta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3B6EC-983D-4946-ACEB-CB0DFAED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988" y="1752827"/>
            <a:ext cx="7382070" cy="4770384"/>
          </a:xfrm>
        </p:spPr>
        <p:txBody>
          <a:bodyPr>
            <a:normAutofit/>
          </a:bodyPr>
          <a:lstStyle/>
          <a:p>
            <a:r>
              <a:rPr lang="bs-Latn-BA" sz="2000" dirty="0"/>
              <a:t>NECP i Strategije obnove zgrada predviđaju uvođenje obligacionih šema kao modela finansiranja mjera EE</a:t>
            </a:r>
          </a:p>
          <a:p>
            <a:r>
              <a:rPr lang="bs-Latn-BA" sz="2000" dirty="0"/>
              <a:t>USAID EPA radi na pripremi modela Obligacionih šema za energetsku efikasnost</a:t>
            </a:r>
          </a:p>
          <a:p>
            <a:pPr lvl="1"/>
            <a:r>
              <a:rPr lang="bs-Latn-BA" sz="1800" dirty="0"/>
              <a:t>Uključuje sveobuhvatno sistemsko rješenje za finansiranje mjera energetske efikasnosti kao i implementaciju</a:t>
            </a:r>
          </a:p>
          <a:p>
            <a:r>
              <a:rPr lang="bs-Latn-BA" sz="2000" dirty="0"/>
              <a:t>USAID EPA je napravio alat za izradu scenarija prikupljanja naknada iz energenata kako bi se zadovoljile potrebe finansiranja mjera EE i ciljevi postavljeni kroz NECP</a:t>
            </a:r>
          </a:p>
          <a:p>
            <a:pPr marL="0" indent="0">
              <a:buNone/>
            </a:pPr>
            <a:endParaRPr lang="bs-Latn-B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bs-Latn-BA" sz="2000" dirty="0"/>
              <a:t>Dodatna tehnička asistencija za Fond za zaštitu okoliša FBiH</a:t>
            </a:r>
          </a:p>
          <a:p>
            <a:pPr marL="747713" indent="-342900">
              <a:buFont typeface="Wingdings" panose="05000000000000000000" pitchFamily="2" charset="2"/>
              <a:buChar char="ü"/>
            </a:pPr>
            <a:r>
              <a:rPr lang="bs-Latn-BA" sz="1800" dirty="0"/>
              <a:t>E-prijava - IT sistem za online prijavu domaćinstava i malih i srednjih preduzeća za podsticaje za EE mjerama</a:t>
            </a:r>
          </a:p>
          <a:p>
            <a:pPr marL="747713" indent="-342900" algn="l">
              <a:buFont typeface="Wingdings" panose="05000000000000000000" pitchFamily="2" charset="2"/>
              <a:buChar char="ü"/>
            </a:pPr>
            <a:r>
              <a:rPr lang="bs-Latn-BA" sz="1800" dirty="0"/>
              <a:t>Analiza tržišta roba i usluga za EE sektor</a:t>
            </a:r>
            <a:endParaRPr lang="en-US" sz="1800" dirty="0"/>
          </a:p>
          <a:p>
            <a:endParaRPr lang="bs-Latn-BA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C3469-FFB3-DA3B-0124-3F08E521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032265" y="1168833"/>
            <a:ext cx="3770747" cy="294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17032-EC16-DAB1-9955-10506BF2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618" y="5534390"/>
            <a:ext cx="1439394" cy="1192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7516C-E62E-A97D-788D-EF659D5AC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86" y="4584808"/>
            <a:ext cx="1579933" cy="13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7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335CC1-709A-DFB9-20EA-7075F0B29569}"/>
              </a:ext>
            </a:extLst>
          </p:cNvPr>
          <p:cNvSpPr txBox="1"/>
          <p:nvPr/>
        </p:nvSpPr>
        <p:spPr>
          <a:xfrm>
            <a:off x="2474945" y="2428440"/>
            <a:ext cx="5170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400" dirty="0"/>
              <a:t>Hvala!</a:t>
            </a:r>
            <a:endParaRPr lang="en-US" sz="4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AC4C81-4895-385E-A4DA-A7E4C78E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29868"/>
              </p:ext>
            </p:extLst>
          </p:nvPr>
        </p:nvGraphicFramePr>
        <p:xfrm>
          <a:off x="7234335" y="3723876"/>
          <a:ext cx="4702810" cy="2870232"/>
        </p:xfrm>
        <a:graphic>
          <a:graphicData uri="http://schemas.openxmlformats.org/drawingml/2006/table">
            <a:tbl>
              <a:tblPr firstRow="1" firstCol="1" bandRow="1"/>
              <a:tblGrid>
                <a:gridCol w="1171528">
                  <a:extLst>
                    <a:ext uri="{9D8B030D-6E8A-4147-A177-3AD203B41FA5}">
                      <a16:colId xmlns:a16="http://schemas.microsoft.com/office/drawing/2014/main" val="2655204669"/>
                    </a:ext>
                  </a:extLst>
                </a:gridCol>
                <a:gridCol w="3531282">
                  <a:extLst>
                    <a:ext uri="{9D8B030D-6E8A-4147-A177-3AD203B41FA5}">
                      <a16:colId xmlns:a16="http://schemas.microsoft.com/office/drawing/2014/main" val="1523069389"/>
                    </a:ext>
                  </a:extLst>
                </a:gridCol>
              </a:tblGrid>
              <a:tr h="233267">
                <a:tc gridSpan="2">
                  <a:txBody>
                    <a:bodyPr/>
                    <a:lstStyle/>
                    <a:p>
                      <a:endParaRPr lang="bs-Latn-BA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179754"/>
                  </a:ext>
                </a:extLst>
              </a:tr>
              <a:tr h="23155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bs-Latn-BA" sz="800" dirty="0">
                        <a:solidFill>
                          <a:srgbClr val="7F7F7F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bs-Latn-BA" sz="6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bs-Latn-BA" sz="800" dirty="0">
                          <a:solidFill>
                            <a:srgbClr val="40404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i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Sanja Kapetina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Šef odsjeka za sekundarnu energiju i projekte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Sektor za energetiku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Ministarstvo spoljne trgovine i ekonomskih odnosa Bosne i Hercegovine</a:t>
                      </a:r>
                      <a:b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Musala 9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71000 Sarajevo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Tel:   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+387 (0) 33 22 64 61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bs-Latn-BA" sz="1200" b="1" dirty="0" err="1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Fax</a:t>
                      </a: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:  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+387 (0) 33 55 25 12</a:t>
                      </a:r>
                      <a:b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e-mail: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r>
                        <a:rPr lang="bs-Latn-BA" sz="1200" u="sng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hlinkClick r:id="rId2"/>
                        </a:rPr>
                        <a:t>sanja.kapetina@mvteo.gov.ba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 </a:t>
                      </a:r>
                      <a:br>
                        <a:rPr lang="bs-Latn-BA" sz="1200" u="sng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</a:br>
                      <a:r>
                        <a:rPr lang="bs-Latn-BA" sz="1200" b="1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web:</a:t>
                      </a:r>
                      <a:r>
                        <a:rPr lang="bs-Latn-BA" sz="1200" dirty="0">
                          <a:solidFill>
                            <a:srgbClr val="1F497D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   </a:t>
                      </a:r>
                      <a:r>
                        <a:rPr lang="bs-Latn-BA" sz="1200" u="sng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hlinkClick r:id="rId3"/>
                        </a:rPr>
                        <a:t>www.mvteo.gov.ba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812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358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508</Words>
  <Application>Microsoft Office PowerPoint</Application>
  <PresentationFormat>Widescreen</PresentationFormat>
  <Paragraphs>117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Trebuchet MS</vt:lpstr>
      <vt:lpstr>Wingdings</vt:lpstr>
      <vt:lpstr>Office Theme</vt:lpstr>
      <vt:lpstr>Strategije i Programi obnove zgrada u Bosni i Hercegovni</vt:lpstr>
      <vt:lpstr>Ciljevi za energetsku efikasnost u 2030.</vt:lpstr>
      <vt:lpstr>GIZ Projekat Dekarbonizacija energetskog sektora u BiH</vt:lpstr>
      <vt:lpstr>PowerPoint Presentation</vt:lpstr>
      <vt:lpstr>PowerPoint Presentation</vt:lpstr>
      <vt:lpstr>PowerPoint Presentation</vt:lpstr>
      <vt:lpstr>PowerPoint Presentation</vt:lpstr>
      <vt:lpstr>Aktivnosti USAID EPA projekta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Hajric</dc:creator>
  <cp:lastModifiedBy>MoFTER</cp:lastModifiedBy>
  <cp:revision>15</cp:revision>
  <dcterms:created xsi:type="dcterms:W3CDTF">2022-02-28T15:41:29Z</dcterms:created>
  <dcterms:modified xsi:type="dcterms:W3CDTF">2023-04-27T08:50:47Z</dcterms:modified>
</cp:coreProperties>
</file>