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0" r:id="rId3"/>
    <p:sldId id="263" r:id="rId4"/>
    <p:sldId id="269" r:id="rId5"/>
    <p:sldId id="265" r:id="rId6"/>
    <p:sldId id="270" r:id="rId7"/>
    <p:sldId id="272" r:id="rId8"/>
    <p:sldId id="273" r:id="rId9"/>
    <p:sldId id="266" r:id="rId10"/>
    <p:sldId id="276" r:id="rId11"/>
    <p:sldId id="274" r:id="rId12"/>
    <p:sldId id="275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65CC2E-DF16-4EAC-9126-C1D72B06FC69}" v="9" dt="2023-04-28T06:20:57.1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260"/>
    <p:restoredTop sz="96327"/>
  </p:normalViewPr>
  <p:slideViewPr>
    <p:cSldViewPr snapToGrid="0" snapToObjects="1">
      <p:cViewPr varScale="1">
        <p:scale>
          <a:sx n="83" d="100"/>
          <a:sy n="83" d="100"/>
        </p:scale>
        <p:origin x="30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nesa Borcak" userId="0e5ee910-275f-4afa-a486-29b4a5bd1a81" providerId="ADAL" clId="{AA65CC2E-DF16-4EAC-9126-C1D72B06FC69}"/>
    <pc:docChg chg="undo custSel addSld delSld modSld">
      <pc:chgData name="Arnesa Borcak" userId="0e5ee910-275f-4afa-a486-29b4a5bd1a81" providerId="ADAL" clId="{AA65CC2E-DF16-4EAC-9126-C1D72B06FC69}" dt="2023-04-28T06:36:01.253" v="103" actId="1076"/>
      <pc:docMkLst>
        <pc:docMk/>
      </pc:docMkLst>
      <pc:sldChg chg="modSp mod">
        <pc:chgData name="Arnesa Borcak" userId="0e5ee910-275f-4afa-a486-29b4a5bd1a81" providerId="ADAL" clId="{AA65CC2E-DF16-4EAC-9126-C1D72B06FC69}" dt="2023-04-28T06:12:18.297" v="51" actId="20577"/>
        <pc:sldMkLst>
          <pc:docMk/>
          <pc:sldMk cId="3175496876" sldId="263"/>
        </pc:sldMkLst>
        <pc:spChg chg="mod">
          <ac:chgData name="Arnesa Borcak" userId="0e5ee910-275f-4afa-a486-29b4a5bd1a81" providerId="ADAL" clId="{AA65CC2E-DF16-4EAC-9126-C1D72B06FC69}" dt="2023-04-28T06:12:18.297" v="51" actId="20577"/>
          <ac:spMkLst>
            <pc:docMk/>
            <pc:sldMk cId="3175496876" sldId="263"/>
            <ac:spMk id="3" creationId="{0AD43A2E-EF43-3142-9B67-8DD967B918D5}"/>
          </ac:spMkLst>
        </pc:spChg>
      </pc:sldChg>
      <pc:sldChg chg="modSp mod">
        <pc:chgData name="Arnesa Borcak" userId="0e5ee910-275f-4afa-a486-29b4a5bd1a81" providerId="ADAL" clId="{AA65CC2E-DF16-4EAC-9126-C1D72B06FC69}" dt="2023-04-28T06:13:28.427" v="53" actId="20577"/>
        <pc:sldMkLst>
          <pc:docMk/>
          <pc:sldMk cId="2013556823" sldId="269"/>
        </pc:sldMkLst>
        <pc:spChg chg="mod">
          <ac:chgData name="Arnesa Borcak" userId="0e5ee910-275f-4afa-a486-29b4a5bd1a81" providerId="ADAL" clId="{AA65CC2E-DF16-4EAC-9126-C1D72B06FC69}" dt="2023-04-28T06:13:28.427" v="53" actId="20577"/>
          <ac:spMkLst>
            <pc:docMk/>
            <pc:sldMk cId="2013556823" sldId="269"/>
            <ac:spMk id="3" creationId="{0AD43A2E-EF43-3142-9B67-8DD967B918D5}"/>
          </ac:spMkLst>
        </pc:spChg>
      </pc:sldChg>
      <pc:sldChg chg="addSp modSp mod">
        <pc:chgData name="Arnesa Borcak" userId="0e5ee910-275f-4afa-a486-29b4a5bd1a81" providerId="ADAL" clId="{AA65CC2E-DF16-4EAC-9126-C1D72B06FC69}" dt="2023-04-28T06:19:54.319" v="78" actId="208"/>
        <pc:sldMkLst>
          <pc:docMk/>
          <pc:sldMk cId="555588909" sldId="270"/>
        </pc:sldMkLst>
        <pc:spChg chg="add mod">
          <ac:chgData name="Arnesa Borcak" userId="0e5ee910-275f-4afa-a486-29b4a5bd1a81" providerId="ADAL" clId="{AA65CC2E-DF16-4EAC-9126-C1D72B06FC69}" dt="2023-04-28T06:19:37.812" v="76" actId="1076"/>
          <ac:spMkLst>
            <pc:docMk/>
            <pc:sldMk cId="555588909" sldId="270"/>
            <ac:spMk id="5" creationId="{EDC4D0C2-9430-0B9B-861D-8A9FF5EE0476}"/>
          </ac:spMkLst>
        </pc:spChg>
        <pc:cxnChg chg="add mod">
          <ac:chgData name="Arnesa Borcak" userId="0e5ee910-275f-4afa-a486-29b4a5bd1a81" providerId="ADAL" clId="{AA65CC2E-DF16-4EAC-9126-C1D72B06FC69}" dt="2023-04-28T06:19:54.319" v="78" actId="208"/>
          <ac:cxnSpMkLst>
            <pc:docMk/>
            <pc:sldMk cId="555588909" sldId="270"/>
            <ac:cxnSpMk id="7" creationId="{602E9A5F-9A42-8FD2-ADBF-263C74EC9851}"/>
          </ac:cxnSpMkLst>
        </pc:cxnChg>
      </pc:sldChg>
      <pc:sldChg chg="addSp modSp mod">
        <pc:chgData name="Arnesa Borcak" userId="0e5ee910-275f-4afa-a486-29b4a5bd1a81" providerId="ADAL" clId="{AA65CC2E-DF16-4EAC-9126-C1D72B06FC69}" dt="2023-04-28T06:20:39.613" v="86" actId="20577"/>
        <pc:sldMkLst>
          <pc:docMk/>
          <pc:sldMk cId="2410667126" sldId="272"/>
        </pc:sldMkLst>
        <pc:spChg chg="add mod">
          <ac:chgData name="Arnesa Borcak" userId="0e5ee910-275f-4afa-a486-29b4a5bd1a81" providerId="ADAL" clId="{AA65CC2E-DF16-4EAC-9126-C1D72B06FC69}" dt="2023-04-28T06:20:39.613" v="86" actId="20577"/>
          <ac:spMkLst>
            <pc:docMk/>
            <pc:sldMk cId="2410667126" sldId="272"/>
            <ac:spMk id="3" creationId="{34BF479C-5369-190A-F194-C22B787067D9}"/>
          </ac:spMkLst>
        </pc:spChg>
        <pc:cxnChg chg="add mod">
          <ac:chgData name="Arnesa Borcak" userId="0e5ee910-275f-4afa-a486-29b4a5bd1a81" providerId="ADAL" clId="{AA65CC2E-DF16-4EAC-9126-C1D72B06FC69}" dt="2023-04-28T06:20:14.092" v="80" actId="1076"/>
          <ac:cxnSpMkLst>
            <pc:docMk/>
            <pc:sldMk cId="2410667126" sldId="272"/>
            <ac:cxnSpMk id="6" creationId="{62556726-77F3-B69C-C91B-EB8BDCECE4A1}"/>
          </ac:cxnSpMkLst>
        </pc:cxnChg>
      </pc:sldChg>
      <pc:sldChg chg="addSp delSp modSp mod">
        <pc:chgData name="Arnesa Borcak" userId="0e5ee910-275f-4afa-a486-29b4a5bd1a81" providerId="ADAL" clId="{AA65CC2E-DF16-4EAC-9126-C1D72B06FC69}" dt="2023-04-28T06:22:07.783" v="100" actId="478"/>
        <pc:sldMkLst>
          <pc:docMk/>
          <pc:sldMk cId="1253809377" sldId="273"/>
        </pc:sldMkLst>
        <pc:spChg chg="add del mod">
          <ac:chgData name="Arnesa Borcak" userId="0e5ee910-275f-4afa-a486-29b4a5bd1a81" providerId="ADAL" clId="{AA65CC2E-DF16-4EAC-9126-C1D72B06FC69}" dt="2023-04-28T06:22:05.428" v="99" actId="478"/>
          <ac:spMkLst>
            <pc:docMk/>
            <pc:sldMk cId="1253809377" sldId="273"/>
            <ac:spMk id="5" creationId="{F3B851BA-4A52-DEBF-99B1-0E16B705569E}"/>
          </ac:spMkLst>
        </pc:spChg>
        <pc:spChg chg="add mod">
          <ac:chgData name="Arnesa Borcak" userId="0e5ee910-275f-4afa-a486-29b4a5bd1a81" providerId="ADAL" clId="{AA65CC2E-DF16-4EAC-9126-C1D72B06FC69}" dt="2023-04-28T06:21:50.273" v="98" actId="20577"/>
          <ac:spMkLst>
            <pc:docMk/>
            <pc:sldMk cId="1253809377" sldId="273"/>
            <ac:spMk id="7" creationId="{EC64C1B2-4789-9E3D-B551-96CCEAB749EE}"/>
          </ac:spMkLst>
        </pc:spChg>
        <pc:cxnChg chg="add del mod">
          <ac:chgData name="Arnesa Borcak" userId="0e5ee910-275f-4afa-a486-29b4a5bd1a81" providerId="ADAL" clId="{AA65CC2E-DF16-4EAC-9126-C1D72B06FC69}" dt="2023-04-28T06:22:07.783" v="100" actId="478"/>
          <ac:cxnSpMkLst>
            <pc:docMk/>
            <pc:sldMk cId="1253809377" sldId="273"/>
            <ac:cxnSpMk id="6" creationId="{19F3C356-BB55-A948-09C2-28D07E4879B1}"/>
          </ac:cxnSpMkLst>
        </pc:cxnChg>
        <pc:cxnChg chg="add mod">
          <ac:chgData name="Arnesa Borcak" userId="0e5ee910-275f-4afa-a486-29b4a5bd1a81" providerId="ADAL" clId="{AA65CC2E-DF16-4EAC-9126-C1D72B06FC69}" dt="2023-04-28T06:21:01.578" v="89" actId="1076"/>
          <ac:cxnSpMkLst>
            <pc:docMk/>
            <pc:sldMk cId="1253809377" sldId="273"/>
            <ac:cxnSpMk id="8" creationId="{A638A22A-1153-A090-DA94-3B342F5318E1}"/>
          </ac:cxnSpMkLst>
        </pc:cxnChg>
      </pc:sldChg>
      <pc:sldChg chg="modSp mod">
        <pc:chgData name="Arnesa Borcak" userId="0e5ee910-275f-4afa-a486-29b4a5bd1a81" providerId="ADAL" clId="{AA65CC2E-DF16-4EAC-9126-C1D72B06FC69}" dt="2023-04-28T06:36:01.253" v="103" actId="1076"/>
        <pc:sldMkLst>
          <pc:docMk/>
          <pc:sldMk cId="437125468" sldId="276"/>
        </pc:sldMkLst>
        <pc:spChg chg="mod">
          <ac:chgData name="Arnesa Borcak" userId="0e5ee910-275f-4afa-a486-29b4a5bd1a81" providerId="ADAL" clId="{AA65CC2E-DF16-4EAC-9126-C1D72B06FC69}" dt="2023-04-28T06:36:01.253" v="103" actId="1076"/>
          <ac:spMkLst>
            <pc:docMk/>
            <pc:sldMk cId="437125468" sldId="276"/>
            <ac:spMk id="8" creationId="{1731E09E-F03C-9B7A-767B-0C2D453A780D}"/>
          </ac:spMkLst>
        </pc:spChg>
      </pc:sldChg>
      <pc:sldChg chg="new del">
        <pc:chgData name="Arnesa Borcak" userId="0e5ee910-275f-4afa-a486-29b4a5bd1a81" providerId="ADAL" clId="{AA65CC2E-DF16-4EAC-9126-C1D72B06FC69}" dt="2023-04-28T06:31:21.994" v="102" actId="2696"/>
        <pc:sldMkLst>
          <pc:docMk/>
          <pc:sldMk cId="1048764372" sldId="27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856C3-6513-6544-B1E3-FE7FBEEE93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EB453E-FDE1-AD4A-9769-C79AD48CB0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3935F1-8B59-EB46-BA2C-342305A7A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57A7-0F7A-0D4B-A084-9163B6BC7C7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93C1B-B667-B542-9261-A5C2EEAC7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34038-E5D5-D047-87E9-1202C8133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C2B4-8467-AB48-8822-F4D56CD8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16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C6E62-F033-1D42-B31F-DC89B4B07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865287-9466-9C47-A17A-6C7F0689CC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ACA28-3296-6842-916C-A89F7E74A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57A7-0F7A-0D4B-A084-9163B6BC7C7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0A5D4-4BC3-834C-9800-12A75EDC2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9EC4B-E116-9A44-8C3A-599F12FE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C2B4-8467-AB48-8822-F4D56CD8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41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19597C-2141-4441-8C0E-710D3B9532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C7AA79-7DAB-7E4E-BDC3-AEFBA3BA59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5309E-0601-B14F-AB59-75CBEFB2D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57A7-0F7A-0D4B-A084-9163B6BC7C7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051F8-2BFB-E447-B550-D95F98DD2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A845F-65E8-2348-8CD1-13823735A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C2B4-8467-AB48-8822-F4D56CD8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132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CD74B-870E-D240-A7A4-BB70CEE06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2748"/>
            <a:ext cx="10515600" cy="73971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B9B9A-34B1-794E-84B8-65D6C96FB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0CE48-563A-EF41-AE9F-39700075F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57A7-0F7A-0D4B-A084-9163B6BC7C7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475CB-E0EF-6444-9D7A-41D9F560B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75ABF-418B-A44D-AE14-F444FE157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C2B4-8467-AB48-8822-F4D56CD8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5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40B82-2DD4-2D4E-8301-1F69F2673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41843D-A710-6343-A49F-8EBC58EC7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56CEA-E266-BB43-8291-805C3521C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57A7-0F7A-0D4B-A084-9163B6BC7C7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D4BFA-7208-184F-BB0F-E1151A179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D7794-46AE-1045-85F7-138147AE4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C2B4-8467-AB48-8822-F4D56CD8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271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D7B90-6380-794D-85F2-0FF8D5C02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8D41B-B000-6142-A93B-74D03495F0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506DA9-9CAD-E14E-B6F6-983CF1CC60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64DA94-E133-A44A-9518-73E6A3911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57A7-0F7A-0D4B-A084-9163B6BC7C7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A797F6-272F-0B45-A311-F7BC2ABB7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F42CC-653F-084E-876A-E0EBE6CC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C2B4-8467-AB48-8822-F4D56CD8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060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128AF-FDFE-4247-8B23-B521FF8F0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F04EFE-D7D8-D945-BC6B-F4C487108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516400-EFB5-DB4D-83FB-C97F48480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0B4D98-7C8A-E441-BD72-5025DC4B3D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986DCD-58A1-DD4B-A8D4-94246C84DC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1D4A3C-A78A-F541-8E03-ED16A68E5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57A7-0F7A-0D4B-A084-9163B6BC7C7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515888-873B-3E4B-AC90-C21EA97FD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E46CD9-64BB-5E43-B8CF-682DC7BBA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C2B4-8467-AB48-8822-F4D56CD8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8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5ABCD-2E49-D641-8AE5-D627B8626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9E6EFC-A900-9045-B353-B99F74C39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57A7-0F7A-0D4B-A084-9163B6BC7C7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3324D1-E3D3-844B-B863-6C7F03942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88127B-E2C4-5A4E-81B4-DD3017D3F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C2B4-8467-AB48-8822-F4D56CD8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386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6CE899-50BC-124B-BF1F-ED03C17FF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57A7-0F7A-0D4B-A084-9163B6BC7C7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0EDE9F-196F-9A49-9BFC-AD243482B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3FF33F-8799-0C4F-9E8F-C7DE24453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C2B4-8467-AB48-8822-F4D56CD8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82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48D72-16D0-5046-B33E-DA0802127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82BC7-9728-2148-ABDB-607F3146C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CB658-1EFC-A543-95D2-EC0DF19468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703F37-D904-B84E-8E67-0C54295B0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57A7-0F7A-0D4B-A084-9163B6BC7C7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C02BB2-76A9-3849-A9FE-9F652D735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3CAB19-71E1-6F4A-A642-8B9789AB4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C2B4-8467-AB48-8822-F4D56CD8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37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7E91D-E4BE-E349-99A6-55EDAFF49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C82506-A543-9C4F-8554-B49BCBF7D6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EEB01C-62A0-FF45-BC6D-434C7AB3FA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E47754-B6DF-CA4F-A0B0-D94C12BF7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57A7-0F7A-0D4B-A084-9163B6BC7C7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23A02D-858C-1248-A280-FBB207B9E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586BDD-C2D0-8D4B-A6AB-969009E51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C2B4-8467-AB48-8822-F4D56CD8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812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E96CE70-9D30-8641-9691-83FFBC3F72F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13BA00-5C3D-6646-AA83-56238B958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8829"/>
            <a:ext cx="10515600" cy="721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CFEFD5-34DF-BC4C-A6B7-8E51D744B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B0CBC-74A9-5D46-8443-4B2D11DAE9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057A7-0F7A-0D4B-A084-9163B6BC7C7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37BD0-098A-4049-B31B-65475B9C3E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2CA66-B41E-5846-8AAE-D24E3EB0B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0C2B4-8467-AB48-8822-F4D56CD8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34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8B8811-9DFC-E041-8165-56AC1ABE9A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56D0A0-3F1F-217E-E9A0-A24AF20EE0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3899" y="2235200"/>
            <a:ext cx="9144000" cy="2387600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002060"/>
                </a:solidFill>
              </a:rPr>
              <a:t>Studija</a:t>
            </a:r>
            <a:r>
              <a:rPr lang="en-US" b="1" dirty="0">
                <a:solidFill>
                  <a:srgbClr val="002060"/>
                </a:solidFill>
              </a:rPr>
              <a:t> e-</a:t>
            </a:r>
            <a:r>
              <a:rPr lang="en-US" b="1" dirty="0" err="1">
                <a:solidFill>
                  <a:srgbClr val="002060"/>
                </a:solidFill>
              </a:rPr>
              <a:t>mobilnosti</a:t>
            </a:r>
            <a:r>
              <a:rPr lang="en-US" b="1" dirty="0">
                <a:solidFill>
                  <a:srgbClr val="002060"/>
                </a:solidFill>
              </a:rPr>
              <a:t> i </a:t>
            </a:r>
            <a:r>
              <a:rPr lang="en-US" b="1" dirty="0" err="1">
                <a:solidFill>
                  <a:srgbClr val="002060"/>
                </a:solidFill>
              </a:rPr>
              <a:t>tržišta</a:t>
            </a:r>
            <a:r>
              <a:rPr lang="en-US" b="1" dirty="0">
                <a:solidFill>
                  <a:srgbClr val="002060"/>
                </a:solidFill>
              </a:rPr>
              <a:t> u </a:t>
            </a:r>
            <a:r>
              <a:rPr lang="en-US" b="1" dirty="0" err="1">
                <a:solidFill>
                  <a:srgbClr val="002060"/>
                </a:solidFill>
              </a:rPr>
              <a:t>Bosni</a:t>
            </a:r>
            <a:r>
              <a:rPr lang="en-US" b="1" dirty="0">
                <a:solidFill>
                  <a:srgbClr val="002060"/>
                </a:solidFill>
              </a:rPr>
              <a:t> i </a:t>
            </a:r>
            <a:r>
              <a:rPr lang="en-US" b="1" dirty="0" err="1">
                <a:solidFill>
                  <a:srgbClr val="002060"/>
                </a:solidFill>
              </a:rPr>
              <a:t>Hercegovini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556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43A2E-EF43-3142-9B67-8DD967B91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636134"/>
            <a:ext cx="9402618" cy="963758"/>
          </a:xfrm>
        </p:spPr>
        <p:txBody>
          <a:bodyPr>
            <a:normAutofit lnSpcReduction="10000"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sz="2800" dirty="0">
                <a:solidFill>
                  <a:srgbClr val="002060"/>
                </a:solidFill>
              </a:rPr>
              <a:t>Postoji potreba za uspostavom određenih mehanizama poticanja (zbog relativno visoke cijene električnih vozila) </a:t>
            </a:r>
            <a:endParaRPr lang="hr-HR" dirty="0">
              <a:solidFill>
                <a:srgbClr val="00206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9EC260-4760-449A-A5B7-86E292CB4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4819"/>
            <a:ext cx="10515600" cy="739712"/>
          </a:xfrm>
        </p:spPr>
        <p:txBody>
          <a:bodyPr/>
          <a:lstStyle/>
          <a:p>
            <a:r>
              <a:rPr lang="en-US" b="1" dirty="0" err="1">
                <a:solidFill>
                  <a:srgbClr val="002060"/>
                </a:solidFill>
              </a:rPr>
              <a:t>Opcije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finan</a:t>
            </a:r>
            <a:r>
              <a:rPr lang="bs-Latn-BA" b="1" dirty="0">
                <a:solidFill>
                  <a:srgbClr val="002060"/>
                </a:solidFill>
              </a:rPr>
              <a:t>s</a:t>
            </a:r>
            <a:r>
              <a:rPr lang="en-US" b="1" dirty="0" err="1">
                <a:solidFill>
                  <a:srgbClr val="002060"/>
                </a:solidFill>
              </a:rPr>
              <a:t>iranja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elektromobilnosti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731E09E-F03C-9B7A-767B-0C2D453A780D}"/>
              </a:ext>
            </a:extLst>
          </p:cNvPr>
          <p:cNvSpPr txBox="1">
            <a:spLocks/>
          </p:cNvSpPr>
          <p:nvPr/>
        </p:nvSpPr>
        <p:spPr>
          <a:xfrm>
            <a:off x="-1" y="2530764"/>
            <a:ext cx="8857673" cy="503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7000"/>
              </a:lnSpc>
              <a:spcAft>
                <a:spcPts val="800"/>
              </a:spcAft>
            </a:pPr>
            <a:r>
              <a:rPr lang="hr-HR" dirty="0" err="1">
                <a:solidFill>
                  <a:srgbClr val="002060"/>
                </a:solidFill>
              </a:rPr>
              <a:t>Finansiranje</a:t>
            </a:r>
            <a:r>
              <a:rPr lang="hr-HR" dirty="0">
                <a:solidFill>
                  <a:srgbClr val="002060"/>
                </a:solidFill>
              </a:rPr>
              <a:t> e–mobilnosti se može podijeliti u nekoliko faza: 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</a:pPr>
            <a:r>
              <a:rPr lang="hr-HR" sz="2200" dirty="0">
                <a:solidFill>
                  <a:srgbClr val="002060"/>
                </a:solidFill>
              </a:rPr>
              <a:t>Faza 1 (kratki rok) koja predstavlja razdoblje od sljedećih nekoliko godina unutar kojih bi se trebali stvoriti </a:t>
            </a:r>
            <a:r>
              <a:rPr lang="hr-HR" sz="2200" dirty="0" err="1">
                <a:solidFill>
                  <a:srgbClr val="002060"/>
                </a:solidFill>
              </a:rPr>
              <a:t>preduslovi</a:t>
            </a:r>
            <a:r>
              <a:rPr lang="hr-HR" sz="2200" dirty="0">
                <a:solidFill>
                  <a:srgbClr val="002060"/>
                </a:solidFill>
              </a:rPr>
              <a:t> za razvoj e-mobilnosti u BiH. 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</a:pPr>
            <a:r>
              <a:rPr lang="hr-HR" sz="2200" dirty="0">
                <a:solidFill>
                  <a:srgbClr val="002060"/>
                </a:solidFill>
              </a:rPr>
              <a:t>Faza 2 (srednji rok) koja predstavlja razdoblje tokom kojeg će e-mobilnost na globalnom nivou ostvariti značajan zamah i tijekom koje će e-mobilnost postati „gotovo“ troškovno konkurentna. 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</a:pPr>
            <a:r>
              <a:rPr lang="hr-HR" sz="2200" dirty="0">
                <a:solidFill>
                  <a:srgbClr val="002060"/>
                </a:solidFill>
              </a:rPr>
              <a:t>Faza 3 (dugi rok) kada e-mobilnost postaje konkurentna djelatnost u odnosu na konvencionalnu mobilnost.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</a:pPr>
            <a:endParaRPr lang="hr-HR" dirty="0">
              <a:solidFill>
                <a:srgbClr val="002060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8CE821A-FD00-E064-CFF9-449A8DD87722}"/>
              </a:ext>
            </a:extLst>
          </p:cNvPr>
          <p:cNvSpPr txBox="1">
            <a:spLocks/>
          </p:cNvSpPr>
          <p:nvPr/>
        </p:nvSpPr>
        <p:spPr>
          <a:xfrm>
            <a:off x="8506691" y="2612303"/>
            <a:ext cx="3685309" cy="370536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</a:pPr>
            <a:r>
              <a:rPr lang="hr-HR" sz="2200" dirty="0">
                <a:solidFill>
                  <a:srgbClr val="002060"/>
                </a:solidFill>
              </a:rPr>
              <a:t>Fiskalna sredstva (carine i porezi)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</a:pPr>
            <a:r>
              <a:rPr lang="hr-HR" sz="2200" dirty="0">
                <a:solidFill>
                  <a:srgbClr val="002060"/>
                </a:solidFill>
              </a:rPr>
              <a:t>Ekološki porezi i nameti u BiH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</a:pPr>
            <a:r>
              <a:rPr lang="hr-HR" sz="2200" dirty="0">
                <a:solidFill>
                  <a:srgbClr val="002060"/>
                </a:solidFill>
              </a:rPr>
              <a:t>Bespovratna sredstva 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</a:pPr>
            <a:r>
              <a:rPr lang="hr-HR" sz="2200" dirty="0">
                <a:solidFill>
                  <a:srgbClr val="002060"/>
                </a:solidFill>
              </a:rPr>
              <a:t>Međunarodne financijske institucije 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</a:pPr>
            <a:r>
              <a:rPr lang="hr-HR" sz="2200" dirty="0">
                <a:solidFill>
                  <a:srgbClr val="002060"/>
                </a:solidFill>
              </a:rPr>
              <a:t>Javna i privatna poduzeća  </a:t>
            </a:r>
            <a:endParaRPr lang="bs-Latn-BA" sz="2200" dirty="0">
              <a:solidFill>
                <a:srgbClr val="002060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C34F2FE-B66C-6BBB-B4B6-FB397B0A805F}"/>
              </a:ext>
            </a:extLst>
          </p:cNvPr>
          <p:cNvCxnSpPr/>
          <p:nvPr/>
        </p:nvCxnSpPr>
        <p:spPr>
          <a:xfrm>
            <a:off x="8950035" y="2179782"/>
            <a:ext cx="0" cy="467821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125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01C3A-FFDF-6447-AEC3-2BE56F2E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4819"/>
            <a:ext cx="10515600" cy="739712"/>
          </a:xfrm>
        </p:spPr>
        <p:txBody>
          <a:bodyPr/>
          <a:lstStyle/>
          <a:p>
            <a:r>
              <a:rPr lang="pl-PL" b="1" dirty="0">
                <a:solidFill>
                  <a:srgbClr val="002060"/>
                </a:solidFill>
              </a:rPr>
              <a:t>Preporuke o potrebnim mjerama politike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43A2E-EF43-3142-9B67-8DD967B91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85000" lnSpcReduction="10000"/>
          </a:bodyPr>
          <a:lstStyle/>
          <a:p>
            <a:pPr marL="461963" indent="-457200">
              <a:lnSpc>
                <a:spcPct val="120000"/>
              </a:lnSpc>
            </a:pPr>
            <a:r>
              <a:rPr lang="pl-PL" sz="2600" dirty="0">
                <a:solidFill>
                  <a:srgbClr val="002060"/>
                </a:solidFill>
              </a:rPr>
              <a:t>Zakon o građenju i prostornom uređenju</a:t>
            </a:r>
          </a:p>
          <a:p>
            <a:pPr marL="461963" indent="-457200">
              <a:lnSpc>
                <a:spcPct val="120000"/>
              </a:lnSpc>
            </a:pPr>
            <a:r>
              <a:rPr lang="en-US" sz="2600" dirty="0" err="1">
                <a:solidFill>
                  <a:srgbClr val="002060"/>
                </a:solidFill>
              </a:rPr>
              <a:t>Zakon</a:t>
            </a:r>
            <a:r>
              <a:rPr lang="en-US" sz="2600" dirty="0">
                <a:solidFill>
                  <a:srgbClr val="002060"/>
                </a:solidFill>
              </a:rPr>
              <a:t> o </a:t>
            </a:r>
            <a:r>
              <a:rPr lang="en-US" sz="2600" dirty="0" err="1">
                <a:solidFill>
                  <a:srgbClr val="002060"/>
                </a:solidFill>
              </a:rPr>
              <a:t>prostornom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uređenju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endParaRPr lang="pl-PL" sz="2600" dirty="0">
              <a:solidFill>
                <a:srgbClr val="002060"/>
              </a:solidFill>
            </a:endParaRPr>
          </a:p>
          <a:p>
            <a:pPr marL="461963" indent="-457200">
              <a:lnSpc>
                <a:spcPct val="120000"/>
              </a:lnSpc>
            </a:pPr>
            <a:r>
              <a:rPr lang="bs-Latn-BA" sz="2600" dirty="0">
                <a:solidFill>
                  <a:srgbClr val="002060"/>
                </a:solidFill>
              </a:rPr>
              <a:t>Zakon o promociji čistih i energetski efikasnih vozila u prometu – na osnovu Direktive 2019/1161</a:t>
            </a:r>
            <a:endParaRPr lang="pl-PL" sz="2600" dirty="0">
              <a:solidFill>
                <a:srgbClr val="002060"/>
              </a:solidFill>
            </a:endParaRPr>
          </a:p>
          <a:p>
            <a:pPr marL="461963" indent="-457200">
              <a:lnSpc>
                <a:spcPct val="120000"/>
              </a:lnSpc>
            </a:pPr>
            <a:r>
              <a:rPr lang="bs-Latn-BA" sz="2600" dirty="0">
                <a:solidFill>
                  <a:srgbClr val="002060"/>
                </a:solidFill>
              </a:rPr>
              <a:t>Zakon o uspostavi infrastrukture za alternativna goriva – DIREKTIVA 2014/94/EU</a:t>
            </a:r>
            <a:endParaRPr lang="pl-PL" sz="2600" dirty="0">
              <a:solidFill>
                <a:srgbClr val="002060"/>
              </a:solidFill>
            </a:endParaRPr>
          </a:p>
          <a:p>
            <a:pPr marL="461963" indent="-457200">
              <a:lnSpc>
                <a:spcPct val="120000"/>
              </a:lnSpc>
            </a:pPr>
            <a:r>
              <a:rPr lang="bs-Latn-BA" sz="2600" dirty="0">
                <a:solidFill>
                  <a:srgbClr val="002060"/>
                </a:solidFill>
              </a:rPr>
              <a:t>Nacionalni okvir politike za uspostavu infrastrukture i razvoj tržišta alternativnih goriva u prometu – DIREKTIVA 2014/94/EU</a:t>
            </a:r>
          </a:p>
          <a:p>
            <a:pPr marL="461963" indent="-457200">
              <a:lnSpc>
                <a:spcPct val="120000"/>
              </a:lnSpc>
            </a:pPr>
            <a:r>
              <a:rPr lang="en-US" sz="2600" dirty="0" err="1">
                <a:solidFill>
                  <a:srgbClr val="002060"/>
                </a:solidFill>
              </a:rPr>
              <a:t>Uredb</a:t>
            </a:r>
            <a:r>
              <a:rPr lang="bs-Latn-BA" sz="2600" dirty="0">
                <a:solidFill>
                  <a:srgbClr val="002060"/>
                </a:solidFill>
              </a:rPr>
              <a:t>a</a:t>
            </a:r>
            <a:r>
              <a:rPr lang="en-US" sz="2600" dirty="0">
                <a:solidFill>
                  <a:srgbClr val="002060"/>
                </a:solidFill>
              </a:rPr>
              <a:t> o </a:t>
            </a:r>
            <a:r>
              <a:rPr lang="en-US" sz="2600" dirty="0" err="1">
                <a:solidFill>
                  <a:srgbClr val="002060"/>
                </a:solidFill>
              </a:rPr>
              <a:t>jediničnim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naknadama</a:t>
            </a:r>
            <a:r>
              <a:rPr lang="en-US" sz="2600" dirty="0">
                <a:solidFill>
                  <a:srgbClr val="002060"/>
                </a:solidFill>
              </a:rPr>
              <a:t>, </a:t>
            </a:r>
            <a:r>
              <a:rPr lang="en-US" sz="2600" dirty="0" err="1">
                <a:solidFill>
                  <a:srgbClr val="002060"/>
                </a:solidFill>
              </a:rPr>
              <a:t>korektivnim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koeficijentima</a:t>
            </a:r>
            <a:r>
              <a:rPr lang="en-US" sz="2600" dirty="0">
                <a:solidFill>
                  <a:srgbClr val="002060"/>
                </a:solidFill>
              </a:rPr>
              <a:t> i </a:t>
            </a:r>
            <a:r>
              <a:rPr lang="en-US" sz="2600" dirty="0" err="1">
                <a:solidFill>
                  <a:srgbClr val="002060"/>
                </a:solidFill>
              </a:rPr>
              <a:t>pobližim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kriterijima</a:t>
            </a:r>
            <a:r>
              <a:rPr lang="en-US" sz="2600" dirty="0">
                <a:solidFill>
                  <a:srgbClr val="002060"/>
                </a:solidFill>
              </a:rPr>
              <a:t> i </a:t>
            </a:r>
            <a:r>
              <a:rPr lang="en-US" sz="2600" dirty="0" err="1">
                <a:solidFill>
                  <a:srgbClr val="002060"/>
                </a:solidFill>
              </a:rPr>
              <a:t>mjerilima</a:t>
            </a:r>
            <a:r>
              <a:rPr lang="en-US" sz="2600" dirty="0">
                <a:solidFill>
                  <a:srgbClr val="002060"/>
                </a:solidFill>
              </a:rPr>
              <a:t> za </a:t>
            </a:r>
            <a:r>
              <a:rPr lang="en-US" sz="2600" dirty="0" err="1">
                <a:solidFill>
                  <a:srgbClr val="002060"/>
                </a:solidFill>
              </a:rPr>
              <a:t>utvrđivanje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posebne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naknade</a:t>
            </a:r>
            <a:r>
              <a:rPr lang="en-US" sz="2600" dirty="0">
                <a:solidFill>
                  <a:srgbClr val="002060"/>
                </a:solidFill>
              </a:rPr>
              <a:t> za </a:t>
            </a:r>
            <a:r>
              <a:rPr lang="en-US" sz="2600" dirty="0" err="1">
                <a:solidFill>
                  <a:srgbClr val="002060"/>
                </a:solidFill>
              </a:rPr>
              <a:t>okoliš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na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vozila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na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motorni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pogon</a:t>
            </a:r>
            <a:endParaRPr lang="en-US" sz="2600" dirty="0">
              <a:solidFill>
                <a:srgbClr val="002060"/>
              </a:solidFill>
            </a:endParaRPr>
          </a:p>
          <a:p>
            <a:pPr marL="461963" indent="-457200">
              <a:lnSpc>
                <a:spcPct val="120000"/>
              </a:lnSpc>
            </a:pPr>
            <a:r>
              <a:rPr lang="en-US" sz="2600" dirty="0" err="1">
                <a:solidFill>
                  <a:srgbClr val="002060"/>
                </a:solidFill>
              </a:rPr>
              <a:t>Zakon</a:t>
            </a:r>
            <a:r>
              <a:rPr lang="en-US" sz="2600" dirty="0">
                <a:solidFill>
                  <a:srgbClr val="002060"/>
                </a:solidFill>
              </a:rPr>
              <a:t> o </a:t>
            </a:r>
            <a:r>
              <a:rPr lang="en-US" sz="2600" dirty="0" err="1">
                <a:solidFill>
                  <a:srgbClr val="002060"/>
                </a:solidFill>
              </a:rPr>
              <a:t>zaštiti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zraka</a:t>
            </a:r>
            <a:r>
              <a:rPr lang="en-US" sz="2600" dirty="0">
                <a:solidFill>
                  <a:srgbClr val="002060"/>
                </a:solidFill>
              </a:rPr>
              <a:t> u </a:t>
            </a:r>
            <a:r>
              <a:rPr lang="en-US" sz="2600" dirty="0" err="1">
                <a:solidFill>
                  <a:srgbClr val="002060"/>
                </a:solidFill>
              </a:rPr>
              <a:t>entitetu</a:t>
            </a:r>
            <a:r>
              <a:rPr lang="en-US" sz="2600" dirty="0">
                <a:solidFill>
                  <a:srgbClr val="002060"/>
                </a:solidFill>
              </a:rPr>
              <a:t> FBiH, </a:t>
            </a:r>
            <a:r>
              <a:rPr lang="en-US" sz="2600" dirty="0" err="1">
                <a:solidFill>
                  <a:srgbClr val="002060"/>
                </a:solidFill>
              </a:rPr>
              <a:t>Zakona</a:t>
            </a:r>
            <a:r>
              <a:rPr lang="en-US" sz="2600" dirty="0">
                <a:solidFill>
                  <a:srgbClr val="002060"/>
                </a:solidFill>
              </a:rPr>
              <a:t> o </a:t>
            </a:r>
            <a:r>
              <a:rPr lang="en-US" sz="2600" dirty="0" err="1">
                <a:solidFill>
                  <a:srgbClr val="002060"/>
                </a:solidFill>
              </a:rPr>
              <a:t>zaštiti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životne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okoline</a:t>
            </a:r>
            <a:r>
              <a:rPr lang="en-US" sz="2600" dirty="0">
                <a:solidFill>
                  <a:srgbClr val="002060"/>
                </a:solidFill>
              </a:rPr>
              <a:t> RS</a:t>
            </a:r>
            <a:endParaRPr lang="bs-Latn-BA" sz="2600" dirty="0">
              <a:solidFill>
                <a:srgbClr val="002060"/>
              </a:solidFill>
            </a:endParaRPr>
          </a:p>
          <a:p>
            <a:pPr marL="461963" indent="-457200">
              <a:lnSpc>
                <a:spcPct val="120000"/>
              </a:lnSpc>
            </a:pPr>
            <a:r>
              <a:rPr lang="en-US" sz="2600" dirty="0" err="1">
                <a:solidFill>
                  <a:srgbClr val="002060"/>
                </a:solidFill>
              </a:rPr>
              <a:t>Zakon</a:t>
            </a:r>
            <a:r>
              <a:rPr lang="en-US" sz="2600" dirty="0">
                <a:solidFill>
                  <a:srgbClr val="002060"/>
                </a:solidFill>
              </a:rPr>
              <a:t> o </a:t>
            </a:r>
            <a:r>
              <a:rPr lang="en-US" sz="2600" dirty="0" err="1">
                <a:solidFill>
                  <a:srgbClr val="002060"/>
                </a:solidFill>
              </a:rPr>
              <a:t>sigurnosti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bs-Latn-BA" sz="2600" dirty="0">
                <a:solidFill>
                  <a:srgbClr val="002060"/>
                </a:solidFill>
              </a:rPr>
              <a:t>saobraćaja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na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putevima</a:t>
            </a:r>
            <a:r>
              <a:rPr lang="en-US" sz="2600" dirty="0">
                <a:solidFill>
                  <a:srgbClr val="002060"/>
                </a:solidFill>
              </a:rPr>
              <a:t> u BiH</a:t>
            </a:r>
            <a:endParaRPr lang="hr-HR" sz="2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161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01C3A-FFDF-6447-AEC3-2BE56F2E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4819"/>
            <a:ext cx="10515600" cy="739712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002060"/>
                </a:solidFill>
              </a:rPr>
              <a:t>Institucije nadležne za uspostavu pravnog okvira u oblasti e-mobilnosti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43A2E-EF43-3142-9B67-8DD967B91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9394"/>
            <a:ext cx="10515600" cy="5032375"/>
          </a:xfrm>
        </p:spPr>
        <p:txBody>
          <a:bodyPr>
            <a:normAutofit fontScale="77500" lnSpcReduction="20000"/>
          </a:bodyPr>
          <a:lstStyle/>
          <a:p>
            <a:pPr marL="461963" indent="-457200">
              <a:lnSpc>
                <a:spcPct val="120000"/>
              </a:lnSpc>
            </a:pPr>
            <a:r>
              <a:rPr lang="pl-PL" sz="2600" dirty="0">
                <a:solidFill>
                  <a:srgbClr val="002060"/>
                </a:solidFill>
              </a:rPr>
              <a:t>Državno, entitetska i kantonalna ministarstva komunikacija i saobraćaja/prometa</a:t>
            </a:r>
          </a:p>
          <a:p>
            <a:pPr marL="461963" indent="-457200">
              <a:lnSpc>
                <a:spcPct val="120000"/>
              </a:lnSpc>
            </a:pPr>
            <a:r>
              <a:rPr lang="pl-PL" sz="2600" dirty="0">
                <a:solidFill>
                  <a:srgbClr val="002060"/>
                </a:solidFill>
              </a:rPr>
              <a:t>Entitetska i kantonalna ministarstsva prostornog uređenja, općinske/gradske službe za urbanizam</a:t>
            </a:r>
          </a:p>
          <a:p>
            <a:pPr marL="461963" indent="-457200">
              <a:lnSpc>
                <a:spcPct val="120000"/>
              </a:lnSpc>
            </a:pPr>
            <a:r>
              <a:rPr lang="pl-PL" sz="2600" dirty="0">
                <a:solidFill>
                  <a:srgbClr val="002060"/>
                </a:solidFill>
              </a:rPr>
              <a:t>Entitetska ministarstva energije</a:t>
            </a:r>
          </a:p>
          <a:p>
            <a:pPr marL="461963" indent="-457200">
              <a:lnSpc>
                <a:spcPct val="120000"/>
              </a:lnSpc>
            </a:pPr>
            <a:r>
              <a:rPr lang="pl-PL" sz="2600" dirty="0">
                <a:solidFill>
                  <a:srgbClr val="002060"/>
                </a:solidFill>
              </a:rPr>
              <a:t>Fond za zaštitu okoliša FBiH, Fond za zaštitu životne sredine i energetsku efikasnost RS</a:t>
            </a:r>
          </a:p>
          <a:p>
            <a:pPr marL="461963" indent="-457200">
              <a:lnSpc>
                <a:spcPct val="120000"/>
              </a:lnSpc>
            </a:pPr>
            <a:r>
              <a:rPr lang="pl-PL" sz="2600" dirty="0">
                <a:solidFill>
                  <a:srgbClr val="002060"/>
                </a:solidFill>
              </a:rPr>
              <a:t>Vlada FBiH, Vlada RS, Vlada BD</a:t>
            </a:r>
          </a:p>
          <a:p>
            <a:pPr marL="461963" indent="-457200">
              <a:lnSpc>
                <a:spcPct val="120000"/>
              </a:lnSpc>
            </a:pPr>
            <a:r>
              <a:rPr lang="pl-PL" sz="2600" dirty="0">
                <a:solidFill>
                  <a:srgbClr val="002060"/>
                </a:solidFill>
              </a:rPr>
              <a:t>FERK - Regulatorna komisija za energiju u FBiH, RERS - Regulatorna komisija za energetiku RS</a:t>
            </a:r>
          </a:p>
          <a:p>
            <a:pPr marL="461963" indent="-457200">
              <a:lnSpc>
                <a:spcPct val="120000"/>
              </a:lnSpc>
            </a:pPr>
            <a:r>
              <a:rPr lang="pl-PL" sz="2600" dirty="0">
                <a:solidFill>
                  <a:srgbClr val="002060"/>
                </a:solidFill>
              </a:rPr>
              <a:t>Elektroprivredne kompanije</a:t>
            </a:r>
          </a:p>
          <a:p>
            <a:pPr marL="461963" indent="-457200">
              <a:lnSpc>
                <a:spcPct val="120000"/>
              </a:lnSpc>
            </a:pPr>
            <a:r>
              <a:rPr lang="pl-PL" sz="2600" dirty="0">
                <a:solidFill>
                  <a:srgbClr val="002060"/>
                </a:solidFill>
              </a:rPr>
              <a:t>Operatori distributivnog sistema</a:t>
            </a:r>
          </a:p>
          <a:p>
            <a:pPr marL="461963" indent="-457200">
              <a:lnSpc>
                <a:spcPct val="120000"/>
              </a:lnSpc>
            </a:pPr>
            <a:r>
              <a:rPr lang="pl-PL" sz="2600" dirty="0">
                <a:solidFill>
                  <a:srgbClr val="002060"/>
                </a:solidFill>
              </a:rPr>
              <a:t>Uprava za indirektno - neizravno oporezivanje BiH</a:t>
            </a:r>
          </a:p>
          <a:p>
            <a:pPr marL="461963" indent="-457200">
              <a:lnSpc>
                <a:spcPct val="120000"/>
              </a:lnSpc>
            </a:pPr>
            <a:r>
              <a:rPr lang="pl-PL" sz="2600" dirty="0">
                <a:solidFill>
                  <a:srgbClr val="002060"/>
                </a:solidFill>
              </a:rPr>
              <a:t>Entitetska i kantonalna ministarstva unutrašnjih poslova</a:t>
            </a:r>
          </a:p>
          <a:p>
            <a:pPr marL="461963" indent="-457200">
              <a:lnSpc>
                <a:spcPct val="120000"/>
              </a:lnSpc>
            </a:pPr>
            <a:r>
              <a:rPr lang="pl-PL" sz="2600" dirty="0">
                <a:solidFill>
                  <a:srgbClr val="002060"/>
                </a:solidFill>
              </a:rPr>
              <a:t> JP Autoceste FBiH, JP Autoputevi RS</a:t>
            </a:r>
          </a:p>
        </p:txBody>
      </p:sp>
    </p:spTree>
    <p:extLst>
      <p:ext uri="{BB962C8B-B14F-4D97-AF65-F5344CB8AC3E}">
        <p14:creationId xmlns:p14="http://schemas.microsoft.com/office/powerpoint/2010/main" val="60527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43A2E-EF43-3142-9B67-8DD967B91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26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bs-Latn-BA" sz="3200" b="1" dirty="0">
                <a:solidFill>
                  <a:srgbClr val="002060"/>
                </a:solidFill>
              </a:rPr>
              <a:t>Hvala na pažnji!</a:t>
            </a:r>
            <a:endParaRPr lang="en-US" sz="32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US" sz="32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bs-Latn-BA" sz="3200" b="1" dirty="0">
                <a:solidFill>
                  <a:srgbClr val="002060"/>
                </a:solidFill>
              </a:rPr>
              <a:t>Arnesa Borčak</a:t>
            </a:r>
            <a:endParaRPr lang="en-US" sz="32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3200" b="1" dirty="0">
                <a:solidFill>
                  <a:srgbClr val="002060"/>
                </a:solidFill>
              </a:rPr>
              <a:t>UNDP, Pro</a:t>
            </a:r>
            <a:r>
              <a:rPr lang="bs-Latn-BA" sz="3200" b="1" dirty="0" err="1">
                <a:solidFill>
                  <a:srgbClr val="002060"/>
                </a:solidFill>
              </a:rPr>
              <a:t>ject</a:t>
            </a:r>
            <a:r>
              <a:rPr lang="bs-Latn-BA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>
                <a:solidFill>
                  <a:srgbClr val="002060"/>
                </a:solidFill>
              </a:rPr>
              <a:t>Manager</a:t>
            </a:r>
          </a:p>
        </p:txBody>
      </p:sp>
    </p:spTree>
    <p:extLst>
      <p:ext uri="{BB962C8B-B14F-4D97-AF65-F5344CB8AC3E}">
        <p14:creationId xmlns:p14="http://schemas.microsoft.com/office/powerpoint/2010/main" val="4115844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01C3A-FFDF-6447-AEC3-2BE56F2E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4819"/>
            <a:ext cx="10515600" cy="739712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002060"/>
                </a:solidFill>
              </a:rPr>
              <a:t>Studija e-mobilnosti i tržišta u Bosni i Hercegovini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43A2E-EF43-3142-9B67-8DD967B91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5698"/>
            <a:ext cx="10515600" cy="4351338"/>
          </a:xfrm>
        </p:spPr>
        <p:txBody>
          <a:bodyPr>
            <a:normAutofit/>
          </a:bodyPr>
          <a:lstStyle/>
          <a:p>
            <a:pPr marL="461963" indent="-461963"/>
            <a:r>
              <a:rPr lang="bs-Latn-BA" sz="26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Pregled postojećeg institucionalnog okvira u dijelu ne-tehničkih aspekata e-mobilnosti</a:t>
            </a:r>
          </a:p>
          <a:p>
            <a:pPr marL="461963" indent="-461963"/>
            <a:r>
              <a:rPr lang="bs-Latn-BA" sz="26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Model cestovnog saobraćaja Bosne i Hercegovine do 2050. godine</a:t>
            </a:r>
          </a:p>
          <a:p>
            <a:pPr marL="461963" indent="-461963"/>
            <a:r>
              <a:rPr lang="bs-Latn-BA" sz="26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Mogućnosti za elektrifikaciju flote u BiH</a:t>
            </a:r>
          </a:p>
          <a:p>
            <a:pPr marL="461963" indent="-461963"/>
            <a:r>
              <a:rPr lang="bs-Latn-BA" sz="26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Opcije finansiranja e-mobilnosti</a:t>
            </a:r>
          </a:p>
          <a:p>
            <a:pPr marL="461963" indent="-461963"/>
            <a:r>
              <a:rPr lang="bs-Latn-BA" sz="26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Preporuke o potrebnim mjerama politike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542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01C3A-FFDF-6447-AEC3-2BE56F2E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4818"/>
            <a:ext cx="10515600" cy="984817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002060"/>
                </a:solidFill>
              </a:rPr>
              <a:t>Pregled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postojećeg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institucionalnog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okvira</a:t>
            </a:r>
            <a:r>
              <a:rPr lang="en-US" b="1" dirty="0">
                <a:solidFill>
                  <a:srgbClr val="002060"/>
                </a:solidFill>
              </a:rPr>
              <a:t> u </a:t>
            </a:r>
            <a:r>
              <a:rPr lang="en-US" b="1" dirty="0" err="1">
                <a:solidFill>
                  <a:srgbClr val="002060"/>
                </a:solidFill>
              </a:rPr>
              <a:t>dijelu</a:t>
            </a:r>
            <a:r>
              <a:rPr lang="en-US" b="1" dirty="0">
                <a:solidFill>
                  <a:srgbClr val="002060"/>
                </a:solidFill>
              </a:rPr>
              <a:t> ne-</a:t>
            </a:r>
            <a:r>
              <a:rPr lang="en-US" b="1" dirty="0" err="1">
                <a:solidFill>
                  <a:srgbClr val="002060"/>
                </a:solidFill>
              </a:rPr>
              <a:t>tehničkih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aspekata</a:t>
            </a:r>
            <a:r>
              <a:rPr lang="en-US" b="1" dirty="0">
                <a:solidFill>
                  <a:srgbClr val="002060"/>
                </a:solidFill>
              </a:rPr>
              <a:t> e-</a:t>
            </a:r>
            <a:r>
              <a:rPr lang="en-US" b="1" dirty="0" err="1">
                <a:solidFill>
                  <a:srgbClr val="002060"/>
                </a:solidFill>
              </a:rPr>
              <a:t>mobilnosti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43A2E-EF43-3142-9B67-8DD967B91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8824"/>
            <a:ext cx="10515600" cy="4829175"/>
          </a:xfrm>
        </p:spPr>
        <p:txBody>
          <a:bodyPr>
            <a:normAutofit fontScale="92500" lnSpcReduction="10000"/>
          </a:bodyPr>
          <a:lstStyle/>
          <a:p>
            <a:pPr marL="461963" indent="-461963">
              <a:buFont typeface="Wingdings" panose="05000000000000000000" pitchFamily="2" charset="2"/>
              <a:buChar char="ü"/>
            </a:pPr>
            <a:r>
              <a:rPr lang="pl-PL" sz="2600" dirty="0">
                <a:solidFill>
                  <a:srgbClr val="002060"/>
                </a:solidFill>
              </a:rPr>
              <a:t>Do ovoga trenutka nisu usvojeni posebni zakoni kojima bi se transponirali zahtjevi Direktive 2014/94/EU o uspostavi infrastrukture za alternativna goriva i stvorile pravne pretpostavke za definiranje polaznog okvira mjera za razvoj tržišta u pogledu alternativnih goriva u saobraćajnom sektoru i razvoj odgovarajuće infrastrukture.</a:t>
            </a:r>
          </a:p>
          <a:p>
            <a:pPr marL="461963" indent="-461963">
              <a:buFont typeface="Wingdings" panose="05000000000000000000" pitchFamily="2" charset="2"/>
              <a:buChar char="ü"/>
            </a:pPr>
            <a:r>
              <a:rPr lang="pl-PL" sz="2600" dirty="0">
                <a:solidFill>
                  <a:srgbClr val="002060"/>
                </a:solidFill>
              </a:rPr>
              <a:t>Politike i planski dokumenti usvojeni na nivou BiH te entitetski i kantonalni zakoni (uz izuzetak elektroenergetike u RS i BD) samo dotiču određene aspekt e–mobilnosti te izostaje sistemsko i usklađeno pravno uređenje koji bi predstavljalo odgovarajuću u podlogu razvoju i uvođenju e-mobilnosti u Bosni i Hercegovini.</a:t>
            </a:r>
          </a:p>
          <a:p>
            <a:pPr marL="461963" indent="-461963">
              <a:buFont typeface="Wingdings" panose="05000000000000000000" pitchFamily="2" charset="2"/>
              <a:buChar char="ü"/>
            </a:pPr>
            <a:endParaRPr lang="pl-PL" sz="2600" dirty="0">
              <a:solidFill>
                <a:srgbClr val="002060"/>
              </a:solidFill>
            </a:endParaRPr>
          </a:p>
          <a:p>
            <a:pPr marL="919163" lvl="1" indent="-461963">
              <a:buFont typeface="Wingdings" panose="05000000000000000000" pitchFamily="2" charset="2"/>
              <a:buChar char="ü"/>
            </a:pPr>
            <a:r>
              <a:rPr lang="pl-PL" sz="2200" dirty="0">
                <a:solidFill>
                  <a:srgbClr val="002060"/>
                </a:solidFill>
              </a:rPr>
              <a:t>Okvirna prometna politika BiH za razdoblje 2015-2030</a:t>
            </a:r>
            <a:endParaRPr lang="en-US" sz="2200" dirty="0">
              <a:solidFill>
                <a:srgbClr val="002060"/>
              </a:solidFill>
            </a:endParaRPr>
          </a:p>
          <a:p>
            <a:pPr marL="919163" lvl="1" indent="-461963">
              <a:buFont typeface="Wingdings" panose="05000000000000000000" pitchFamily="2" charset="2"/>
              <a:buChar char="ü"/>
            </a:pPr>
            <a:r>
              <a:rPr lang="sv-SE" sz="2200" dirty="0">
                <a:solidFill>
                  <a:srgbClr val="002060"/>
                </a:solidFill>
              </a:rPr>
              <a:t>Okvirna energetska strategija BiH do 2035.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endParaRPr lang="bs-Latn-BA" sz="2200" dirty="0">
              <a:solidFill>
                <a:srgbClr val="002060"/>
              </a:solidFill>
            </a:endParaRPr>
          </a:p>
          <a:p>
            <a:pPr marL="919163" lvl="1" indent="-461963">
              <a:buFont typeface="Wingdings" panose="05000000000000000000" pitchFamily="2" charset="2"/>
              <a:buChar char="ü"/>
            </a:pPr>
            <a:r>
              <a:rPr lang="pl-PL" sz="2200" dirty="0">
                <a:solidFill>
                  <a:srgbClr val="002060"/>
                </a:solidFill>
              </a:rPr>
              <a:t>Akcijski plan energetske efikasnosti za BiH</a:t>
            </a:r>
          </a:p>
          <a:p>
            <a:pPr marL="919163" lvl="1" indent="-461963">
              <a:buFont typeface="Wingdings" panose="05000000000000000000" pitchFamily="2" charset="2"/>
              <a:buChar char="ü"/>
            </a:pPr>
            <a:r>
              <a:rPr lang="pl-PL" sz="2200" dirty="0">
                <a:solidFill>
                  <a:srgbClr val="002060"/>
                </a:solidFill>
              </a:rPr>
              <a:t>Akcijski plan za obnovljive izvore energije za BiH</a:t>
            </a:r>
            <a:endParaRPr lang="en-US"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496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01C3A-FFDF-6447-AEC3-2BE56F2E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4819"/>
            <a:ext cx="10515600" cy="739712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rgbClr val="002060"/>
                </a:solidFill>
              </a:rPr>
              <a:t>Model cestovnog saobraćaja Bosne i Hercegovine do 2050. godine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43A2E-EF43-3142-9B67-8DD967B91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92364" y="2104798"/>
            <a:ext cx="6652491" cy="4639829"/>
          </a:xfrm>
        </p:spPr>
        <p:txBody>
          <a:bodyPr>
            <a:normAutofit lnSpcReduction="10000"/>
          </a:bodyPr>
          <a:lstStyle/>
          <a:p>
            <a:pPr marL="461963" indent="-461963">
              <a:buFont typeface="Wingdings" panose="05000000000000000000" pitchFamily="2" charset="2"/>
              <a:buChar char="ü"/>
            </a:pPr>
            <a:r>
              <a:rPr lang="bs-Latn-BA" sz="2600" dirty="0">
                <a:solidFill>
                  <a:srgbClr val="002060"/>
                </a:solidFill>
              </a:rPr>
              <a:t>Scenarijska analiza strukture voznog parka, potrošnje energije, emisija CO2 i dijagrami </a:t>
            </a:r>
            <a:r>
              <a:rPr lang="bs-Latn-BA" sz="2600" dirty="0" err="1">
                <a:solidFill>
                  <a:srgbClr val="002060"/>
                </a:solidFill>
              </a:rPr>
              <a:t>opterećenja</a:t>
            </a:r>
            <a:r>
              <a:rPr lang="bs-Latn-BA" sz="2600" dirty="0">
                <a:solidFill>
                  <a:srgbClr val="002060"/>
                </a:solidFill>
              </a:rPr>
              <a:t> elektroenergetskog </a:t>
            </a:r>
            <a:r>
              <a:rPr lang="bs-Latn-BA" sz="2600" dirty="0" err="1">
                <a:solidFill>
                  <a:srgbClr val="002060"/>
                </a:solidFill>
              </a:rPr>
              <a:t>sistava</a:t>
            </a:r>
            <a:r>
              <a:rPr lang="bs-Latn-BA" sz="2600" dirty="0">
                <a:solidFill>
                  <a:srgbClr val="002060"/>
                </a:solidFill>
              </a:rPr>
              <a:t> uslijed punjenja električnih vozila</a:t>
            </a:r>
          </a:p>
          <a:p>
            <a:pPr marL="461963" indent="-461963">
              <a:buFont typeface="Wingdings" panose="05000000000000000000" pitchFamily="2" charset="2"/>
              <a:buChar char="ü"/>
            </a:pPr>
            <a:r>
              <a:rPr lang="bs-Latn-BA" sz="2600" dirty="0">
                <a:solidFill>
                  <a:srgbClr val="002060"/>
                </a:solidFill>
              </a:rPr>
              <a:t>Softverski alat LEAP (Long-</a:t>
            </a:r>
            <a:r>
              <a:rPr lang="bs-Latn-BA" sz="2600" dirty="0" err="1">
                <a:solidFill>
                  <a:srgbClr val="002060"/>
                </a:solidFill>
              </a:rPr>
              <a:t>Range</a:t>
            </a:r>
            <a:r>
              <a:rPr lang="bs-Latn-BA" sz="2600" dirty="0">
                <a:solidFill>
                  <a:srgbClr val="002060"/>
                </a:solidFill>
              </a:rPr>
              <a:t> Energy </a:t>
            </a:r>
            <a:r>
              <a:rPr lang="bs-Latn-BA" sz="2600" dirty="0" err="1">
                <a:solidFill>
                  <a:srgbClr val="002060"/>
                </a:solidFill>
              </a:rPr>
              <a:t>Alternatives</a:t>
            </a:r>
            <a:r>
              <a:rPr lang="bs-Latn-BA" sz="2600" dirty="0">
                <a:solidFill>
                  <a:srgbClr val="002060"/>
                </a:solidFill>
              </a:rPr>
              <a:t> </a:t>
            </a:r>
            <a:r>
              <a:rPr lang="bs-Latn-BA" sz="2600" dirty="0" err="1">
                <a:solidFill>
                  <a:srgbClr val="002060"/>
                </a:solidFill>
              </a:rPr>
              <a:t>Planning</a:t>
            </a:r>
            <a:r>
              <a:rPr lang="bs-Latn-BA" sz="2600" dirty="0">
                <a:solidFill>
                  <a:srgbClr val="002060"/>
                </a:solidFill>
              </a:rPr>
              <a:t> </a:t>
            </a:r>
            <a:r>
              <a:rPr lang="bs-Latn-BA" sz="2600" dirty="0" err="1">
                <a:solidFill>
                  <a:srgbClr val="002060"/>
                </a:solidFill>
              </a:rPr>
              <a:t>System</a:t>
            </a:r>
            <a:r>
              <a:rPr lang="bs-Latn-BA" sz="2600" dirty="0">
                <a:solidFill>
                  <a:srgbClr val="002060"/>
                </a:solidFill>
              </a:rPr>
              <a:t>) </a:t>
            </a:r>
          </a:p>
          <a:p>
            <a:pPr marL="461963" indent="-461963">
              <a:buFont typeface="Wingdings" panose="05000000000000000000" pitchFamily="2" charset="2"/>
              <a:buChar char="ü"/>
            </a:pPr>
            <a:r>
              <a:rPr lang="bs-Latn-BA" sz="2600" dirty="0">
                <a:solidFill>
                  <a:srgbClr val="002060"/>
                </a:solidFill>
              </a:rPr>
              <a:t>Razvijena 2 scenarija:</a:t>
            </a:r>
          </a:p>
          <a:p>
            <a:pPr marL="457200" lvl="1" indent="0">
              <a:buNone/>
            </a:pPr>
            <a:r>
              <a:rPr lang="bs-Latn-BA" sz="2200" dirty="0">
                <a:solidFill>
                  <a:srgbClr val="002060"/>
                </a:solidFill>
              </a:rPr>
              <a:t>			</a:t>
            </a:r>
            <a:r>
              <a:rPr lang="bs-Latn-BA" dirty="0">
                <a:solidFill>
                  <a:srgbClr val="002060"/>
                </a:solidFill>
              </a:rPr>
              <a:t>Referentni scenarij (BAU)</a:t>
            </a:r>
          </a:p>
          <a:p>
            <a:pPr marL="457200" lvl="1" indent="0">
              <a:buNone/>
            </a:pPr>
            <a:r>
              <a:rPr lang="bs-Latn-BA" dirty="0">
                <a:solidFill>
                  <a:srgbClr val="002060"/>
                </a:solidFill>
              </a:rPr>
              <a:t>			Scenarij Električna mobilnost</a:t>
            </a:r>
          </a:p>
          <a:p>
            <a:pPr marL="461963" indent="-461963">
              <a:buFont typeface="Wingdings" panose="05000000000000000000" pitchFamily="2" charset="2"/>
              <a:buChar char="ü"/>
            </a:pPr>
            <a:r>
              <a:rPr lang="bs-Latn-BA" sz="2000" dirty="0">
                <a:solidFill>
                  <a:srgbClr val="002060"/>
                </a:solidFill>
              </a:rPr>
              <a:t>Modeliranje napravljeno primjenom tzv. „</a:t>
            </a:r>
            <a:r>
              <a:rPr lang="bs-Latn-BA" sz="2000" dirty="0" err="1">
                <a:solidFill>
                  <a:srgbClr val="002060"/>
                </a:solidFill>
              </a:rPr>
              <a:t>Stock</a:t>
            </a:r>
            <a:r>
              <a:rPr lang="bs-Latn-BA" sz="2000" dirty="0">
                <a:solidFill>
                  <a:srgbClr val="002060"/>
                </a:solidFill>
              </a:rPr>
              <a:t> </a:t>
            </a:r>
            <a:r>
              <a:rPr lang="bs-Latn-BA" sz="2000" dirty="0" err="1">
                <a:solidFill>
                  <a:srgbClr val="002060"/>
                </a:solidFill>
              </a:rPr>
              <a:t>turnover</a:t>
            </a:r>
            <a:r>
              <a:rPr lang="bs-Latn-BA" sz="2000" dirty="0">
                <a:solidFill>
                  <a:srgbClr val="002060"/>
                </a:solidFill>
              </a:rPr>
              <a:t>“ metode u kojoj su pretpostavljene strukture novoregistriranih vozila u pojedinoj godini (prema energentima i kategoriji vozila)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67274A-1E5F-A92C-EFDF-215DB8DE4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145" y="2141031"/>
            <a:ext cx="5855855" cy="39559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3556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01C3A-FFDF-6447-AEC3-2BE56F2E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4819"/>
            <a:ext cx="10515600" cy="739712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002060"/>
                </a:solidFill>
              </a:rPr>
              <a:t>Rezultati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modeliranja</a:t>
            </a:r>
            <a:r>
              <a:rPr lang="en-US" b="1" dirty="0">
                <a:solidFill>
                  <a:srgbClr val="002060"/>
                </a:solidFill>
              </a:rPr>
              <a:t> za </a:t>
            </a:r>
            <a:r>
              <a:rPr lang="en-US" b="1" dirty="0" err="1">
                <a:solidFill>
                  <a:srgbClr val="002060"/>
                </a:solidFill>
              </a:rPr>
              <a:t>Scenarij</a:t>
            </a:r>
            <a:r>
              <a:rPr lang="en-US" b="1" dirty="0">
                <a:solidFill>
                  <a:srgbClr val="002060"/>
                </a:solidFill>
              </a:rPr>
              <a:t> „</a:t>
            </a:r>
            <a:r>
              <a:rPr lang="en-US" b="1" dirty="0" err="1">
                <a:solidFill>
                  <a:srgbClr val="002060"/>
                </a:solidFill>
              </a:rPr>
              <a:t>električna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mobilnost</a:t>
            </a:r>
            <a:r>
              <a:rPr lang="en-US" b="1" dirty="0">
                <a:solidFill>
                  <a:srgbClr val="002060"/>
                </a:solidFill>
              </a:rPr>
              <a:t>“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C17EB1-4758-67CA-7B65-F3BF7E8991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514018"/>
            <a:ext cx="6619220" cy="3971530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D8A073-F55A-A2FF-41AC-2D9196B99111}"/>
              </a:ext>
            </a:extLst>
          </p:cNvPr>
          <p:cNvSpPr txBox="1"/>
          <p:nvPr/>
        </p:nvSpPr>
        <p:spPr>
          <a:xfrm>
            <a:off x="0" y="2062829"/>
            <a:ext cx="7787395" cy="4511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Aft>
                <a:spcPts val="800"/>
              </a:spcAft>
            </a:pPr>
            <a:r>
              <a:rPr lang="en-US" sz="2000" dirty="0" err="1">
                <a:solidFill>
                  <a:srgbClr val="002060"/>
                </a:solidFill>
              </a:rPr>
              <a:t>Projekcije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ukupne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flote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vozila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prema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kategorijama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8BB416-E3D5-E65A-ECC1-CD206EB5A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406" y="4477273"/>
            <a:ext cx="6484428" cy="235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557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01C3A-FFDF-6447-AEC3-2BE56F2E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4819"/>
            <a:ext cx="10515600" cy="739712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002060"/>
                </a:solidFill>
              </a:rPr>
              <a:t>Rezultati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modeliranja</a:t>
            </a:r>
            <a:r>
              <a:rPr lang="en-US" b="1" dirty="0">
                <a:solidFill>
                  <a:srgbClr val="002060"/>
                </a:solidFill>
              </a:rPr>
              <a:t> za </a:t>
            </a:r>
            <a:r>
              <a:rPr lang="en-US" b="1" dirty="0" err="1">
                <a:solidFill>
                  <a:srgbClr val="002060"/>
                </a:solidFill>
              </a:rPr>
              <a:t>Scenarij</a:t>
            </a:r>
            <a:r>
              <a:rPr lang="en-US" b="1" dirty="0">
                <a:solidFill>
                  <a:srgbClr val="002060"/>
                </a:solidFill>
              </a:rPr>
              <a:t> „</a:t>
            </a:r>
            <a:r>
              <a:rPr lang="en-US" b="1" dirty="0" err="1">
                <a:solidFill>
                  <a:srgbClr val="002060"/>
                </a:solidFill>
              </a:rPr>
              <a:t>električna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mobilnost</a:t>
            </a:r>
            <a:r>
              <a:rPr lang="en-US" b="1" dirty="0">
                <a:solidFill>
                  <a:srgbClr val="002060"/>
                </a:solidFill>
              </a:rPr>
              <a:t>“ </a:t>
            </a:r>
          </a:p>
        </p:txBody>
      </p:sp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B7A23FBF-412E-ABE7-416D-9A99B037C0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6091"/>
            <a:ext cx="5560828" cy="3336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D48D4FC0-0FB6-363E-A168-1FB3EB08AB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028" y="3040913"/>
            <a:ext cx="6813136" cy="38170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C4D0C2-9430-0B9B-861D-8A9FF5EE0476}"/>
              </a:ext>
            </a:extLst>
          </p:cNvPr>
          <p:cNvSpPr txBox="1"/>
          <p:nvPr/>
        </p:nvSpPr>
        <p:spPr>
          <a:xfrm>
            <a:off x="10317018" y="3059546"/>
            <a:ext cx="1607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>
                <a:solidFill>
                  <a:schemeClr val="accent1">
                    <a:lumMod val="50000"/>
                  </a:schemeClr>
                </a:solidFill>
              </a:rPr>
              <a:t>10%       80%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02E9A5F-9A42-8FD2-ADBF-263C74EC9851}"/>
              </a:ext>
            </a:extLst>
          </p:cNvPr>
          <p:cNvCxnSpPr>
            <a:cxnSpLocks/>
          </p:cNvCxnSpPr>
          <p:nvPr/>
        </p:nvCxnSpPr>
        <p:spPr>
          <a:xfrm flipV="1">
            <a:off x="10909728" y="3188733"/>
            <a:ext cx="166255" cy="110836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5588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01C3A-FFDF-6447-AEC3-2BE56F2E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4819"/>
            <a:ext cx="10515600" cy="739712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002060"/>
                </a:solidFill>
              </a:rPr>
              <a:t>Rezultati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modeliranja</a:t>
            </a:r>
            <a:r>
              <a:rPr lang="en-US" b="1" dirty="0">
                <a:solidFill>
                  <a:srgbClr val="002060"/>
                </a:solidFill>
              </a:rPr>
              <a:t> za </a:t>
            </a:r>
            <a:r>
              <a:rPr lang="en-US" b="1" dirty="0" err="1">
                <a:solidFill>
                  <a:srgbClr val="002060"/>
                </a:solidFill>
              </a:rPr>
              <a:t>Scenarij</a:t>
            </a:r>
            <a:r>
              <a:rPr lang="en-US" b="1" dirty="0">
                <a:solidFill>
                  <a:srgbClr val="002060"/>
                </a:solidFill>
              </a:rPr>
              <a:t> „</a:t>
            </a:r>
            <a:r>
              <a:rPr lang="en-US" b="1" dirty="0" err="1">
                <a:solidFill>
                  <a:srgbClr val="002060"/>
                </a:solidFill>
              </a:rPr>
              <a:t>električna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mobilnost</a:t>
            </a:r>
            <a:r>
              <a:rPr lang="en-US" b="1" dirty="0">
                <a:solidFill>
                  <a:srgbClr val="002060"/>
                </a:solidFill>
              </a:rPr>
              <a:t>“ </a:t>
            </a:r>
          </a:p>
        </p:txBody>
      </p:sp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4325A1D9-52A3-2E95-BC67-287115A31C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10067"/>
            <a:ext cx="6188150" cy="3712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C0FF88B9-692E-EC48-D9A8-059B1AF418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074" y="2901517"/>
            <a:ext cx="6593881" cy="39564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BF479C-5369-190A-F194-C22B787067D9}"/>
              </a:ext>
            </a:extLst>
          </p:cNvPr>
          <p:cNvSpPr txBox="1"/>
          <p:nvPr/>
        </p:nvSpPr>
        <p:spPr>
          <a:xfrm>
            <a:off x="9818254" y="3004067"/>
            <a:ext cx="1607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>
                <a:solidFill>
                  <a:schemeClr val="accent1">
                    <a:lumMod val="50000"/>
                  </a:schemeClr>
                </a:solidFill>
              </a:rPr>
              <a:t>14%       64%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2556726-77F3-B69C-C91B-EB8BDCECE4A1}"/>
              </a:ext>
            </a:extLst>
          </p:cNvPr>
          <p:cNvCxnSpPr>
            <a:cxnSpLocks/>
          </p:cNvCxnSpPr>
          <p:nvPr/>
        </p:nvCxnSpPr>
        <p:spPr>
          <a:xfrm flipV="1">
            <a:off x="10410964" y="3133254"/>
            <a:ext cx="166255" cy="110836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667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01C3A-FFDF-6447-AEC3-2BE56F2E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4819"/>
            <a:ext cx="10515600" cy="739712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002060"/>
                </a:solidFill>
              </a:rPr>
              <a:t>Rezultati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modeliranja</a:t>
            </a:r>
            <a:r>
              <a:rPr lang="en-US" b="1" dirty="0">
                <a:solidFill>
                  <a:srgbClr val="002060"/>
                </a:solidFill>
              </a:rPr>
              <a:t> za </a:t>
            </a:r>
            <a:r>
              <a:rPr lang="en-US" b="1" dirty="0" err="1">
                <a:solidFill>
                  <a:srgbClr val="002060"/>
                </a:solidFill>
              </a:rPr>
              <a:t>Scenarij</a:t>
            </a:r>
            <a:r>
              <a:rPr lang="en-US" b="1" dirty="0">
                <a:solidFill>
                  <a:srgbClr val="002060"/>
                </a:solidFill>
              </a:rPr>
              <a:t> „</a:t>
            </a:r>
            <a:r>
              <a:rPr lang="en-US" b="1" dirty="0" err="1">
                <a:solidFill>
                  <a:srgbClr val="002060"/>
                </a:solidFill>
              </a:rPr>
              <a:t>električna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mobilnost</a:t>
            </a:r>
            <a:r>
              <a:rPr lang="en-US" b="1" dirty="0">
                <a:solidFill>
                  <a:srgbClr val="002060"/>
                </a:solidFill>
              </a:rPr>
              <a:t>“ </a:t>
            </a:r>
          </a:p>
        </p:txBody>
      </p:sp>
      <p:pic>
        <p:nvPicPr>
          <p:cNvPr id="3" name="Picture 2" descr="Chart, bar chart, histogram&#10;&#10;Description automatically generated">
            <a:extLst>
              <a:ext uri="{FF2B5EF4-FFF2-40B4-BE49-F238E27FC236}">
                <a16:creationId xmlns:a16="http://schemas.microsoft.com/office/drawing/2014/main" id="{B335A6BD-F1A3-2FC0-0697-AF98117BD9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1876"/>
            <a:ext cx="6745422" cy="4048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1077E38A-81CD-BB7F-5473-9C508A1FC2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624" y="3331574"/>
            <a:ext cx="5877376" cy="352642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64C1B2-4789-9E3D-B551-96CCEAB749EE}"/>
              </a:ext>
            </a:extLst>
          </p:cNvPr>
          <p:cNvSpPr txBox="1"/>
          <p:nvPr/>
        </p:nvSpPr>
        <p:spPr>
          <a:xfrm>
            <a:off x="5444836" y="1771876"/>
            <a:ext cx="1607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>
                <a:solidFill>
                  <a:schemeClr val="accent1">
                    <a:lumMod val="50000"/>
                  </a:schemeClr>
                </a:solidFill>
              </a:rPr>
              <a:t>10%       72%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638A22A-1153-A090-DA94-3B342F5318E1}"/>
              </a:ext>
            </a:extLst>
          </p:cNvPr>
          <p:cNvCxnSpPr>
            <a:cxnSpLocks/>
          </p:cNvCxnSpPr>
          <p:nvPr/>
        </p:nvCxnSpPr>
        <p:spPr>
          <a:xfrm flipV="1">
            <a:off x="6037546" y="1901063"/>
            <a:ext cx="166255" cy="110836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3809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01C3A-FFDF-6447-AEC3-2BE56F2E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4819"/>
            <a:ext cx="10515600" cy="739712"/>
          </a:xfrm>
        </p:spPr>
        <p:txBody>
          <a:bodyPr/>
          <a:lstStyle/>
          <a:p>
            <a:r>
              <a:rPr lang="pl-PL" b="1" dirty="0">
                <a:solidFill>
                  <a:srgbClr val="002060"/>
                </a:solidFill>
              </a:rPr>
              <a:t>Mogućnosti za elektrifikaciju flote u BiH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43A2E-EF43-3142-9B67-8DD967B91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70000" lnSpcReduction="20000"/>
          </a:bodyPr>
          <a:lstStyle/>
          <a:p>
            <a:pPr marL="461963" indent="-457200">
              <a:lnSpc>
                <a:spcPct val="120000"/>
              </a:lnSpc>
            </a:pPr>
            <a:r>
              <a:rPr lang="hr-HR" sz="2600" dirty="0">
                <a:solidFill>
                  <a:srgbClr val="002060"/>
                </a:solidFill>
              </a:rPr>
              <a:t>Identificiranje mogućnosti za elektrifikaciju BiH flote:</a:t>
            </a:r>
          </a:p>
          <a:p>
            <a:pPr marL="919163" lvl="1" indent="-457200">
              <a:lnSpc>
                <a:spcPct val="120000"/>
              </a:lnSpc>
            </a:pPr>
            <a:r>
              <a:rPr lang="hr-HR" sz="2200" dirty="0">
                <a:solidFill>
                  <a:srgbClr val="002060"/>
                </a:solidFill>
              </a:rPr>
              <a:t>Sagledani podaci iz modela i </a:t>
            </a:r>
            <a:r>
              <a:rPr lang="hr-HR" sz="2200" dirty="0" err="1">
                <a:solidFill>
                  <a:srgbClr val="002060"/>
                </a:solidFill>
              </a:rPr>
              <a:t>upoređeni</a:t>
            </a:r>
            <a:r>
              <a:rPr lang="hr-HR" sz="2200" dirty="0">
                <a:solidFill>
                  <a:srgbClr val="002060"/>
                </a:solidFill>
              </a:rPr>
              <a:t> s trendovima u zemljama Europske unije</a:t>
            </a:r>
          </a:p>
          <a:p>
            <a:pPr marL="919163" lvl="1" indent="-457200">
              <a:lnSpc>
                <a:spcPct val="120000"/>
              </a:lnSpc>
            </a:pPr>
            <a:r>
              <a:rPr lang="hr-HR" sz="2200" dirty="0">
                <a:solidFill>
                  <a:srgbClr val="002060"/>
                </a:solidFill>
              </a:rPr>
              <a:t>Najveći udio električnih vozila u ukupnom voznom parku čine osobni putnički automobili</a:t>
            </a:r>
          </a:p>
          <a:p>
            <a:pPr marL="919163" lvl="1" indent="-457200">
              <a:lnSpc>
                <a:spcPct val="120000"/>
              </a:lnSpc>
            </a:pPr>
            <a:r>
              <a:rPr lang="hr-HR" sz="2200" dirty="0">
                <a:solidFill>
                  <a:srgbClr val="002060"/>
                </a:solidFill>
              </a:rPr>
              <a:t>Visokoobrazovane, dobrostojeće osobe između 35 i 54 godine starosti će najvjerojatnije odabrati električni automobil za svoje prvo vozilo ili pri sljedećoj kupnji zamijeniti svoje konvencionalno vozilo električnim osobnim vozilom</a:t>
            </a:r>
          </a:p>
          <a:p>
            <a:pPr marL="919163" lvl="1" indent="-457200">
              <a:lnSpc>
                <a:spcPct val="120000"/>
              </a:lnSpc>
            </a:pPr>
            <a:r>
              <a:rPr lang="hr-HR" sz="2200" dirty="0">
                <a:solidFill>
                  <a:srgbClr val="002060"/>
                </a:solidFill>
              </a:rPr>
              <a:t>Razvijenost mreže punionica</a:t>
            </a:r>
          </a:p>
          <a:p>
            <a:pPr marL="461963" indent="-457200">
              <a:lnSpc>
                <a:spcPct val="120000"/>
              </a:lnSpc>
            </a:pPr>
            <a:r>
              <a:rPr lang="hr-HR" sz="2600" dirty="0">
                <a:solidFill>
                  <a:srgbClr val="002060"/>
                </a:solidFill>
              </a:rPr>
              <a:t>Elektrifikacija teretnog prometa</a:t>
            </a:r>
          </a:p>
          <a:p>
            <a:pPr marL="919163" lvl="1" indent="-457200">
              <a:lnSpc>
                <a:spcPct val="120000"/>
              </a:lnSpc>
            </a:pPr>
            <a:r>
              <a:rPr lang="hr-HR" sz="2200" dirty="0">
                <a:solidFill>
                  <a:srgbClr val="002060"/>
                </a:solidFill>
              </a:rPr>
              <a:t>Značajne uštede u potrošnji energije, kao i značajno reduciranje emisije CO2 s obzirom na veliku prosječnu kilometražu koju vozila prelaze, kao i činjenicu da 92% vozila iz ove kategorije kao pogon koristi dizel gorivo</a:t>
            </a:r>
          </a:p>
          <a:p>
            <a:pPr marL="919163" lvl="1" indent="-457200">
              <a:lnSpc>
                <a:spcPct val="120000"/>
              </a:lnSpc>
            </a:pPr>
            <a:r>
              <a:rPr lang="hr-HR" sz="2200" dirty="0">
                <a:solidFill>
                  <a:srgbClr val="002060"/>
                </a:solidFill>
              </a:rPr>
              <a:t>Pretpostavka da će do 2030. godine udio električnih vozila u ukupnom broju vozila iz N1 kategorije biti između 5 i 10%, dok će do 2050. godine on dosegnuti 45%</a:t>
            </a:r>
          </a:p>
          <a:p>
            <a:pPr marL="461963" indent="-457200">
              <a:lnSpc>
                <a:spcPct val="120000"/>
              </a:lnSpc>
            </a:pPr>
            <a:r>
              <a:rPr lang="hr-HR" sz="2600" dirty="0">
                <a:solidFill>
                  <a:srgbClr val="002060"/>
                </a:solidFill>
              </a:rPr>
              <a:t>Elektrifikacija flote javnog putničkog prijevoza</a:t>
            </a:r>
          </a:p>
          <a:p>
            <a:pPr marL="919163" lvl="1" indent="-457200">
              <a:lnSpc>
                <a:spcPct val="120000"/>
              </a:lnSpc>
            </a:pPr>
            <a:r>
              <a:rPr lang="hr-HR" sz="2200" dirty="0">
                <a:solidFill>
                  <a:srgbClr val="002060"/>
                </a:solidFill>
              </a:rPr>
              <a:t>Velika godišnja kilometraža </a:t>
            </a:r>
            <a:r>
              <a:rPr lang="hr-HR" sz="2200" dirty="0" err="1">
                <a:solidFill>
                  <a:srgbClr val="002060"/>
                </a:solidFill>
              </a:rPr>
              <a:t>skoncentrisana</a:t>
            </a:r>
            <a:r>
              <a:rPr lang="hr-HR" sz="2200" dirty="0">
                <a:solidFill>
                  <a:srgbClr val="002060"/>
                </a:solidFill>
              </a:rPr>
              <a:t> u gradskim središtima</a:t>
            </a:r>
          </a:p>
          <a:p>
            <a:pPr marL="919163" lvl="1" indent="-457200">
              <a:lnSpc>
                <a:spcPct val="120000"/>
              </a:lnSpc>
            </a:pPr>
            <a:r>
              <a:rPr lang="hr-HR" sz="2200" dirty="0">
                <a:solidFill>
                  <a:srgbClr val="002060"/>
                </a:solidFill>
              </a:rPr>
              <a:t>Značajno smanjenje emisija CO2, smanjenje potrošnje energije u obliku fosilnih goriva, poboljšanje kvalitete zraka u gradskim središtima, smanjenje razina buke i općenito poboljšanje kvalitete života stanovništva u gradu</a:t>
            </a:r>
          </a:p>
          <a:p>
            <a:pPr marL="919163" lvl="1" indent="-457200">
              <a:lnSpc>
                <a:spcPct val="120000"/>
              </a:lnSpc>
            </a:pPr>
            <a:r>
              <a:rPr lang="hr-HR" sz="2200" dirty="0">
                <a:solidFill>
                  <a:srgbClr val="002060"/>
                </a:solidFill>
              </a:rPr>
              <a:t>Procjena je da će udio električnih autobusa u ukupnom broju u BiH iznositi 64%</a:t>
            </a:r>
          </a:p>
        </p:txBody>
      </p:sp>
    </p:spTree>
    <p:extLst>
      <p:ext uri="{BB962C8B-B14F-4D97-AF65-F5344CB8AC3E}">
        <p14:creationId xmlns:p14="http://schemas.microsoft.com/office/powerpoint/2010/main" val="3974993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864</Words>
  <Application>Microsoft Office PowerPoint</Application>
  <PresentationFormat>Widescreen</PresentationFormat>
  <Paragraphs>80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 Theme</vt:lpstr>
      <vt:lpstr>Studija e-mobilnosti i tržišta u Bosni i Hercegovini</vt:lpstr>
      <vt:lpstr>Studija e-mobilnosti i tržišta u Bosni i Hercegovini</vt:lpstr>
      <vt:lpstr>Pregled postojećeg institucionalnog okvira u dijelu ne-tehničkih aspekata e-mobilnosti</vt:lpstr>
      <vt:lpstr>Model cestovnog saobraćaja Bosne i Hercegovine do 2050. godine</vt:lpstr>
      <vt:lpstr>Rezultati modeliranja za Scenarij „električna mobilnost“ </vt:lpstr>
      <vt:lpstr>Rezultati modeliranja za Scenarij „električna mobilnost“ </vt:lpstr>
      <vt:lpstr>Rezultati modeliranja za Scenarij „električna mobilnost“ </vt:lpstr>
      <vt:lpstr>Rezultati modeliranja za Scenarij „električna mobilnost“ </vt:lpstr>
      <vt:lpstr>Mogućnosti za elektrifikaciju flote u BiH</vt:lpstr>
      <vt:lpstr>Opcije finansiranja elektromobilnosti</vt:lpstr>
      <vt:lpstr>Preporuke o potrebnim mjerama politike</vt:lpstr>
      <vt:lpstr>Institucije nadležne za uspostavu pravnog okvira u oblasti e-mobilnosti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Dino Hajric</dc:creator>
  <cp:lastModifiedBy>Arnesa Borcak</cp:lastModifiedBy>
  <cp:revision>9</cp:revision>
  <dcterms:created xsi:type="dcterms:W3CDTF">2022-02-28T15:41:29Z</dcterms:created>
  <dcterms:modified xsi:type="dcterms:W3CDTF">2023-04-28T06:36:09Z</dcterms:modified>
</cp:coreProperties>
</file>