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627" r:id="rId3"/>
    <p:sldId id="602" r:id="rId4"/>
    <p:sldId id="603" r:id="rId5"/>
    <p:sldId id="622" r:id="rId6"/>
    <p:sldId id="623" r:id="rId7"/>
    <p:sldId id="624" r:id="rId8"/>
    <p:sldId id="625" r:id="rId9"/>
    <p:sldId id="6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6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56C3-6513-6544-B1E3-FE7FBEEE9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B453E-FDE1-AD4A-9769-C79AD48CB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935F1-8B59-EB46-BA2C-342305A7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3C1B-B667-B542-9261-A5C2EEAC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4038-E5D5-D047-87E9-1202C813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6E62-F033-1D42-B31F-DC89B4B0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65287-9466-9C47-A17A-6C7F0689C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CA28-3296-6842-916C-A89F7E74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A5D4-4BC3-834C-9800-12A75EDC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EC4B-E116-9A44-8C3A-599F12FE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9597C-2141-4441-8C0E-710D3B95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7AA79-7DAB-7E4E-BDC3-AEFBA3BA5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309E-0601-B14F-AB59-75CBEFB2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51F8-2BFB-E447-B550-D95F98DD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845F-65E8-2348-8CD1-13823735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D74B-870E-D240-A7A4-BB70CEE0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0515600" cy="7397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9B9A-34B1-794E-84B8-65D6C96F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CE48-563A-EF41-AE9F-39700075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75CB-E0EF-6444-9D7A-41D9F560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75ABF-418B-A44D-AE14-F444FE15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0B82-2DD4-2D4E-8301-1F69F267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1843D-A710-6343-A49F-8EBC58EC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56CEA-E266-BB43-8291-805C3521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D4BFA-7208-184F-BB0F-E1151A17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7794-46AE-1045-85F7-138147AE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7B90-6380-794D-85F2-0FF8D5C0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D41B-B000-6142-A93B-74D03495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6DA9-9CAD-E14E-B6F6-983CF1CC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DA94-E133-A44A-9518-73E6A391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797F6-272F-0B45-A311-F7BC2ABB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42CC-653F-084E-876A-E0EBE6CC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28AF-FDFE-4247-8B23-B521FF8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EFE-D7D8-D945-BC6B-F4C48710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6400-EFB5-DB4D-83FB-C97F4848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4D98-7C8A-E441-BD72-5025DC4B3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86DCD-58A1-DD4B-A8D4-94246C84D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D4A3C-A78A-F541-8E03-ED16A68E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15888-873B-3E4B-AC90-C21EA97F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46CD9-64BB-5E43-B8CF-682DC7BB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ABCD-2E49-D641-8AE5-D627B862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E6EFC-A900-9045-B353-B99F74C3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324D1-E3D3-844B-B863-6C7F0394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8127B-E2C4-5A4E-81B4-DD3017D3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CE899-50BC-124B-BF1F-ED03C17F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EDE9F-196F-9A49-9BFC-AD243482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F33F-8799-0C4F-9E8F-C7DE2445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8D72-16D0-5046-B33E-DA080212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2BC7-9728-2148-ABDB-607F3146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B658-1EFC-A543-95D2-EC0DF194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3F37-D904-B84E-8E67-0C54295B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2BB2-76A9-3849-A9FE-9F652D73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CAB19-71E1-6F4A-A642-8B9789AB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E91D-E4BE-E349-99A6-55EDAFF4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82506-A543-9C4F-8554-B49BCBF7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B01C-62A0-FF45-BC6D-434C7AB3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47754-B6DF-CA4F-A0B0-D94C12BF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3A02D-858C-1248-A280-FBB207B9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86BDD-C2D0-8D4B-A6AB-969009E5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96CE70-9D30-8641-9691-83FFBC3F72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3BA00-5C3D-6646-AA83-56238B95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829"/>
            <a:ext cx="10515600" cy="72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EFD5-34DF-BC4C-A6B7-8E51D744B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B0CBC-74A9-5D46-8443-4B2D11DAE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7BD0-098A-4049-B31B-65475B9C3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CA66-B41E-5846-8AAE-D24E3EB0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%3A%2F%2Fwww.mvteo.gov.ba%2F&amp;data=05%7C01%7CTamara.Bajkusa%40mvteo.gov.ba%7Cd4643d06821742972edc08da4470f7f3%7C655d783eb9354ba7a5c3511e7790b5a1%7C1%7C0%7C637897549293211237%7CUnknown%7CTWFpbGZsb3d8eyJWIjoiMC4wLjAwMDAiLCJQIjoiV2luMzIiLCJBTiI6Ik1haWwiLCJXVCI6Mn0%3D%7C3000%7C%7C%7C&amp;sdata=SgaMKOWuv3KnDGsTwIGkHtwFOA5IaiKoYAkC8%2Boug9c%3D&amp;reserved=0" TargetMode="External"/><Relationship Id="rId2" Type="http://schemas.openxmlformats.org/officeDocument/2006/relationships/hyperlink" Target="mailto:sanja.kapetina@mvteo.gov.b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416" y="1971449"/>
            <a:ext cx="9697617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Strategies and </a:t>
            </a:r>
            <a:r>
              <a:rPr lang="bs-Latn-BA" b="1" dirty="0">
                <a:solidFill>
                  <a:schemeClr val="bg1"/>
                </a:solidFill>
              </a:rPr>
              <a:t>B</a:t>
            </a:r>
            <a:r>
              <a:rPr lang="en-US" b="1" dirty="0" err="1">
                <a:solidFill>
                  <a:schemeClr val="bg1"/>
                </a:solidFill>
              </a:rPr>
              <a:t>uilding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bs-Latn-BA" b="1" dirty="0">
                <a:solidFill>
                  <a:schemeClr val="bg1"/>
                </a:solidFill>
              </a:rPr>
              <a:t>R</a:t>
            </a:r>
            <a:r>
              <a:rPr lang="en-US" b="1" dirty="0" err="1">
                <a:solidFill>
                  <a:schemeClr val="bg1"/>
                </a:solidFill>
              </a:rPr>
              <a:t>enovation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bs-Latn-BA" b="1" dirty="0">
                <a:solidFill>
                  <a:schemeClr val="bg1"/>
                </a:solidFill>
              </a:rPr>
              <a:t>P</a:t>
            </a:r>
            <a:r>
              <a:rPr lang="en-US" b="1" dirty="0" err="1">
                <a:solidFill>
                  <a:schemeClr val="bg1"/>
                </a:solidFill>
              </a:rPr>
              <a:t>rograms</a:t>
            </a:r>
            <a:r>
              <a:rPr lang="bs-Latn-BA" b="1" dirty="0">
                <a:solidFill>
                  <a:schemeClr val="bg1"/>
                </a:solidFill>
              </a:rPr>
              <a:t> in Bosnia and Herzegovina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C83EC69-77CA-7361-F8B0-CBFDB90E1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396" y="5191676"/>
            <a:ext cx="9144000" cy="1655762"/>
          </a:xfrm>
        </p:spPr>
        <p:txBody>
          <a:bodyPr/>
          <a:lstStyle/>
          <a:p>
            <a:r>
              <a:rPr lang="bs-Latn-BA" b="1" dirty="0">
                <a:solidFill>
                  <a:schemeClr val="bg1"/>
                </a:solidFill>
              </a:rPr>
              <a:t>Neum, 27.04.2023.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5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FDC1B8-B735-7C82-5A1F-6CE928AB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38"/>
            <a:ext cx="10515600" cy="739775"/>
          </a:xfrm>
        </p:spPr>
        <p:txBody>
          <a:bodyPr/>
          <a:lstStyle/>
          <a:p>
            <a:r>
              <a:rPr lang="bs-Latn-BA" dirty="0"/>
              <a:t>Energy Efficiency Targets in 2030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2E890-0492-8516-8522-F5C081C6F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45494" y="2373085"/>
            <a:ext cx="6478223" cy="3291702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96D3069C-8FAA-039C-381A-A44637DA5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38400"/>
              </p:ext>
            </p:extLst>
          </p:nvPr>
        </p:nvGraphicFramePr>
        <p:xfrm>
          <a:off x="838200" y="2456525"/>
          <a:ext cx="4788922" cy="799256"/>
        </p:xfrm>
        <a:graphic>
          <a:graphicData uri="http://schemas.openxmlformats.org/drawingml/2006/table">
            <a:tbl>
              <a:tblPr firstRow="1" bandRow="1"/>
              <a:tblGrid>
                <a:gridCol w="2476500">
                  <a:extLst>
                    <a:ext uri="{9D8B030D-6E8A-4147-A177-3AD203B41FA5}">
                      <a16:colId xmlns:a16="http://schemas.microsoft.com/office/drawing/2014/main" val="2760595460"/>
                    </a:ext>
                  </a:extLst>
                </a:gridCol>
                <a:gridCol w="2312422">
                  <a:extLst>
                    <a:ext uri="{9D8B030D-6E8A-4147-A177-3AD203B41FA5}">
                      <a16:colId xmlns:a16="http://schemas.microsoft.com/office/drawing/2014/main" val="1156347343"/>
                    </a:ext>
                  </a:extLst>
                </a:gridCol>
              </a:tblGrid>
              <a:tr h="428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Energy Efficiency– Primary Energy Consumption (PEC)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Energy Efficiency – Final energy Consumption (FEC)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105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6.84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4.34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0728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581B4D-7C09-A3AF-0315-A72A8A3FE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8902"/>
              </p:ext>
            </p:extLst>
          </p:nvPr>
        </p:nvGraphicFramePr>
        <p:xfrm>
          <a:off x="814235" y="4209267"/>
          <a:ext cx="4788922" cy="799256"/>
        </p:xfrm>
        <a:graphic>
          <a:graphicData uri="http://schemas.openxmlformats.org/drawingml/2006/table">
            <a:tbl>
              <a:tblPr firstRow="1" bandRow="1"/>
              <a:tblGrid>
                <a:gridCol w="2476500">
                  <a:extLst>
                    <a:ext uri="{9D8B030D-6E8A-4147-A177-3AD203B41FA5}">
                      <a16:colId xmlns:a16="http://schemas.microsoft.com/office/drawing/2014/main" val="2760595460"/>
                    </a:ext>
                  </a:extLst>
                </a:gridCol>
                <a:gridCol w="2312422">
                  <a:extLst>
                    <a:ext uri="{9D8B030D-6E8A-4147-A177-3AD203B41FA5}">
                      <a16:colId xmlns:a16="http://schemas.microsoft.com/office/drawing/2014/main" val="1156347343"/>
                    </a:ext>
                  </a:extLst>
                </a:gridCol>
              </a:tblGrid>
              <a:tr h="428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Energy Efficiency– Primary Energy Consumption (PEC)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Energy Efficiency – Final energy Consumption (FEC)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105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6.50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4.34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07283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A74CA560-BBA7-9B2B-AC5D-804CAF0F9EC3}"/>
              </a:ext>
            </a:extLst>
          </p:cNvPr>
          <p:cNvSpPr/>
          <p:nvPr/>
        </p:nvSpPr>
        <p:spPr>
          <a:xfrm>
            <a:off x="1432543" y="2856153"/>
            <a:ext cx="1320800" cy="49530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F12310-507C-1969-F8BD-A0E5DABE78E8}"/>
              </a:ext>
            </a:extLst>
          </p:cNvPr>
          <p:cNvSpPr/>
          <p:nvPr/>
        </p:nvSpPr>
        <p:spPr>
          <a:xfrm>
            <a:off x="1432543" y="4610646"/>
            <a:ext cx="1320800" cy="49530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9AB9E3-6C96-0052-BDF0-893B78755748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1652462" y="5105947"/>
            <a:ext cx="440481" cy="440759"/>
          </a:xfrm>
          <a:prstGeom prst="straightConnector1">
            <a:avLst/>
          </a:prstGeom>
          <a:noFill/>
          <a:ln w="28575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C785-BC13-DD55-1CF8-9EF75C0D4ABA}"/>
              </a:ext>
            </a:extLst>
          </p:cNvPr>
          <p:cNvSpPr/>
          <p:nvPr/>
        </p:nvSpPr>
        <p:spPr>
          <a:xfrm>
            <a:off x="873467" y="5534651"/>
            <a:ext cx="2116596" cy="749590"/>
          </a:xfrm>
          <a:prstGeom prst="rect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4B0F96-6EAD-9A2E-CCB1-2D70B670583C}"/>
              </a:ext>
            </a:extLst>
          </p:cNvPr>
          <p:cNvCxnSpPr>
            <a:cxnSpLocks/>
          </p:cNvCxnSpPr>
          <p:nvPr/>
        </p:nvCxnSpPr>
        <p:spPr>
          <a:xfrm flipV="1">
            <a:off x="1652462" y="3351454"/>
            <a:ext cx="327545" cy="2183197"/>
          </a:xfrm>
          <a:prstGeom prst="straightConnector1">
            <a:avLst/>
          </a:prstGeom>
          <a:noFill/>
          <a:ln w="28575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82CB71-15B4-9571-05A4-3FEF6305CE76}"/>
              </a:ext>
            </a:extLst>
          </p:cNvPr>
          <p:cNvSpPr txBox="1"/>
          <p:nvPr/>
        </p:nvSpPr>
        <p:spPr>
          <a:xfrm>
            <a:off x="855094" y="5548132"/>
            <a:ext cx="211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ambitious </a:t>
            </a:r>
            <a:r>
              <a:rPr lang="bs-Latn-B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PEC </a:t>
            </a:r>
            <a:r>
              <a:rPr lang="bs-Latn-B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adopted compared to the proposal from </a:t>
            </a:r>
            <a:r>
              <a:rPr lang="bs-Latn-B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MoFTER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BiH</a:t>
            </a:r>
            <a:endParaRPr lang="bs-Latn-BA" sz="1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2EAB2A-36F0-22DB-ADD3-BA2AF005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1426"/>
            <a:ext cx="371475" cy="447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402EB3-8212-8B19-293E-C8482BB71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3715625"/>
            <a:ext cx="371475" cy="447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E9DDCA-A1A4-0EFB-C9B2-9E133420F173}"/>
              </a:ext>
            </a:extLst>
          </p:cNvPr>
          <p:cNvSpPr txBox="1"/>
          <p:nvPr/>
        </p:nvSpPr>
        <p:spPr>
          <a:xfrm>
            <a:off x="794917" y="1886504"/>
            <a:ext cx="391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       Bosnia and Herzegovina Targets: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E5EB18-C939-511D-BE01-31831CB975E1}"/>
              </a:ext>
            </a:extLst>
          </p:cNvPr>
          <p:cNvSpPr txBox="1"/>
          <p:nvPr/>
        </p:nvSpPr>
        <p:spPr>
          <a:xfrm>
            <a:off x="820482" y="3741044"/>
            <a:ext cx="391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     European Commision Targets: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2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8F3D03-369B-26BC-6212-2E28993CCC6F}"/>
              </a:ext>
            </a:extLst>
          </p:cNvPr>
          <p:cNvSpPr/>
          <p:nvPr/>
        </p:nvSpPr>
        <p:spPr>
          <a:xfrm>
            <a:off x="7944101" y="2293139"/>
            <a:ext cx="3340423" cy="2558655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6F6F6F"/>
              </a:solidFill>
              <a:latin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65FE8E-6E28-A0FC-E8CD-90B232F94FEC}"/>
              </a:ext>
            </a:extLst>
          </p:cNvPr>
          <p:cNvSpPr/>
          <p:nvPr/>
        </p:nvSpPr>
        <p:spPr>
          <a:xfrm>
            <a:off x="4407847" y="2293139"/>
            <a:ext cx="3340423" cy="2558655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6F6F6F"/>
              </a:solidFill>
              <a:latin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B45AB6-2EF0-8ABB-BC30-E7ECD464F4A1}"/>
              </a:ext>
            </a:extLst>
          </p:cNvPr>
          <p:cNvSpPr/>
          <p:nvPr/>
        </p:nvSpPr>
        <p:spPr>
          <a:xfrm>
            <a:off x="887679" y="2282444"/>
            <a:ext cx="3340423" cy="2590597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6F6F6F"/>
              </a:solidFill>
              <a:latin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EC3DCB-7F96-FE1E-48DC-4C42081D8D5A}"/>
              </a:ext>
            </a:extLst>
          </p:cNvPr>
          <p:cNvSpPr/>
          <p:nvPr/>
        </p:nvSpPr>
        <p:spPr>
          <a:xfrm>
            <a:off x="3042714" y="5027066"/>
            <a:ext cx="6677465" cy="97462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377"/>
            <a:r>
              <a:rPr lang="en-US" sz="1600" b="1" cap="small" dirty="0">
                <a:solidFill>
                  <a:prstClr val="white"/>
                </a:solidFill>
                <a:latin typeface="Arial"/>
              </a:rPr>
              <a:t>Objective</a:t>
            </a:r>
            <a:r>
              <a:rPr lang="bs-Latn-BA" sz="1600" b="1" cap="small" dirty="0">
                <a:solidFill>
                  <a:prstClr val="white"/>
                </a:solidFill>
                <a:latin typeface="Arial"/>
              </a:rPr>
              <a:t>:</a:t>
            </a:r>
            <a:endParaRPr lang="en-US" sz="1600" b="1" cap="small" dirty="0">
              <a:solidFill>
                <a:prstClr val="white"/>
              </a:solidFill>
              <a:latin typeface="Arial"/>
            </a:endParaRPr>
          </a:p>
          <a:p>
            <a:pPr algn="ctr" defTabSz="914377"/>
            <a:r>
              <a:rPr lang="en-US" sz="1600" b="1" cap="small" dirty="0">
                <a:solidFill>
                  <a:prstClr val="white"/>
                </a:solidFill>
                <a:latin typeface="Arial"/>
              </a:rPr>
              <a:t>The conditions for the decarbonization of the energy sector in BiH have improved</a:t>
            </a:r>
            <a:endParaRPr lang="hr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A8A5D6-A8F5-0C84-3A70-3E964EA076F1}"/>
              </a:ext>
            </a:extLst>
          </p:cNvPr>
          <p:cNvSpPr/>
          <p:nvPr/>
        </p:nvSpPr>
        <p:spPr>
          <a:xfrm>
            <a:off x="749904" y="1945418"/>
            <a:ext cx="10692191" cy="4231545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6F6F6F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9C0D4-4A70-C305-CD34-1FB348533C4B}"/>
              </a:ext>
            </a:extLst>
          </p:cNvPr>
          <p:cNvSpPr txBox="1"/>
          <p:nvPr/>
        </p:nvSpPr>
        <p:spPr>
          <a:xfrm>
            <a:off x="978478" y="3906420"/>
            <a:ext cx="3260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core of this framework:  NECP and ECPs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4183C0-CAFC-2009-6345-22017C678280}"/>
              </a:ext>
            </a:extLst>
          </p:cNvPr>
          <p:cNvSpPr txBox="1"/>
          <p:nvPr/>
        </p:nvSpPr>
        <p:spPr>
          <a:xfrm>
            <a:off x="4365877" y="3863562"/>
            <a:ext cx="36563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Building Renovation Strategy</a:t>
            </a:r>
            <a:r>
              <a:rPr lang="bs-Latn-BA" b="1" dirty="0"/>
              <a:t>, Renewal P</a:t>
            </a:r>
            <a:r>
              <a:rPr lang="en-US" b="1" dirty="0" err="1"/>
              <a:t>rogram</a:t>
            </a:r>
            <a:r>
              <a:rPr lang="bs-Latn-BA" b="1" dirty="0"/>
              <a:t>s,S</a:t>
            </a:r>
            <a:r>
              <a:rPr lang="en-US" b="1" dirty="0" err="1"/>
              <a:t>ystem</a:t>
            </a:r>
            <a:r>
              <a:rPr lang="bs-Latn-BA" b="1" dirty="0"/>
              <a:t>at</a:t>
            </a:r>
            <a:r>
              <a:rPr lang="en-US" b="1" dirty="0" err="1"/>
              <a:t>ic</a:t>
            </a:r>
            <a:r>
              <a:rPr lang="en-US" b="1" dirty="0"/>
              <a:t> approach to programming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68758-96F8-F81A-1510-943F53D23177}"/>
              </a:ext>
            </a:extLst>
          </p:cNvPr>
          <p:cNvSpPr txBox="1"/>
          <p:nvPr/>
        </p:nvSpPr>
        <p:spPr>
          <a:xfrm>
            <a:off x="7928015" y="3798660"/>
            <a:ext cx="3356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Reform of the existing RE Support schemes</a:t>
            </a:r>
            <a:r>
              <a:rPr lang="bs-Latn-BA" dirty="0">
                <a:ea typeface="+mn-lt"/>
                <a:cs typeface="+mn-lt"/>
              </a:rPr>
              <a:t>, </a:t>
            </a:r>
            <a:r>
              <a:rPr lang="en-US" dirty="0">
                <a:ea typeface="+mn-lt"/>
                <a:cs typeface="+mn-lt"/>
              </a:rPr>
              <a:t>Participation of citizens</a:t>
            </a:r>
            <a:r>
              <a:rPr lang="bs-Latn-BA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(REC)</a:t>
            </a:r>
            <a:r>
              <a:rPr lang="bs-Latn-BA" dirty="0">
                <a:ea typeface="+mn-lt"/>
                <a:cs typeface="+mn-lt"/>
              </a:rPr>
              <a:t>, </a:t>
            </a:r>
            <a:r>
              <a:rPr lang="en-US" dirty="0">
                <a:ea typeface="+mn-lt"/>
                <a:cs typeface="+mn-lt"/>
              </a:rPr>
              <a:t>Measures to achieve NECP targets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757479-39CC-16EC-C3B7-062762796698}"/>
              </a:ext>
            </a:extLst>
          </p:cNvPr>
          <p:cNvSpPr txBox="1"/>
          <p:nvPr/>
        </p:nvSpPr>
        <p:spPr>
          <a:xfrm>
            <a:off x="790021" y="2357161"/>
            <a:ext cx="3340423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Sub-project 1</a:t>
            </a:r>
            <a:endParaRPr lang="bs-Latn-BA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algn="ctr" defTabSz="914377"/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algn="ctr" defTabSz="914377"/>
            <a:r>
              <a:rPr lang="en-US" sz="1867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STRATEGIC FRAMEWORK ON DECARBONIZATION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59261-94DF-4F53-E7D9-483481B97DE2}"/>
              </a:ext>
            </a:extLst>
          </p:cNvPr>
          <p:cNvSpPr txBox="1"/>
          <p:nvPr/>
        </p:nvSpPr>
        <p:spPr>
          <a:xfrm>
            <a:off x="4336797" y="2366635"/>
            <a:ext cx="3340423" cy="12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Sub-project 2</a:t>
            </a:r>
          </a:p>
          <a:p>
            <a:pPr algn="ctr" defTabSz="914377"/>
            <a:endParaRPr lang="bs-Latn-BA" sz="1867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algn="ctr" defTabSz="914377"/>
            <a:r>
              <a:rPr lang="en-US" sz="1867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RESIDENTIAL BUILDING RENOVATION PROGRAMS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BA2AEF-ECCA-EE02-B146-16EA176E8034}"/>
              </a:ext>
            </a:extLst>
          </p:cNvPr>
          <p:cNvSpPr txBox="1"/>
          <p:nvPr/>
        </p:nvSpPr>
        <p:spPr>
          <a:xfrm>
            <a:off x="7854485" y="2366635"/>
            <a:ext cx="3361467" cy="12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Sub-project 3</a:t>
            </a:r>
          </a:p>
          <a:p>
            <a:pPr algn="ctr" defTabSz="914377"/>
            <a:endParaRPr lang="bs-Latn-BA" sz="1867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algn="ctr" defTabSz="914377"/>
            <a:r>
              <a:rPr lang="en-US" sz="1867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DEMONSTRATION of INNOVATIVE PROCESSES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3CF754E-3E8D-535E-4A73-8E158A59F4C9}"/>
              </a:ext>
            </a:extLst>
          </p:cNvPr>
          <p:cNvSpPr txBox="1">
            <a:spLocks/>
          </p:cNvSpPr>
          <p:nvPr/>
        </p:nvSpPr>
        <p:spPr>
          <a:xfrm>
            <a:off x="838200" y="973138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3600" b="1" dirty="0"/>
              <a:t>GIZ Project Decarbonisation of Energy Sector in BiH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399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5E00B-7F06-790F-F2FD-9AEFDA65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687" y="1315470"/>
            <a:ext cx="2810060" cy="3956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FB0385-A6F0-8EC2-B633-A2C864D20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27" y="1315470"/>
            <a:ext cx="2810060" cy="39567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6BDEE6A-6511-3860-CB34-B7FA0F1B7B62}"/>
              </a:ext>
            </a:extLst>
          </p:cNvPr>
          <p:cNvSpPr/>
          <p:nvPr/>
        </p:nvSpPr>
        <p:spPr>
          <a:xfrm>
            <a:off x="0" y="727788"/>
            <a:ext cx="12045820" cy="6018245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CD06A-55C0-EB6D-E9B9-24AEF4357210}"/>
              </a:ext>
            </a:extLst>
          </p:cNvPr>
          <p:cNvSpPr txBox="1"/>
          <p:nvPr/>
        </p:nvSpPr>
        <p:spPr>
          <a:xfrm>
            <a:off x="1184988" y="5906277"/>
            <a:ext cx="939592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INTEGRAL BUILDING RENOVATION STRATEGY IN BOSNIA AND HERZEGOVINA </a:t>
            </a:r>
            <a:r>
              <a:rPr lang="bs-Latn-BA" dirty="0">
                <a:solidFill>
                  <a:schemeClr val="bg1"/>
                </a:solidFill>
              </a:rPr>
              <a:t>UP TO </a:t>
            </a:r>
            <a:r>
              <a:rPr lang="en-US" dirty="0">
                <a:solidFill>
                  <a:schemeClr val="bg1"/>
                </a:solidFill>
              </a:rPr>
              <a:t> 2050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B1C39-322F-3630-ECD5-6FD7AB989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503" y="1324607"/>
            <a:ext cx="2993424" cy="39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8A15E7-B6D9-CC10-9CD6-D3C56EB1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07" y="1620658"/>
            <a:ext cx="3238667" cy="4560305"/>
          </a:xfrm>
          <a:prstGeom prst="rect">
            <a:avLst/>
          </a:prstGeom>
        </p:spPr>
      </p:pic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9D3B271D-AA23-ABE6-9A56-C4F462A590D1}"/>
              </a:ext>
            </a:extLst>
          </p:cNvPr>
          <p:cNvSpPr/>
          <p:nvPr/>
        </p:nvSpPr>
        <p:spPr>
          <a:xfrm>
            <a:off x="4221057" y="3549047"/>
            <a:ext cx="745425" cy="357809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7B978A-1C4E-4383-A333-E51781724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49081"/>
              </p:ext>
            </p:extLst>
          </p:nvPr>
        </p:nvGraphicFramePr>
        <p:xfrm>
          <a:off x="5309261" y="4105428"/>
          <a:ext cx="5878145" cy="961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753">
                  <a:extLst>
                    <a:ext uri="{9D8B030D-6E8A-4147-A177-3AD203B41FA5}">
                      <a16:colId xmlns:a16="http://schemas.microsoft.com/office/drawing/2014/main" val="3033236214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3832625453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4018354732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341836609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2952223069"/>
                    </a:ext>
                  </a:extLst>
                </a:gridCol>
                <a:gridCol w="790668">
                  <a:extLst>
                    <a:ext uri="{9D8B030D-6E8A-4147-A177-3AD203B41FA5}">
                      <a16:colId xmlns:a16="http://schemas.microsoft.com/office/drawing/2014/main" val="3653349214"/>
                    </a:ext>
                  </a:extLst>
                </a:gridCol>
              </a:tblGrid>
              <a:tr h="4661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82149"/>
                  </a:ext>
                </a:extLst>
              </a:tr>
              <a:tr h="405540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yearly investments (M BAM)</a:t>
                      </a:r>
                      <a:endParaRPr lang="de-DE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325.3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319.1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318.6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359.1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374.4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428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B0B406-6947-C4C0-FB3A-AC12AB6E6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63848"/>
              </p:ext>
            </p:extLst>
          </p:nvPr>
        </p:nvGraphicFramePr>
        <p:xfrm>
          <a:off x="5091405" y="1866122"/>
          <a:ext cx="6096000" cy="1158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9270">
                  <a:extLst>
                    <a:ext uri="{9D8B030D-6E8A-4147-A177-3AD203B41FA5}">
                      <a16:colId xmlns:a16="http://schemas.microsoft.com/office/drawing/2014/main" val="964735777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1272647085"/>
                    </a:ext>
                  </a:extLst>
                </a:gridCol>
                <a:gridCol w="805962">
                  <a:extLst>
                    <a:ext uri="{9D8B030D-6E8A-4147-A177-3AD203B41FA5}">
                      <a16:colId xmlns:a16="http://schemas.microsoft.com/office/drawing/2014/main" val="132067473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659438464"/>
                    </a:ext>
                  </a:extLst>
                </a:gridCol>
                <a:gridCol w="718038">
                  <a:extLst>
                    <a:ext uri="{9D8B030D-6E8A-4147-A177-3AD203B41FA5}">
                      <a16:colId xmlns:a16="http://schemas.microsoft.com/office/drawing/2014/main" val="538402058"/>
                    </a:ext>
                  </a:extLst>
                </a:gridCol>
                <a:gridCol w="718038">
                  <a:extLst>
                    <a:ext uri="{9D8B030D-6E8A-4147-A177-3AD203B41FA5}">
                      <a16:colId xmlns:a16="http://schemas.microsoft.com/office/drawing/2014/main" val="584890421"/>
                    </a:ext>
                  </a:extLst>
                </a:gridCol>
              </a:tblGrid>
              <a:tr h="579209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400" u="none" strike="noStrike" dirty="0">
                          <a:effectLst/>
                        </a:rPr>
                        <a:t>Year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2020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2030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2040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2050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9745126"/>
                  </a:ext>
                </a:extLst>
              </a:tr>
              <a:tr h="579209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400" u="none" strike="noStrike" dirty="0">
                          <a:effectLst/>
                        </a:rPr>
                        <a:t>FEC, GWh/y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11,116.0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10</a:t>
                      </a:r>
                      <a:r>
                        <a:rPr lang="bs-Latn-BA" sz="1400" u="none" strike="noStrike" dirty="0">
                          <a:effectLst/>
                        </a:rPr>
                        <a:t>,</a:t>
                      </a:r>
                      <a:r>
                        <a:rPr lang="de-DE" sz="1400" u="none" strike="noStrike" dirty="0">
                          <a:effectLst/>
                        </a:rPr>
                        <a:t>915.5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10,715.0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9,944.0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8,986.0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7757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549D584-55A9-7749-02EB-68CA5586A54E}"/>
              </a:ext>
            </a:extLst>
          </p:cNvPr>
          <p:cNvSpPr/>
          <p:nvPr/>
        </p:nvSpPr>
        <p:spPr>
          <a:xfrm>
            <a:off x="5309261" y="51269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yearly investments for EE measures in residential buildings to reach the FEC (BAM)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0884C-4680-B6D9-F500-0CFED16A4162}"/>
              </a:ext>
            </a:extLst>
          </p:cNvPr>
          <p:cNvSpPr/>
          <p:nvPr/>
        </p:nvSpPr>
        <p:spPr>
          <a:xfrm>
            <a:off x="5165353" y="3106287"/>
            <a:ext cx="3814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FEC in residential buildings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04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56612A1C-5595-13C8-70D0-7378C2273233}"/>
              </a:ext>
            </a:extLst>
          </p:cNvPr>
          <p:cNvSpPr/>
          <p:nvPr/>
        </p:nvSpPr>
        <p:spPr>
          <a:xfrm>
            <a:off x="3882790" y="4094676"/>
            <a:ext cx="819838" cy="357809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54A226-180C-1C81-5D56-1931EA079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41225"/>
              </p:ext>
            </p:extLst>
          </p:nvPr>
        </p:nvGraphicFramePr>
        <p:xfrm>
          <a:off x="4851918" y="1927369"/>
          <a:ext cx="6606073" cy="1414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788">
                  <a:extLst>
                    <a:ext uri="{9D8B030D-6E8A-4147-A177-3AD203B41FA5}">
                      <a16:colId xmlns:a16="http://schemas.microsoft.com/office/drawing/2014/main" val="82924260"/>
                    </a:ext>
                  </a:extLst>
                </a:gridCol>
                <a:gridCol w="769421">
                  <a:extLst>
                    <a:ext uri="{9D8B030D-6E8A-4147-A177-3AD203B41FA5}">
                      <a16:colId xmlns:a16="http://schemas.microsoft.com/office/drawing/2014/main" val="1877551515"/>
                    </a:ext>
                  </a:extLst>
                </a:gridCol>
                <a:gridCol w="905254">
                  <a:extLst>
                    <a:ext uri="{9D8B030D-6E8A-4147-A177-3AD203B41FA5}">
                      <a16:colId xmlns:a16="http://schemas.microsoft.com/office/drawing/2014/main" val="3604986381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2511061627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1375695189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558960493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2046314239"/>
                    </a:ext>
                  </a:extLst>
                </a:gridCol>
                <a:gridCol w="785142">
                  <a:extLst>
                    <a:ext uri="{9D8B030D-6E8A-4147-A177-3AD203B41FA5}">
                      <a16:colId xmlns:a16="http://schemas.microsoft.com/office/drawing/2014/main" val="3312491785"/>
                    </a:ext>
                  </a:extLst>
                </a:gridCol>
              </a:tblGrid>
              <a:tr h="562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Year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2020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2025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2030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2035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2040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2045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2050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024628"/>
                  </a:ext>
                </a:extLst>
              </a:tr>
              <a:tr h="852375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400" u="none" strike="noStrike" dirty="0">
                          <a:effectLst/>
                        </a:rPr>
                        <a:t>FEC, GWh/y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             6,212.9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    6,100.84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5,889.9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5,405.4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4,920.9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4,436.4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3,951.9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7877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FCDC0D-04A8-86DC-24E9-AEA2BDDBD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49201"/>
              </p:ext>
            </p:extLst>
          </p:nvPr>
        </p:nvGraphicFramePr>
        <p:xfrm>
          <a:off x="5131142" y="4356395"/>
          <a:ext cx="6084916" cy="739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385">
                  <a:extLst>
                    <a:ext uri="{9D8B030D-6E8A-4147-A177-3AD203B41FA5}">
                      <a16:colId xmlns:a16="http://schemas.microsoft.com/office/drawing/2014/main" val="1358987487"/>
                    </a:ext>
                  </a:extLst>
                </a:gridCol>
                <a:gridCol w="648566">
                  <a:extLst>
                    <a:ext uri="{9D8B030D-6E8A-4147-A177-3AD203B41FA5}">
                      <a16:colId xmlns:a16="http://schemas.microsoft.com/office/drawing/2014/main" val="358523300"/>
                    </a:ext>
                  </a:extLst>
                </a:gridCol>
                <a:gridCol w="733393">
                  <a:extLst>
                    <a:ext uri="{9D8B030D-6E8A-4147-A177-3AD203B41FA5}">
                      <a16:colId xmlns:a16="http://schemas.microsoft.com/office/drawing/2014/main" val="4157241797"/>
                    </a:ext>
                  </a:extLst>
                </a:gridCol>
                <a:gridCol w="733393">
                  <a:extLst>
                    <a:ext uri="{9D8B030D-6E8A-4147-A177-3AD203B41FA5}">
                      <a16:colId xmlns:a16="http://schemas.microsoft.com/office/drawing/2014/main" val="352211984"/>
                    </a:ext>
                  </a:extLst>
                </a:gridCol>
                <a:gridCol w="733393">
                  <a:extLst>
                    <a:ext uri="{9D8B030D-6E8A-4147-A177-3AD203B41FA5}">
                      <a16:colId xmlns:a16="http://schemas.microsoft.com/office/drawing/2014/main" val="3253845228"/>
                    </a:ext>
                  </a:extLst>
                </a:gridCol>
                <a:gridCol w="733393">
                  <a:extLst>
                    <a:ext uri="{9D8B030D-6E8A-4147-A177-3AD203B41FA5}">
                      <a16:colId xmlns:a16="http://schemas.microsoft.com/office/drawing/2014/main" val="708965943"/>
                    </a:ext>
                  </a:extLst>
                </a:gridCol>
                <a:gridCol w="733393">
                  <a:extLst>
                    <a:ext uri="{9D8B030D-6E8A-4147-A177-3AD203B41FA5}">
                      <a16:colId xmlns:a16="http://schemas.microsoft.com/office/drawing/2014/main" val="457373424"/>
                    </a:ext>
                  </a:extLst>
                </a:gridCol>
              </a:tblGrid>
              <a:tr h="2415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</a:rPr>
                        <a:t>Year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2025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2030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2035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2040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2045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2050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651345"/>
                  </a:ext>
                </a:extLst>
              </a:tr>
              <a:tr h="4981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Expected yearly investments (M BAM)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</a:p>
                    <a:p>
                      <a:pPr marL="0" marR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133.6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132.21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17</a:t>
                      </a:r>
                      <a:r>
                        <a:rPr lang="bs-Latn-B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                     17</a:t>
                      </a:r>
                      <a:r>
                        <a:rPr lang="bs-Latn-BA" sz="1400" dirty="0">
                          <a:effectLst/>
                        </a:rPr>
                        <a:t>8</a:t>
                      </a:r>
                      <a:r>
                        <a:rPr lang="de-DE" sz="1400" dirty="0">
                          <a:effectLst/>
                        </a:rPr>
                        <a:t>.31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                     1</a:t>
                      </a:r>
                      <a:r>
                        <a:rPr lang="bs-Latn-BA" sz="1400" dirty="0">
                          <a:effectLst/>
                        </a:rPr>
                        <a:t>6</a:t>
                      </a:r>
                      <a:r>
                        <a:rPr lang="de-DE" sz="1400" dirty="0">
                          <a:effectLst/>
                        </a:rPr>
                        <a:t>4.31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                     1</a:t>
                      </a:r>
                      <a:r>
                        <a:rPr lang="bs-Latn-BA" sz="1400" dirty="0">
                          <a:effectLst/>
                        </a:rPr>
                        <a:t>7</a:t>
                      </a:r>
                      <a:r>
                        <a:rPr lang="de-DE" sz="1400" dirty="0">
                          <a:effectLst/>
                        </a:rPr>
                        <a:t>4.31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89137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6A8A6C8-9658-6C70-9499-82456CDC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0" y="1679510"/>
            <a:ext cx="3210910" cy="44148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7CF9A5-6863-2F68-C389-A584E0F99F59}"/>
              </a:ext>
            </a:extLst>
          </p:cNvPr>
          <p:cNvSpPr/>
          <p:nvPr/>
        </p:nvSpPr>
        <p:spPr>
          <a:xfrm>
            <a:off x="5326550" y="54682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yearly investments for EE measures in residential buildings to reach the FEC (BAM)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DD00EA-E3E6-5D6D-A9E4-425F525F5688}"/>
              </a:ext>
            </a:extLst>
          </p:cNvPr>
          <p:cNvSpPr/>
          <p:nvPr/>
        </p:nvSpPr>
        <p:spPr>
          <a:xfrm>
            <a:off x="5131141" y="3405809"/>
            <a:ext cx="3814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FEC in residential buildings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07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B2D733-1CFC-89A1-05F8-11EE2A20162F}"/>
              </a:ext>
            </a:extLst>
          </p:cNvPr>
          <p:cNvSpPr txBox="1"/>
          <p:nvPr/>
        </p:nvSpPr>
        <p:spPr>
          <a:xfrm>
            <a:off x="1604865" y="1077922"/>
            <a:ext cx="954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Sustainable model with clear steps of 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FD555-A6CC-970F-431A-38C12F87FEB9}"/>
              </a:ext>
            </a:extLst>
          </p:cNvPr>
          <p:cNvSpPr txBox="1"/>
          <p:nvPr/>
        </p:nvSpPr>
        <p:spPr>
          <a:xfrm>
            <a:off x="1944671" y="6053197"/>
            <a:ext cx="77591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Financial construction of the model for </a:t>
            </a:r>
            <a:r>
              <a:rPr lang="en-US" sz="1600" i="1" dirty="0" err="1"/>
              <a:t>cofinancing</a:t>
            </a:r>
            <a:r>
              <a:rPr lang="en-US" sz="1600" i="1" dirty="0"/>
              <a:t> EE renovations of residential buildings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BB600-9A98-FBE0-CFD5-8BCAC940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371" y="2245547"/>
            <a:ext cx="2210462" cy="94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CE8714-C3FF-06A1-E362-B96E3CCF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87" y="3598003"/>
            <a:ext cx="5833540" cy="2050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02BA1-930C-5E4E-A877-AB7841A33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85" y="2298476"/>
            <a:ext cx="3214619" cy="1061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6BFEE9-679F-CBB1-508B-DA6BE54F4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80" y="3567652"/>
            <a:ext cx="5365818" cy="19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3C3469-FFB3-DA3B-0124-3F08E521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032265" y="1168833"/>
            <a:ext cx="3770747" cy="2941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417032-EC16-DAB1-9955-10506BF2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618" y="5534390"/>
            <a:ext cx="1439394" cy="1192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77516C-E62E-A97D-788D-EF659D5AC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86" y="4584808"/>
            <a:ext cx="1579933" cy="13043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2DF06C-C2C2-2DE9-92EE-E4633BED3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988" y="1752827"/>
            <a:ext cx="7382070" cy="477038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NECP and Building Renovation Strategies envisage the introduction of </a:t>
            </a:r>
            <a:r>
              <a:rPr lang="bs-Latn-BA" sz="2000" dirty="0"/>
              <a:t>Energy Efficiency Obligation </a:t>
            </a:r>
            <a:r>
              <a:rPr lang="en-US" sz="2000" dirty="0"/>
              <a:t>schemes as a model for financing EE measures</a:t>
            </a:r>
            <a:endParaRPr lang="bs-Latn-BA" sz="2000" dirty="0"/>
          </a:p>
          <a:p>
            <a:r>
              <a:rPr lang="en-US" sz="2000" dirty="0"/>
              <a:t>USAID EPA is working on the preparation of </a:t>
            </a:r>
            <a:r>
              <a:rPr lang="bs-Latn-BA" sz="2000" dirty="0"/>
              <a:t>Energy Efficiency Obligation </a:t>
            </a:r>
            <a:r>
              <a:rPr lang="en-US" sz="2000" dirty="0"/>
              <a:t>schemes </a:t>
            </a:r>
            <a:r>
              <a:rPr lang="bs-Latn-BA" sz="2000"/>
              <a:t>model</a:t>
            </a:r>
            <a:endParaRPr lang="bs-Latn-BA" sz="2000" dirty="0"/>
          </a:p>
          <a:p>
            <a:pPr lvl="1"/>
            <a:r>
              <a:rPr lang="en-US" sz="1800" dirty="0"/>
              <a:t>It includes a comprehensive system solution for financing energy efficiency measures as well as implementation</a:t>
            </a:r>
            <a:endParaRPr lang="bs-Latn-BA" sz="1800" dirty="0"/>
          </a:p>
          <a:p>
            <a:r>
              <a:rPr lang="en-US" sz="2000" dirty="0"/>
              <a:t>USAID EPA created a tool for developing scenarios for the collection of fees from energy sources in order to meet the financing needs of EE measures and the goals set through the NECP</a:t>
            </a:r>
            <a:endParaRPr lang="bs-Latn-BA" sz="2000" dirty="0"/>
          </a:p>
          <a:p>
            <a:pPr marL="0" indent="0">
              <a:buNone/>
            </a:pPr>
            <a:endParaRPr lang="bs-Latn-BA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Additional technical assistance for the FBiH Environmental Protection Fund</a:t>
            </a:r>
            <a:endParaRPr lang="bs-Latn-BA" sz="2000" dirty="0"/>
          </a:p>
          <a:p>
            <a:pPr marL="747713" indent="-342900">
              <a:buFont typeface="Wingdings" panose="05000000000000000000" pitchFamily="2" charset="2"/>
              <a:buChar char="ü"/>
            </a:pPr>
            <a:r>
              <a:rPr lang="en-US" sz="1800" dirty="0"/>
              <a:t>E-application - IT system for online application of households and small and medium-sized enterprises for incentives for EE measures</a:t>
            </a:r>
            <a:endParaRPr lang="bs-Latn-BA" sz="1800" dirty="0"/>
          </a:p>
          <a:p>
            <a:pPr marL="747713" indent="-342900" algn="l">
              <a:buFont typeface="Wingdings" panose="05000000000000000000" pitchFamily="2" charset="2"/>
              <a:buChar char="ü"/>
            </a:pPr>
            <a:r>
              <a:rPr lang="en-US" sz="1800" dirty="0"/>
              <a:t>Analysis of the goods and services market for the EE sector</a:t>
            </a:r>
          </a:p>
          <a:p>
            <a:endParaRPr lang="bs-Latn-BA" sz="2400" dirty="0"/>
          </a:p>
          <a:p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91800-80B1-5095-2601-66B3398F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75"/>
            <a:ext cx="10515600" cy="722313"/>
          </a:xfrm>
        </p:spPr>
        <p:txBody>
          <a:bodyPr>
            <a:normAutofit/>
          </a:bodyPr>
          <a:lstStyle/>
          <a:p>
            <a:r>
              <a:rPr lang="bs-Latn-BA" sz="3600" b="1" dirty="0"/>
              <a:t>USAID EPA </a:t>
            </a:r>
            <a:r>
              <a:rPr lang="bs-Latn-BA" sz="3600" b="1" dirty="0" err="1"/>
              <a:t>project</a:t>
            </a:r>
            <a:r>
              <a:rPr lang="bs-Latn-BA" sz="3600" b="1" dirty="0"/>
              <a:t> </a:t>
            </a:r>
            <a:r>
              <a:rPr lang="bs-Latn-BA" sz="3600" b="1" dirty="0" err="1"/>
              <a:t>activities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138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35CC1-709A-DFB9-20EA-7075F0B29569}"/>
              </a:ext>
            </a:extLst>
          </p:cNvPr>
          <p:cNvSpPr txBox="1"/>
          <p:nvPr/>
        </p:nvSpPr>
        <p:spPr>
          <a:xfrm>
            <a:off x="2474945" y="2428440"/>
            <a:ext cx="5170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4400" dirty="0"/>
              <a:t>Thank you!</a:t>
            </a:r>
            <a:endParaRPr lang="en-US" sz="4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AC4C81-4895-385E-A4DA-A7E4C78E7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585219"/>
              </p:ext>
            </p:extLst>
          </p:nvPr>
        </p:nvGraphicFramePr>
        <p:xfrm>
          <a:off x="7234335" y="3723876"/>
          <a:ext cx="4702810" cy="3080544"/>
        </p:xfrm>
        <a:graphic>
          <a:graphicData uri="http://schemas.openxmlformats.org/drawingml/2006/table">
            <a:tbl>
              <a:tblPr firstRow="1" firstCol="1" bandRow="1"/>
              <a:tblGrid>
                <a:gridCol w="1171528">
                  <a:extLst>
                    <a:ext uri="{9D8B030D-6E8A-4147-A177-3AD203B41FA5}">
                      <a16:colId xmlns:a16="http://schemas.microsoft.com/office/drawing/2014/main" val="2655204669"/>
                    </a:ext>
                  </a:extLst>
                </a:gridCol>
                <a:gridCol w="3531282">
                  <a:extLst>
                    <a:ext uri="{9D8B030D-6E8A-4147-A177-3AD203B41FA5}">
                      <a16:colId xmlns:a16="http://schemas.microsoft.com/office/drawing/2014/main" val="1523069389"/>
                    </a:ext>
                  </a:extLst>
                </a:gridCol>
              </a:tblGrid>
              <a:tr h="233267">
                <a:tc gridSpan="2">
                  <a:txBody>
                    <a:bodyPr/>
                    <a:lstStyle/>
                    <a:p>
                      <a:endParaRPr lang="bs-Latn-BA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79754"/>
                  </a:ext>
                </a:extLst>
              </a:tr>
              <a:tr h="2315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bs-Latn-BA" sz="800" dirty="0">
                        <a:solidFill>
                          <a:srgbClr val="7F7F7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bs-Latn-BA" sz="600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bs-Latn-BA" sz="800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b="1" i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Sanja Kapetina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Head of Department for Secondary Energy and Projects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Sector of Energy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Ministry of Foreign Trade and Economic Relations of Bosnia and Herzegovina</a:t>
                      </a:r>
                      <a:b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Musala 9</a:t>
                      </a:r>
                      <a:b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71000 Sarajevo</a:t>
                      </a:r>
                      <a:b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Tel:   </a:t>
                      </a: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+387 (0) 33 22 64 61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b="1" dirty="0" err="1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Fax</a:t>
                      </a: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:  </a:t>
                      </a: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+387 (0) 33 55 25 12</a:t>
                      </a:r>
                      <a:b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e-mail:</a:t>
                      </a: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bs-Latn-BA" sz="1200" u="sng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hlinkClick r:id="rId2"/>
                        </a:rPr>
                        <a:t>sanja.kapetina@mvteo.gov.ba</a:t>
                      </a: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 </a:t>
                      </a:r>
                      <a:br>
                        <a:rPr lang="bs-Latn-BA" sz="1200" u="sng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web:</a:t>
                      </a: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  </a:t>
                      </a:r>
                      <a:r>
                        <a:rPr lang="bs-Latn-BA" sz="1200" u="sng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hlinkClick r:id="rId3"/>
                        </a:rPr>
                        <a:t>www.mvteo.gov.ba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812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358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551</Words>
  <Application>Microsoft Office PowerPoint</Application>
  <PresentationFormat>Widescreen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Trebuchet MS</vt:lpstr>
      <vt:lpstr>Wingdings</vt:lpstr>
      <vt:lpstr>Office Theme</vt:lpstr>
      <vt:lpstr>Strategies and Building Renovation Programs in Bosnia and Herzegovina</vt:lpstr>
      <vt:lpstr>Energy Efficiency Targets in 2030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USAID EPA project 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Hajric</dc:creator>
  <cp:lastModifiedBy>MoFTER</cp:lastModifiedBy>
  <cp:revision>11</cp:revision>
  <dcterms:created xsi:type="dcterms:W3CDTF">2022-02-28T15:41:29Z</dcterms:created>
  <dcterms:modified xsi:type="dcterms:W3CDTF">2023-04-27T08:58:58Z</dcterms:modified>
</cp:coreProperties>
</file>