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7" r:id="rId2"/>
    <p:sldId id="286" r:id="rId3"/>
    <p:sldId id="308" r:id="rId4"/>
    <p:sldId id="303" r:id="rId5"/>
    <p:sldId id="292" r:id="rId6"/>
    <p:sldId id="305" r:id="rId7"/>
    <p:sldId id="306" r:id="rId8"/>
    <p:sldId id="288" r:id="rId9"/>
    <p:sldId id="310" r:id="rId10"/>
    <p:sldId id="309" r:id="rId11"/>
    <p:sldId id="28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37265-F24C-4E27-AB2C-55E1CC5A8E4D}" type="datetimeFigureOut">
              <a:rPr lang="en-US" smtClean="0"/>
              <a:t>4/25/2023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0F66A-492C-44D9-A081-AB0234705D56}" type="slidenum">
              <a:rPr lang="en-US" smtClean="0"/>
              <a:t>‹#›</a:t>
            </a:fld>
            <a:endParaRPr lang="en-US"/>
          </a:p>
        </p:txBody>
      </p:sp>
    </p:spTree>
    <p:extLst>
      <p:ext uri="{BB962C8B-B14F-4D97-AF65-F5344CB8AC3E}">
        <p14:creationId xmlns:p14="http://schemas.microsoft.com/office/powerpoint/2010/main" val="175160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ADDA1E-39E5-4B83-832F-575B4C52C6EF}" type="slidenum">
              <a:rPr lang="en-US" altLang="en-US" smtClean="0"/>
              <a:pPr/>
              <a:t>8</a:t>
            </a:fld>
            <a:endParaRPr lang="en-US" altLang="en-US"/>
          </a:p>
        </p:txBody>
      </p:sp>
    </p:spTree>
    <p:extLst>
      <p:ext uri="{BB962C8B-B14F-4D97-AF65-F5344CB8AC3E}">
        <p14:creationId xmlns:p14="http://schemas.microsoft.com/office/powerpoint/2010/main" val="3233438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ADDA1E-39E5-4B83-832F-575B4C52C6EF}" type="slidenum">
              <a:rPr lang="en-US" altLang="en-US" smtClean="0"/>
              <a:pPr/>
              <a:t>9</a:t>
            </a:fld>
            <a:endParaRPr lang="en-US" altLang="en-US"/>
          </a:p>
        </p:txBody>
      </p:sp>
    </p:spTree>
    <p:extLst>
      <p:ext uri="{BB962C8B-B14F-4D97-AF65-F5344CB8AC3E}">
        <p14:creationId xmlns:p14="http://schemas.microsoft.com/office/powerpoint/2010/main" val="2334907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ADDA1E-39E5-4B83-832F-575B4C52C6EF}" type="slidenum">
              <a:rPr lang="en-US" altLang="en-US" smtClean="0"/>
              <a:pPr/>
              <a:t>10</a:t>
            </a:fld>
            <a:endParaRPr lang="en-US" altLang="en-US"/>
          </a:p>
        </p:txBody>
      </p:sp>
    </p:spTree>
    <p:extLst>
      <p:ext uri="{BB962C8B-B14F-4D97-AF65-F5344CB8AC3E}">
        <p14:creationId xmlns:p14="http://schemas.microsoft.com/office/powerpoint/2010/main" val="260689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975C-F219-8B6D-644C-9A0DADCA8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A55001-E0E2-26FE-9D55-4E7B6A6EFE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BE7129-83E5-0232-74E2-330E7F753727}"/>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5" name="Footer Placeholder 4">
            <a:extLst>
              <a:ext uri="{FF2B5EF4-FFF2-40B4-BE49-F238E27FC236}">
                <a16:creationId xmlns:a16="http://schemas.microsoft.com/office/drawing/2014/main" id="{7EB7EB3B-5913-E1FC-8085-0175BD551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DCFD76-685C-BF44-69A5-97A4BF0BD879}"/>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57397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E78D-E06B-0728-8D0C-CD3BC679F5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A89024-CD93-B0CE-593A-C0E6C3A506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450AD9-6145-E353-A132-7CD52E100313}"/>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5" name="Footer Placeholder 4">
            <a:extLst>
              <a:ext uri="{FF2B5EF4-FFF2-40B4-BE49-F238E27FC236}">
                <a16:creationId xmlns:a16="http://schemas.microsoft.com/office/drawing/2014/main" id="{B003CE41-9A7A-86E4-2878-3214258B36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2A9A45-DF8C-0B3A-0D03-62EEE1CAC4D9}"/>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27649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0D8442-8AE1-0812-C2CC-DE246685CB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011A19-102B-A2E9-4D3B-746DC7D867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E510C9-C4DA-FCFB-DC63-0A508360659B}"/>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5" name="Footer Placeholder 4">
            <a:extLst>
              <a:ext uri="{FF2B5EF4-FFF2-40B4-BE49-F238E27FC236}">
                <a16:creationId xmlns:a16="http://schemas.microsoft.com/office/drawing/2014/main" id="{23B498A4-98F0-FC76-742D-426994450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1001C-AF99-08BC-659A-F44EB5FD833E}"/>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1128409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ight Blue 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CED2D6F-B1C7-4851-88EF-541C3B155E32}"/>
              </a:ext>
            </a:extLst>
          </p:cNvPr>
          <p:cNvSpPr>
            <a:spLocks noChangeArrowheads="1"/>
          </p:cNvSpPr>
          <p:nvPr/>
        </p:nvSpPr>
        <p:spPr bwMode="auto">
          <a:xfrm flipV="1">
            <a:off x="0" y="1"/>
            <a:ext cx="12192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cs typeface="+mn-cs"/>
            </a:endParaRPr>
          </a:p>
        </p:txBody>
      </p:sp>
      <p:sp>
        <p:nvSpPr>
          <p:cNvPr id="7" name="Rectangle 6">
            <a:extLst>
              <a:ext uri="{FF2B5EF4-FFF2-40B4-BE49-F238E27FC236}">
                <a16:creationId xmlns:a16="http://schemas.microsoft.com/office/drawing/2014/main" id="{FE7512D3-C8C8-4977-9FF6-60B237008ACF}"/>
              </a:ext>
            </a:extLst>
          </p:cNvPr>
          <p:cNvSpPr>
            <a:spLocks noChangeArrowheads="1"/>
          </p:cNvSpPr>
          <p:nvPr/>
        </p:nvSpPr>
        <p:spPr bwMode="auto">
          <a:xfrm>
            <a:off x="0" y="4311651"/>
            <a:ext cx="12192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cs typeface="+mn-cs"/>
            </a:endParaRPr>
          </a:p>
        </p:txBody>
      </p:sp>
      <p:sp>
        <p:nvSpPr>
          <p:cNvPr id="330" name="Title 329"/>
          <p:cNvSpPr>
            <a:spLocks noGrp="1"/>
          </p:cNvSpPr>
          <p:nvPr>
            <p:ph type="title"/>
          </p:nvPr>
        </p:nvSpPr>
        <p:spPr>
          <a:xfrm>
            <a:off x="2016831" y="1189790"/>
            <a:ext cx="9295741" cy="1822161"/>
          </a:xfrm>
        </p:spPr>
        <p:txBody>
          <a:bodyPr anchor="b"/>
          <a:lstStyle>
            <a:lvl1pPr>
              <a:lnSpc>
                <a:spcPct val="100000"/>
              </a:lnSpc>
              <a:spcBef>
                <a:spcPts val="0"/>
              </a:spcBef>
              <a:defRPr sz="3600" b="1" baseline="0">
                <a:solidFill>
                  <a:schemeClr val="bg1"/>
                </a:solidFill>
              </a:defRPr>
            </a:lvl1pPr>
          </a:lstStyle>
          <a:p>
            <a:r>
              <a:rPr lang="en-US"/>
              <a:t>Click to edit Master title style</a:t>
            </a:r>
          </a:p>
        </p:txBody>
      </p:sp>
      <p:sp>
        <p:nvSpPr>
          <p:cNvPr id="332" name="Text Placeholder 331"/>
          <p:cNvSpPr>
            <a:spLocks noGrp="1"/>
          </p:cNvSpPr>
          <p:nvPr>
            <p:ph type="body" sz="quarter" idx="13"/>
          </p:nvPr>
        </p:nvSpPr>
        <p:spPr>
          <a:xfrm>
            <a:off x="2033564" y="3000005"/>
            <a:ext cx="9279009"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7576097" y="4699002"/>
            <a:ext cx="3761560" cy="1393637"/>
          </a:xfrm>
        </p:spPr>
        <p:txBody>
          <a:bodyPr anchor="b"/>
          <a:lstStyle>
            <a:lvl1pPr marL="0" marR="0" indent="0" algn="r" defTabSz="914400" rtl="0" eaLnBrk="1" fontAlgn="base" latinLnBrk="0" hangingPunct="1">
              <a:lnSpc>
                <a:spcPct val="115000"/>
              </a:lnSpc>
              <a:spcBef>
                <a:spcPct val="20000"/>
              </a:spcBef>
              <a:spcAft>
                <a:spcPct val="0"/>
              </a:spcAft>
              <a:buClr>
                <a:srgbClr val="00783C"/>
              </a:buClr>
              <a:buSzTx/>
              <a:buFontTx/>
              <a:buNone/>
              <a:tabLst/>
              <a:defRPr sz="1400" b="0" i="0" baseline="0">
                <a:solidFill>
                  <a:schemeClr val="tx1"/>
                </a:solidFill>
                <a:latin typeface="+mn-lt"/>
                <a:cs typeface="Arial"/>
              </a:defRPr>
            </a:lvl1pPr>
            <a:lvl2pPr marL="0" marR="0" indent="0" algn="r" defTabSz="914400" rtl="0" eaLnBrk="1" fontAlgn="base" latinLnBrk="0" hangingPunct="1">
              <a:lnSpc>
                <a:spcPct val="100000"/>
              </a:lnSpc>
              <a:spcBef>
                <a:spcPct val="20000"/>
              </a:spcBef>
              <a:spcAft>
                <a:spcPct val="0"/>
              </a:spcAft>
              <a:buClr>
                <a:srgbClr val="00783C"/>
              </a:buClr>
              <a:buSzTx/>
              <a:buFont typeface="Wingdings" charset="0"/>
              <a:buNone/>
              <a:tabLst/>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70" name="Picture Placeholder 4"/>
          <p:cNvSpPr>
            <a:spLocks noGrp="1"/>
          </p:cNvSpPr>
          <p:nvPr>
            <p:ph type="pic" sz="quarter" idx="16"/>
          </p:nvPr>
        </p:nvSpPr>
        <p:spPr>
          <a:xfrm>
            <a:off x="677334" y="4699001"/>
            <a:ext cx="6745111" cy="1375832"/>
          </a:xfrm>
          <a:solidFill>
            <a:srgbClr val="FFFFFF"/>
          </a:solidFill>
        </p:spPr>
        <p:txBody>
          <a:bodyPr anchor="ctr">
            <a:normAutofit/>
          </a:bodyPr>
          <a:lstStyle>
            <a:lvl1pPr algn="ctr">
              <a:defRPr baseline="0">
                <a:solidFill>
                  <a:srgbClr val="021F43"/>
                </a:solidFill>
              </a:defRPr>
            </a:lvl1pPr>
          </a:lstStyle>
          <a:p>
            <a:pPr lvl="0"/>
            <a:r>
              <a:rPr lang="en-US" noProof="0"/>
              <a:t>Click icon to add picture</a:t>
            </a:r>
          </a:p>
        </p:txBody>
      </p:sp>
      <p:sp>
        <p:nvSpPr>
          <p:cNvPr id="8" name="Rectangle 1028">
            <a:extLst>
              <a:ext uri="{FF2B5EF4-FFF2-40B4-BE49-F238E27FC236}">
                <a16:creationId xmlns:a16="http://schemas.microsoft.com/office/drawing/2014/main" id="{378EA70E-D595-483F-A05B-860D2D0DE4CD}"/>
              </a:ext>
            </a:extLst>
          </p:cNvPr>
          <p:cNvSpPr>
            <a:spLocks noGrp="1" noChangeArrowheads="1"/>
          </p:cNvSpPr>
          <p:nvPr>
            <p:ph type="dt" sz="half" idx="17"/>
          </p:nvPr>
        </p:nvSpPr>
        <p:spPr>
          <a:xfrm>
            <a:off x="7922684" y="6107114"/>
            <a:ext cx="3401483" cy="306387"/>
          </a:xfrm>
        </p:spPr>
        <p:txBody>
          <a:bodyPr rIns="0" anchor="ctr"/>
          <a:lstStyle>
            <a:lvl1pPr algn="r">
              <a:defRPr b="0" i="0">
                <a:solidFill>
                  <a:schemeClr val="tx1"/>
                </a:solidFill>
                <a:latin typeface="Arial"/>
                <a:cs typeface="Arial"/>
              </a:defRPr>
            </a:lvl1pPr>
          </a:lstStyle>
          <a:p>
            <a:pPr>
              <a:defRPr/>
            </a:pPr>
            <a:endParaRPr lang="en-US"/>
          </a:p>
        </p:txBody>
      </p:sp>
    </p:spTree>
    <p:extLst>
      <p:ext uri="{BB962C8B-B14F-4D97-AF65-F5344CB8AC3E}">
        <p14:creationId xmlns:p14="http://schemas.microsoft.com/office/powerpoint/2010/main" val="1163425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ull Page with Sub-Title">
    <p:spTree>
      <p:nvGrpSpPr>
        <p:cNvPr id="1" name=""/>
        <p:cNvGrpSpPr/>
        <p:nvPr/>
      </p:nvGrpSpPr>
      <p:grpSpPr>
        <a:xfrm>
          <a:off x="0" y="0"/>
          <a:ext cx="0" cy="0"/>
          <a:chOff x="0" y="0"/>
          <a:chExt cx="0" cy="0"/>
        </a:xfrm>
      </p:grpSpPr>
      <p:sp>
        <p:nvSpPr>
          <p:cNvPr id="5" name="Freeform 1682">
            <a:extLst>
              <a:ext uri="{FF2B5EF4-FFF2-40B4-BE49-F238E27FC236}">
                <a16:creationId xmlns:a16="http://schemas.microsoft.com/office/drawing/2014/main" id="{807FD5D4-44B8-465A-A7AC-BD9305DF6A38}"/>
              </a:ext>
            </a:extLst>
          </p:cNvPr>
          <p:cNvSpPr>
            <a:spLocks/>
          </p:cNvSpPr>
          <p:nvPr/>
        </p:nvSpPr>
        <p:spPr bwMode="auto">
          <a:xfrm flipH="1">
            <a:off x="8506884" y="615951"/>
            <a:ext cx="1352549" cy="1895475"/>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800"/>
          </a:p>
        </p:txBody>
      </p:sp>
      <p:sp>
        <p:nvSpPr>
          <p:cNvPr id="7" name="Freeform 1683">
            <a:extLst>
              <a:ext uri="{FF2B5EF4-FFF2-40B4-BE49-F238E27FC236}">
                <a16:creationId xmlns:a16="http://schemas.microsoft.com/office/drawing/2014/main" id="{0E2DF506-E6ED-471D-A7C5-51A757A4A55D}"/>
              </a:ext>
            </a:extLst>
          </p:cNvPr>
          <p:cNvSpPr>
            <a:spLocks/>
          </p:cNvSpPr>
          <p:nvPr/>
        </p:nvSpPr>
        <p:spPr bwMode="auto">
          <a:xfrm flipH="1">
            <a:off x="9880600" y="3175"/>
            <a:ext cx="950384" cy="5842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800"/>
          </a:p>
        </p:txBody>
      </p:sp>
      <p:sp>
        <p:nvSpPr>
          <p:cNvPr id="324" name="Title 323"/>
          <p:cNvSpPr>
            <a:spLocks noGrp="1"/>
          </p:cNvSpPr>
          <p:nvPr>
            <p:ph type="title"/>
          </p:nvPr>
        </p:nvSpPr>
        <p:spPr>
          <a:xfrm>
            <a:off x="475913" y="301625"/>
            <a:ext cx="11252649" cy="667338"/>
          </a:xfrm>
        </p:spPr>
        <p:txBody>
          <a:bodyPr/>
          <a:lstStyle>
            <a:lvl1pPr>
              <a:defRPr b="0" i="0" cap="none" baseline="0">
                <a:solidFill>
                  <a:srgbClr val="021F43"/>
                </a:solidFill>
                <a:latin typeface="+mn-lt"/>
                <a:cs typeface="Andes ExtraLight"/>
              </a:defRPr>
            </a:lvl1pPr>
          </a:lstStyle>
          <a:p>
            <a:r>
              <a:rPr lang="en-US"/>
              <a:t>Click to edit Master title style</a:t>
            </a:r>
          </a:p>
        </p:txBody>
      </p:sp>
      <p:sp>
        <p:nvSpPr>
          <p:cNvPr id="331" name="Content Placeholder 330"/>
          <p:cNvSpPr>
            <a:spLocks noGrp="1"/>
          </p:cNvSpPr>
          <p:nvPr>
            <p:ph sz="quarter" idx="10"/>
          </p:nvPr>
        </p:nvSpPr>
        <p:spPr>
          <a:xfrm>
            <a:off x="475913" y="1599260"/>
            <a:ext cx="11253740" cy="4462104"/>
          </a:xfrm>
        </p:spPr>
        <p:txBody>
          <a:bodyPr/>
          <a:lstStyle>
            <a:lvl1pPr>
              <a:defRPr sz="1600">
                <a:solidFill>
                  <a:srgbClr val="7F7F7F"/>
                </a:solidFill>
              </a:defRPr>
            </a:lvl1pPr>
            <a:lvl2pPr>
              <a:buClr>
                <a:schemeClr val="tx2">
                  <a:lumMod val="50000"/>
                  <a:lumOff val="50000"/>
                </a:schemeClr>
              </a:buClr>
              <a:defRPr sz="1600">
                <a:solidFill>
                  <a:srgbClr val="7F7F7F"/>
                </a:solidFill>
              </a:defRPr>
            </a:lvl2pPr>
            <a:lvl3pPr marL="557784">
              <a:buClr>
                <a:schemeClr val="tx2">
                  <a:lumMod val="50000"/>
                  <a:lumOff val="50000"/>
                </a:schemeClr>
              </a:buClr>
              <a:defRPr sz="1600">
                <a:solidFill>
                  <a:srgbClr val="7F7F7F"/>
                </a:solidFill>
              </a:defRPr>
            </a:lvl3pPr>
            <a:lvl4pPr>
              <a:buClr>
                <a:schemeClr val="tx2">
                  <a:lumMod val="50000"/>
                  <a:lumOff val="50000"/>
                </a:schemeClr>
              </a:buClr>
              <a:defRPr sz="1600">
                <a:solidFill>
                  <a:srgbClr val="7F7F7F"/>
                </a:solidFill>
              </a:defRPr>
            </a:lvl4pPr>
            <a:lvl5pPr>
              <a:buClr>
                <a:schemeClr val="tx2">
                  <a:lumMod val="50000"/>
                  <a:lumOff val="50000"/>
                </a:schemeClr>
              </a:buClr>
              <a:defRPr sz="1600">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4"/>
          </p:nvPr>
        </p:nvSpPr>
        <p:spPr>
          <a:xfrm>
            <a:off x="475913" y="1025408"/>
            <a:ext cx="11247297"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a:t>Click to edit Master text styles</a:t>
            </a:r>
          </a:p>
        </p:txBody>
      </p:sp>
      <p:sp>
        <p:nvSpPr>
          <p:cNvPr id="8" name="Footer Placeholder 1">
            <a:extLst>
              <a:ext uri="{FF2B5EF4-FFF2-40B4-BE49-F238E27FC236}">
                <a16:creationId xmlns:a16="http://schemas.microsoft.com/office/drawing/2014/main" id="{25C94EDA-E6B3-4E1A-8053-EE829BEAA381}"/>
              </a:ext>
            </a:extLst>
          </p:cNvPr>
          <p:cNvSpPr>
            <a:spLocks noGrp="1"/>
          </p:cNvSpPr>
          <p:nvPr>
            <p:ph type="ftr" sz="quarter" idx="15"/>
          </p:nvPr>
        </p:nvSpPr>
        <p:spPr/>
        <p:txBody>
          <a:bodyPr/>
          <a:lstStyle>
            <a:lvl1pPr>
              <a:defRPr/>
            </a:lvl1pPr>
          </a:lstStyle>
          <a:p>
            <a:pPr>
              <a:defRPr/>
            </a:pPr>
            <a:r>
              <a:rPr lang="en-US"/>
              <a:t>Presentation Title</a:t>
            </a:r>
          </a:p>
        </p:txBody>
      </p:sp>
      <p:sp>
        <p:nvSpPr>
          <p:cNvPr id="9" name="Slide Number Placeholder 2">
            <a:extLst>
              <a:ext uri="{FF2B5EF4-FFF2-40B4-BE49-F238E27FC236}">
                <a16:creationId xmlns:a16="http://schemas.microsoft.com/office/drawing/2014/main" id="{E1A9001D-57B6-46C6-A303-3F8CB3859ECB}"/>
              </a:ext>
            </a:extLst>
          </p:cNvPr>
          <p:cNvSpPr>
            <a:spLocks noGrp="1"/>
          </p:cNvSpPr>
          <p:nvPr>
            <p:ph type="sldNum" sz="quarter" idx="16"/>
          </p:nvPr>
        </p:nvSpPr>
        <p:spPr/>
        <p:txBody>
          <a:bodyPr/>
          <a:lstStyle>
            <a:lvl1pPr>
              <a:defRPr/>
            </a:lvl1pPr>
          </a:lstStyle>
          <a:p>
            <a:fld id="{A16A1896-7F39-4641-9106-D76D8AD100EB}" type="slidenum">
              <a:rPr lang="en-US" altLang="en-US"/>
              <a:pPr/>
              <a:t>‹#›</a:t>
            </a:fld>
            <a:endParaRPr lang="en-US" altLang="en-US"/>
          </a:p>
        </p:txBody>
      </p:sp>
    </p:spTree>
    <p:extLst>
      <p:ext uri="{BB962C8B-B14F-4D97-AF65-F5344CB8AC3E}">
        <p14:creationId xmlns:p14="http://schemas.microsoft.com/office/powerpoint/2010/main" val="37727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1716A-3BC4-D02A-B626-8E3DB2BF9D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FBE38-3588-8EB2-97F6-7F0212F486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DDB66C-36F4-400E-6805-AC5510562594}"/>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5" name="Footer Placeholder 4">
            <a:extLst>
              <a:ext uri="{FF2B5EF4-FFF2-40B4-BE49-F238E27FC236}">
                <a16:creationId xmlns:a16="http://schemas.microsoft.com/office/drawing/2014/main" id="{A3F169B0-07D0-E68A-C66C-E101DD2C4F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FFCCF-A8B2-E99D-A882-458CC983F01F}"/>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1742816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8854E-FB15-7B57-C735-094874E165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9FA347-04E7-9D36-CAF2-D06B548752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69DCC4-0EF2-7464-C356-591C01A13086}"/>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5" name="Footer Placeholder 4">
            <a:extLst>
              <a:ext uri="{FF2B5EF4-FFF2-40B4-BE49-F238E27FC236}">
                <a16:creationId xmlns:a16="http://schemas.microsoft.com/office/drawing/2014/main" id="{2C2E084E-7FFA-0C6F-27FA-A43580F7B3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D38EA-4A31-8047-9665-9608468D0BBC}"/>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207163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D4F9A-26FD-7562-F57A-F61F5F295B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74D515-52DE-875A-7802-ACBE3E5B67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34449-CCE0-E25C-2D71-C3701CAD39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5CEC8-3870-6DD4-1B8F-070CAD11A77F}"/>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6" name="Footer Placeholder 5">
            <a:extLst>
              <a:ext uri="{FF2B5EF4-FFF2-40B4-BE49-F238E27FC236}">
                <a16:creationId xmlns:a16="http://schemas.microsoft.com/office/drawing/2014/main" id="{FDBCB7F4-81EB-BE05-5A47-7884242DBF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1BBEE4-0AC6-41D6-9583-32C56A50B5EE}"/>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2052575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BA40-FFE3-B8A9-DF3D-B725CF52E9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6652B2-1519-2A9F-46C4-997387A2CF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B7F9E-4845-D165-563B-2D32A213C5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2B6696-E5ED-89AD-B7CA-777E2651AB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5B4DB1-F4AA-5DD8-ECB9-937A5371FE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55CAB5-0AAA-9DF8-FB1D-2DA9A64BEE5D}"/>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8" name="Footer Placeholder 7">
            <a:extLst>
              <a:ext uri="{FF2B5EF4-FFF2-40B4-BE49-F238E27FC236}">
                <a16:creationId xmlns:a16="http://schemas.microsoft.com/office/drawing/2014/main" id="{899D3E3A-6BA8-A631-4F8E-47F7EB4093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B81CB6-FB62-2B74-BFE4-7998506DDB01}"/>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300480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E7822-4E14-E8AA-547E-E61EA63CC0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380708-E2F5-85FC-266B-D128637AB55A}"/>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4" name="Footer Placeholder 3">
            <a:extLst>
              <a:ext uri="{FF2B5EF4-FFF2-40B4-BE49-F238E27FC236}">
                <a16:creationId xmlns:a16="http://schemas.microsoft.com/office/drawing/2014/main" id="{1E7E2A44-52EC-3F9F-B5F4-B4B8E4B8BB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A5573B-BB6E-F326-E932-EE392F5AE167}"/>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144762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78860-3FE0-5898-A211-7AF9AF2846BC}"/>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3" name="Footer Placeholder 2">
            <a:extLst>
              <a:ext uri="{FF2B5EF4-FFF2-40B4-BE49-F238E27FC236}">
                <a16:creationId xmlns:a16="http://schemas.microsoft.com/office/drawing/2014/main" id="{12E1B7C0-CF01-921D-3472-F5C468942C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D0143A-0ED9-DBDE-E80F-285F70C591AB}"/>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390437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896AD-BC77-0F91-06EA-AAB01A1750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BC515A-B59A-4EA2-C13C-8C214AA782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3209BC-4D03-3419-56F2-FC2F745E4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FCA8FA-73C6-C583-9DAC-1F1046B04BB9}"/>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6" name="Footer Placeholder 5">
            <a:extLst>
              <a:ext uri="{FF2B5EF4-FFF2-40B4-BE49-F238E27FC236}">
                <a16:creationId xmlns:a16="http://schemas.microsoft.com/office/drawing/2014/main" id="{E3B3797F-D4B9-C350-4EB5-D7F354D020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926C58-E9BE-6A8F-393E-6E04BE5461C2}"/>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2431730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F22B-C7B0-82E4-DB04-17D7493E1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6384BD-0359-05DF-9108-752A0C4C2B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9CB3CF-20EB-EC88-7396-8ECB88A1C7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20FB8E-A8F9-DC22-FEC8-7CC953692A24}"/>
              </a:ext>
            </a:extLst>
          </p:cNvPr>
          <p:cNvSpPr>
            <a:spLocks noGrp="1"/>
          </p:cNvSpPr>
          <p:nvPr>
            <p:ph type="dt" sz="half" idx="10"/>
          </p:nvPr>
        </p:nvSpPr>
        <p:spPr/>
        <p:txBody>
          <a:bodyPr/>
          <a:lstStyle/>
          <a:p>
            <a:fld id="{CE37EAFA-C4B8-47B7-881B-36C181201C36}" type="datetimeFigureOut">
              <a:rPr lang="en-US" smtClean="0"/>
              <a:t>4/25/2023</a:t>
            </a:fld>
            <a:endParaRPr lang="en-US"/>
          </a:p>
        </p:txBody>
      </p:sp>
      <p:sp>
        <p:nvSpPr>
          <p:cNvPr id="6" name="Footer Placeholder 5">
            <a:extLst>
              <a:ext uri="{FF2B5EF4-FFF2-40B4-BE49-F238E27FC236}">
                <a16:creationId xmlns:a16="http://schemas.microsoft.com/office/drawing/2014/main" id="{CAE40652-4911-0193-A9F6-BF77913F01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3944CA-3CF0-D383-1B95-B111F6EC8EF8}"/>
              </a:ext>
            </a:extLst>
          </p:cNvPr>
          <p:cNvSpPr>
            <a:spLocks noGrp="1"/>
          </p:cNvSpPr>
          <p:nvPr>
            <p:ph type="sldNum" sz="quarter" idx="12"/>
          </p:nvPr>
        </p:nvSpPr>
        <p:spPr/>
        <p:txBody>
          <a:bodyPr/>
          <a:lstStyle/>
          <a:p>
            <a:fld id="{19504447-73E3-438B-8B81-CA68CCFC979F}" type="slidenum">
              <a:rPr lang="en-US" smtClean="0"/>
              <a:t>‹#›</a:t>
            </a:fld>
            <a:endParaRPr lang="en-US"/>
          </a:p>
        </p:txBody>
      </p:sp>
    </p:spTree>
    <p:extLst>
      <p:ext uri="{BB962C8B-B14F-4D97-AF65-F5344CB8AC3E}">
        <p14:creationId xmlns:p14="http://schemas.microsoft.com/office/powerpoint/2010/main" val="312578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88746F-9620-EE46-401A-B962DBB152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2C2A7B-0EB3-4FE6-6006-2606E030B2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0BDBF-0FC5-E200-9AD8-93192BBFA7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7EAFA-C4B8-47B7-881B-36C181201C36}" type="datetimeFigureOut">
              <a:rPr lang="en-US" smtClean="0"/>
              <a:t>4/25/2023</a:t>
            </a:fld>
            <a:endParaRPr lang="en-US"/>
          </a:p>
        </p:txBody>
      </p:sp>
      <p:sp>
        <p:nvSpPr>
          <p:cNvPr id="5" name="Footer Placeholder 4">
            <a:extLst>
              <a:ext uri="{FF2B5EF4-FFF2-40B4-BE49-F238E27FC236}">
                <a16:creationId xmlns:a16="http://schemas.microsoft.com/office/drawing/2014/main" id="{9D11103B-7796-756A-7DCB-C2ACE17F88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221127-D394-39AA-AB31-0A89DD1D7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04447-73E3-438B-8B81-CA68CCFC979F}" type="slidenum">
              <a:rPr lang="en-US" smtClean="0"/>
              <a:t>‹#›</a:t>
            </a:fld>
            <a:endParaRPr lang="en-US"/>
          </a:p>
        </p:txBody>
      </p:sp>
    </p:spTree>
    <p:extLst>
      <p:ext uri="{BB962C8B-B14F-4D97-AF65-F5344CB8AC3E}">
        <p14:creationId xmlns:p14="http://schemas.microsoft.com/office/powerpoint/2010/main" val="3729444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pmiclimate.org/"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hyperlink" Target="https://openknowledge.worldbank.org/entities/publication/82ef582b-06bb-5593-bed7-defe7ce7f41e"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9F1742C-B479-4F37-8775-5128BAA9A070}"/>
              </a:ext>
            </a:extLst>
          </p:cNvPr>
          <p:cNvSpPr>
            <a:spLocks noGrp="1"/>
          </p:cNvSpPr>
          <p:nvPr>
            <p:ph type="title"/>
          </p:nvPr>
        </p:nvSpPr>
        <p:spPr>
          <a:xfrm>
            <a:off x="3049588" y="1103972"/>
            <a:ext cx="6959600" cy="1907517"/>
          </a:xfrm>
        </p:spPr>
        <p:txBody>
          <a:bodyPr>
            <a:normAutofit fontScale="90000"/>
          </a:bodyPr>
          <a:lstStyle/>
          <a:p>
            <a:pPr>
              <a:defRPr/>
            </a:pPr>
            <a:r>
              <a:rPr lang="en-US" sz="4800" dirty="0"/>
              <a:t>Emissions Trading System Design Options Paper: </a:t>
            </a:r>
            <a:br>
              <a:rPr lang="en-US" sz="4800" dirty="0"/>
            </a:br>
            <a:r>
              <a:rPr lang="en-US" sz="4800" dirty="0"/>
              <a:t>Scope and Cap Stringency</a:t>
            </a:r>
          </a:p>
        </p:txBody>
      </p:sp>
      <p:sp>
        <p:nvSpPr>
          <p:cNvPr id="7" name="Text Placeholder 6">
            <a:extLst>
              <a:ext uri="{FF2B5EF4-FFF2-40B4-BE49-F238E27FC236}">
                <a16:creationId xmlns:a16="http://schemas.microsoft.com/office/drawing/2014/main" id="{7F87AFF8-5D4D-4B58-8117-5DB3DEC94FCE}"/>
              </a:ext>
            </a:extLst>
          </p:cNvPr>
          <p:cNvSpPr>
            <a:spLocks noGrp="1"/>
          </p:cNvSpPr>
          <p:nvPr>
            <p:ph type="body" sz="quarter" idx="13"/>
          </p:nvPr>
        </p:nvSpPr>
        <p:spPr>
          <a:xfrm>
            <a:off x="3049588" y="3000375"/>
            <a:ext cx="6959600" cy="876300"/>
          </a:xfrm>
        </p:spPr>
        <p:txBody>
          <a:bodyPr/>
          <a:lstStyle/>
          <a:p>
            <a:pPr marL="0" indent="0">
              <a:buNone/>
              <a:defRPr/>
            </a:pPr>
            <a:r>
              <a:rPr lang="en-US" dirty="0">
                <a:ea typeface="+mn-ea"/>
              </a:rPr>
              <a:t>BOSNIA AND HERZEGOVINA</a:t>
            </a:r>
          </a:p>
        </p:txBody>
      </p:sp>
      <p:sp>
        <p:nvSpPr>
          <p:cNvPr id="12292" name="Text Placeholder 7">
            <a:extLst>
              <a:ext uri="{FF2B5EF4-FFF2-40B4-BE49-F238E27FC236}">
                <a16:creationId xmlns:a16="http://schemas.microsoft.com/office/drawing/2014/main" id="{DF0C4A67-B2B6-42CE-AAFF-14F37EF031C0}"/>
              </a:ext>
            </a:extLst>
          </p:cNvPr>
          <p:cNvSpPr>
            <a:spLocks noGrp="1"/>
          </p:cNvSpPr>
          <p:nvPr>
            <p:ph type="body" sz="quarter" idx="14"/>
          </p:nvPr>
        </p:nvSpPr>
        <p:spPr>
          <a:xfrm>
            <a:off x="9366076" y="3438525"/>
            <a:ext cx="2820987" cy="1393825"/>
          </a:xfrm>
        </p:spPr>
        <p:txBody>
          <a:bodyPr/>
          <a:lstStyle/>
          <a:p>
            <a:r>
              <a:rPr lang="en-US" altLang="en-US" dirty="0">
                <a:cs typeface="Arial" panose="020B0604020202020204" pitchFamily="34" charset="0"/>
              </a:rPr>
              <a:t>Energy Summit</a:t>
            </a:r>
          </a:p>
        </p:txBody>
      </p:sp>
      <p:sp>
        <p:nvSpPr>
          <p:cNvPr id="12294" name="Date Placeholder 9">
            <a:extLst>
              <a:ext uri="{FF2B5EF4-FFF2-40B4-BE49-F238E27FC236}">
                <a16:creationId xmlns:a16="http://schemas.microsoft.com/office/drawing/2014/main" id="{8B9135C8-B551-4F27-8375-ABB402A35861}"/>
              </a:ext>
            </a:extLst>
          </p:cNvPr>
          <p:cNvSpPr>
            <a:spLocks noGrp="1"/>
          </p:cNvSpPr>
          <p:nvPr>
            <p:ph type="dt" sz="quarter" idx="17"/>
          </p:nvPr>
        </p:nvSpPr>
        <p:spPr bwMode="auto">
          <a:xfrm>
            <a:off x="8698860" y="4832350"/>
            <a:ext cx="3401483" cy="30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b="1">
                <a:solidFill>
                  <a:schemeClr val="tx1"/>
                </a:solidFill>
                <a:latin typeface="Trebuchet MS" panose="020B0603020202020204" pitchFamily="34" charset="0"/>
                <a:ea typeface="MS PGothic" panose="020B0600070205080204" pitchFamily="34" charset="-128"/>
              </a:defRPr>
            </a:lvl1pPr>
            <a:lvl2pPr marL="742950" indent="-285750" eaLnBrk="0" hangingPunct="0">
              <a:defRPr sz="1600" b="1">
                <a:solidFill>
                  <a:schemeClr val="tx1"/>
                </a:solidFill>
                <a:latin typeface="Trebuchet MS" panose="020B0603020202020204" pitchFamily="34" charset="0"/>
                <a:ea typeface="MS PGothic" panose="020B0600070205080204" pitchFamily="34" charset="-128"/>
              </a:defRPr>
            </a:lvl2pPr>
            <a:lvl3pPr marL="1143000" indent="-228600" eaLnBrk="0" hangingPunct="0">
              <a:defRPr sz="1600" b="1">
                <a:solidFill>
                  <a:schemeClr val="tx1"/>
                </a:solidFill>
                <a:latin typeface="Trebuchet MS" panose="020B0603020202020204" pitchFamily="34" charset="0"/>
                <a:ea typeface="MS PGothic" panose="020B0600070205080204" pitchFamily="34" charset="-128"/>
              </a:defRPr>
            </a:lvl3pPr>
            <a:lvl4pPr marL="1600200" indent="-228600" eaLnBrk="0" hangingPunct="0">
              <a:defRPr sz="1600" b="1">
                <a:solidFill>
                  <a:schemeClr val="tx1"/>
                </a:solidFill>
                <a:latin typeface="Trebuchet MS" panose="020B0603020202020204" pitchFamily="34" charset="0"/>
                <a:ea typeface="MS PGothic" panose="020B0600070205080204" pitchFamily="34" charset="-128"/>
              </a:defRPr>
            </a:lvl4pPr>
            <a:lvl5pPr marL="2057400" indent="-228600" eaLnBrk="0" hangingPunct="0">
              <a:defRPr sz="1600" b="1">
                <a:solidFill>
                  <a:schemeClr val="tx1"/>
                </a:solidFill>
                <a:latin typeface="Trebuchet MS" panose="020B0603020202020204" pitchFamily="34" charset="0"/>
                <a:ea typeface="MS PGothic" panose="020B0600070205080204" pitchFamily="34" charset="-128"/>
              </a:defRPr>
            </a:lvl5pPr>
            <a:lvl6pPr marL="25146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6pPr>
            <a:lvl7pPr marL="29718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7pPr>
            <a:lvl8pPr marL="34290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8pPr>
            <a:lvl9pPr marL="38862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9pPr>
          </a:lstStyle>
          <a:p>
            <a:pPr eaLnBrk="1" hangingPunct="1"/>
            <a:r>
              <a:rPr lang="en-US" altLang="en-US" sz="1400" b="0" dirty="0">
                <a:latin typeface="+mn-lt"/>
                <a:ea typeface="+mn-ea"/>
                <a:cs typeface="Arial" panose="020B0604020202020204" pitchFamily="34" charset="0"/>
              </a:rPr>
              <a:t>27 April, 2023</a:t>
            </a:r>
          </a:p>
          <a:p>
            <a:pPr eaLnBrk="1" hangingPunct="1"/>
            <a:r>
              <a:rPr lang="en-US" altLang="en-US" sz="1400" b="0" dirty="0" err="1">
                <a:latin typeface="+mn-lt"/>
                <a:ea typeface="+mn-ea"/>
                <a:cs typeface="Arial" panose="020B0604020202020204" pitchFamily="34" charset="0"/>
              </a:rPr>
              <a:t>Neum</a:t>
            </a:r>
            <a:r>
              <a:rPr lang="en-US" altLang="en-US" sz="1400" b="0" dirty="0">
                <a:latin typeface="+mn-lt"/>
                <a:ea typeface="+mn-ea"/>
                <a:cs typeface="Arial" panose="020B0604020202020204" pitchFamily="34" charset="0"/>
              </a:rPr>
              <a:t>, Bosnia and Herzegovina</a:t>
            </a:r>
          </a:p>
        </p:txBody>
      </p:sp>
      <p:grpSp>
        <p:nvGrpSpPr>
          <p:cNvPr id="5" name="Group 4">
            <a:extLst>
              <a:ext uri="{FF2B5EF4-FFF2-40B4-BE49-F238E27FC236}">
                <a16:creationId xmlns:a16="http://schemas.microsoft.com/office/drawing/2014/main" id="{B2F5CADE-D0D0-748A-6844-A86ED4DC3008}"/>
              </a:ext>
            </a:extLst>
          </p:cNvPr>
          <p:cNvGrpSpPr/>
          <p:nvPr/>
        </p:nvGrpSpPr>
        <p:grpSpPr>
          <a:xfrm>
            <a:off x="9685703" y="5882257"/>
            <a:ext cx="2419577" cy="893551"/>
            <a:chOff x="6558935" y="5909574"/>
            <a:chExt cx="2419577" cy="893551"/>
          </a:xfrm>
        </p:grpSpPr>
        <p:sp>
          <p:nvSpPr>
            <p:cNvPr id="8" name="Rectangle 7">
              <a:extLst>
                <a:ext uri="{FF2B5EF4-FFF2-40B4-BE49-F238E27FC236}">
                  <a16:creationId xmlns:a16="http://schemas.microsoft.com/office/drawing/2014/main" id="{4DEE4AB0-4BFD-3D5B-4A52-80C5DD7BA083}"/>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9" name="Picture 8">
              <a:extLst>
                <a:ext uri="{FF2B5EF4-FFF2-40B4-BE49-F238E27FC236}">
                  <a16:creationId xmlns:a16="http://schemas.microsoft.com/office/drawing/2014/main" id="{358AA494-696E-A263-A93A-633E60CE78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93536-0645-4B8B-8B50-BEA5C32DEEAC}"/>
              </a:ext>
            </a:extLst>
          </p:cNvPr>
          <p:cNvSpPr>
            <a:spLocks noGrp="1"/>
          </p:cNvSpPr>
          <p:nvPr>
            <p:ph type="title"/>
          </p:nvPr>
        </p:nvSpPr>
        <p:spPr/>
        <p:txBody>
          <a:bodyPr>
            <a:normAutofit fontScale="90000"/>
          </a:bodyPr>
          <a:lstStyle/>
          <a:p>
            <a:r>
              <a:rPr lang="en-US" dirty="0"/>
              <a:t>Other work</a:t>
            </a:r>
          </a:p>
        </p:txBody>
      </p:sp>
      <p:sp>
        <p:nvSpPr>
          <p:cNvPr id="4" name="Text Placeholder 3">
            <a:extLst>
              <a:ext uri="{FF2B5EF4-FFF2-40B4-BE49-F238E27FC236}">
                <a16:creationId xmlns:a16="http://schemas.microsoft.com/office/drawing/2014/main" id="{3B4F9448-728C-47F9-B897-E6490CA48B68}"/>
              </a:ext>
            </a:extLst>
          </p:cNvPr>
          <p:cNvSpPr>
            <a:spLocks noGrp="1"/>
          </p:cNvSpPr>
          <p:nvPr>
            <p:ph type="body" sz="quarter" idx="14"/>
          </p:nvPr>
        </p:nvSpPr>
        <p:spPr>
          <a:xfrm>
            <a:off x="475913" y="876550"/>
            <a:ext cx="11247297" cy="4847021"/>
          </a:xfrm>
        </p:spPr>
        <p:txBody>
          <a:bodyPr>
            <a:normAutofit/>
          </a:bodyPr>
          <a:lstStyle/>
          <a:p>
            <a:r>
              <a:rPr lang="en-US" sz="2400" dirty="0"/>
              <a:t>The World Bank is supporting other carbon pricing work ongoing in the region, including: </a:t>
            </a:r>
          </a:p>
          <a:p>
            <a:pPr marL="0" indent="0">
              <a:buNone/>
            </a:pPr>
            <a:endParaRPr lang="en-US" sz="2400" dirty="0"/>
          </a:p>
          <a:p>
            <a:r>
              <a:rPr lang="en-US" sz="2400" dirty="0"/>
              <a:t>Montenegro (improving current ETS and looking at options to expand the carbon price signal through crediting or expanding to other sectors), </a:t>
            </a:r>
            <a:r>
              <a:rPr lang="en-US" sz="2400" dirty="0" err="1"/>
              <a:t>Türkiye</a:t>
            </a:r>
            <a:r>
              <a:rPr lang="en-US" sz="2400" dirty="0"/>
              <a:t> (developing a pilot ETS for implementation) and Ukraine (core design elements for a national ETS) are advancing emissions trading work through the World Bank’s </a:t>
            </a:r>
            <a:r>
              <a:rPr lang="en-US" sz="2400" dirty="0">
                <a:hlinkClick r:id="rId3"/>
              </a:rPr>
              <a:t>Partnership for Market Implementation</a:t>
            </a:r>
            <a:r>
              <a:rPr lang="en-US" sz="2400" b="1" dirty="0"/>
              <a:t> </a:t>
            </a:r>
            <a:endParaRPr lang="en-US" sz="2400" dirty="0"/>
          </a:p>
          <a:p>
            <a:r>
              <a:rPr lang="en-US" sz="2400" dirty="0"/>
              <a:t>Serbia: modeling carbon pricing and CBAM impacts as part of a broader report on </a:t>
            </a:r>
            <a:r>
              <a:rPr lang="en-US" sz="2400" dirty="0">
                <a:hlinkClick r:id="rId4"/>
              </a:rPr>
              <a:t>green and resilient growth</a:t>
            </a:r>
            <a:endParaRPr lang="en-US" sz="2400" dirty="0"/>
          </a:p>
          <a:p>
            <a:r>
              <a:rPr lang="en-US" sz="2400" dirty="0"/>
              <a:t>Upcoming: Regular Economic Report and Country Climate Development Report for Western Balkans will look at CBAM and carbon pricing</a:t>
            </a:r>
          </a:p>
        </p:txBody>
      </p:sp>
      <p:sp>
        <p:nvSpPr>
          <p:cNvPr id="6" name="Slide Number Placeholder 5">
            <a:extLst>
              <a:ext uri="{FF2B5EF4-FFF2-40B4-BE49-F238E27FC236}">
                <a16:creationId xmlns:a16="http://schemas.microsoft.com/office/drawing/2014/main" id="{0593CF37-2384-4D5C-BF5C-B1B37B5526D3}"/>
              </a:ext>
            </a:extLst>
          </p:cNvPr>
          <p:cNvSpPr>
            <a:spLocks noGrp="1"/>
          </p:cNvSpPr>
          <p:nvPr>
            <p:ph type="sldNum" sz="quarter" idx="16"/>
          </p:nvPr>
        </p:nvSpPr>
        <p:spPr/>
        <p:txBody>
          <a:bodyPr/>
          <a:lstStyle/>
          <a:p>
            <a:fld id="{A16A1896-7F39-4641-9106-D76D8AD100EB}" type="slidenum">
              <a:rPr lang="en-US" altLang="en-US" smtClean="0"/>
              <a:pPr/>
              <a:t>10</a:t>
            </a:fld>
            <a:endParaRPr lang="en-US" altLang="en-US"/>
          </a:p>
        </p:txBody>
      </p:sp>
      <p:sp>
        <p:nvSpPr>
          <p:cNvPr id="8" name="Rectangle 1">
            <a:extLst>
              <a:ext uri="{FF2B5EF4-FFF2-40B4-BE49-F238E27FC236}">
                <a16:creationId xmlns:a16="http://schemas.microsoft.com/office/drawing/2014/main" id="{CFB82ED5-9F65-47E9-AEC0-EDCC5958E404}"/>
              </a:ext>
            </a:extLst>
          </p:cNvPr>
          <p:cNvSpPr>
            <a:spLocks noChangeArrowheads="1"/>
          </p:cNvSpPr>
          <p:nvPr/>
        </p:nvSpPr>
        <p:spPr bwMode="auto">
          <a:xfrm>
            <a:off x="4275931" y="1784304"/>
            <a:ext cx="12277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br>
              <a:rPr lang="en-US" altLang="en-US">
                <a:latin typeface="Arial" panose="020B0604020202020204" pitchFamily="34" charset="0"/>
              </a:rPr>
            </a:br>
            <a:endParaRPr lang="en-US" altLang="en-US">
              <a:latin typeface="Arial" panose="020B0604020202020204" pitchFamily="34" charset="0"/>
            </a:endParaRPr>
          </a:p>
        </p:txBody>
      </p:sp>
      <p:sp>
        <p:nvSpPr>
          <p:cNvPr id="15" name="Footer Placeholder 4">
            <a:extLst>
              <a:ext uri="{FF2B5EF4-FFF2-40B4-BE49-F238E27FC236}">
                <a16:creationId xmlns:a16="http://schemas.microsoft.com/office/drawing/2014/main" id="{70E8FA48-AF09-4A92-8D23-1DF2456C9909}"/>
              </a:ext>
            </a:extLst>
          </p:cNvPr>
          <p:cNvSpPr>
            <a:spLocks noGrp="1"/>
          </p:cNvSpPr>
          <p:nvPr>
            <p:ph type="ftr" sz="quarter" idx="15"/>
          </p:nvPr>
        </p:nvSpPr>
        <p:spPr>
          <a:xfrm>
            <a:off x="4038600" y="6356350"/>
            <a:ext cx="4114800" cy="365125"/>
          </a:xfrm>
        </p:spPr>
        <p:txBody>
          <a:bodyPr/>
          <a:lstStyle/>
          <a:p>
            <a:pPr>
              <a:defRPr/>
            </a:pPr>
            <a:r>
              <a:rPr lang="en-US" dirty="0">
                <a:ea typeface="+mj-ea"/>
                <a:cs typeface="+mj-cs"/>
              </a:rPr>
              <a:t>BiH ETS Design Options Report</a:t>
            </a:r>
            <a:endParaRPr lang="en-US" dirty="0"/>
          </a:p>
        </p:txBody>
      </p:sp>
      <p:grpSp>
        <p:nvGrpSpPr>
          <p:cNvPr id="3" name="Group 2">
            <a:extLst>
              <a:ext uri="{FF2B5EF4-FFF2-40B4-BE49-F238E27FC236}">
                <a16:creationId xmlns:a16="http://schemas.microsoft.com/office/drawing/2014/main" id="{1C74079A-A557-4960-D3C2-E4C59C2748E6}"/>
              </a:ext>
            </a:extLst>
          </p:cNvPr>
          <p:cNvGrpSpPr/>
          <p:nvPr/>
        </p:nvGrpSpPr>
        <p:grpSpPr>
          <a:xfrm>
            <a:off x="9685703" y="5882257"/>
            <a:ext cx="2419577" cy="893551"/>
            <a:chOff x="6558935" y="5909574"/>
            <a:chExt cx="2419577" cy="893551"/>
          </a:xfrm>
        </p:grpSpPr>
        <p:sp>
          <p:nvSpPr>
            <p:cNvPr id="5" name="Rectangle 4">
              <a:extLst>
                <a:ext uri="{FF2B5EF4-FFF2-40B4-BE49-F238E27FC236}">
                  <a16:creationId xmlns:a16="http://schemas.microsoft.com/office/drawing/2014/main" id="{2419233B-24B4-4055-6D50-9E0F1135480E}"/>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7" name="Picture 6">
              <a:extLst>
                <a:ext uri="{FF2B5EF4-FFF2-40B4-BE49-F238E27FC236}">
                  <a16:creationId xmlns:a16="http://schemas.microsoft.com/office/drawing/2014/main" id="{73F2579F-A9F5-BCF6-1F20-D9BCEF1C5A7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extLst>
      <p:ext uri="{BB962C8B-B14F-4D97-AF65-F5344CB8AC3E}">
        <p14:creationId xmlns:p14="http://schemas.microsoft.com/office/powerpoint/2010/main" val="332229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93536-0645-4B8B-8B50-BEA5C32DEEAC}"/>
              </a:ext>
            </a:extLst>
          </p:cNvPr>
          <p:cNvSpPr>
            <a:spLocks noGrp="1"/>
          </p:cNvSpPr>
          <p:nvPr>
            <p:ph type="title"/>
          </p:nvPr>
        </p:nvSpPr>
        <p:spPr>
          <a:xfrm>
            <a:off x="1870762" y="2598242"/>
            <a:ext cx="8439487" cy="667338"/>
          </a:xfrm>
        </p:spPr>
        <p:txBody>
          <a:bodyPr>
            <a:normAutofit fontScale="90000"/>
          </a:bodyPr>
          <a:lstStyle/>
          <a:p>
            <a:pPr algn="ctr"/>
            <a:r>
              <a:rPr lang="en-US" b="1" dirty="0"/>
              <a:t>Thank You</a:t>
            </a:r>
          </a:p>
        </p:txBody>
      </p:sp>
      <p:sp>
        <p:nvSpPr>
          <p:cNvPr id="3" name="Content Placeholder 2">
            <a:extLst>
              <a:ext uri="{FF2B5EF4-FFF2-40B4-BE49-F238E27FC236}">
                <a16:creationId xmlns:a16="http://schemas.microsoft.com/office/drawing/2014/main" id="{BC864890-7F50-4D1A-A95F-66C460AD5268}"/>
              </a:ext>
            </a:extLst>
          </p:cNvPr>
          <p:cNvSpPr>
            <a:spLocks noGrp="1"/>
          </p:cNvSpPr>
          <p:nvPr>
            <p:ph sz="quarter" idx="10"/>
          </p:nvPr>
        </p:nvSpPr>
        <p:spPr/>
        <p:txBody>
          <a:bodyPr/>
          <a:lstStyle/>
          <a:p>
            <a:endParaRPr lang="en-US" dirty="0"/>
          </a:p>
          <a:p>
            <a:pPr marL="0" indent="0">
              <a:buNone/>
            </a:pPr>
            <a:br>
              <a:rPr lang="en-US" dirty="0"/>
            </a:br>
            <a:endParaRPr lang="en-US" dirty="0"/>
          </a:p>
          <a:p>
            <a:endParaRPr lang="en-US" dirty="0"/>
          </a:p>
        </p:txBody>
      </p:sp>
      <p:sp>
        <p:nvSpPr>
          <p:cNvPr id="5" name="Footer Placeholder 4">
            <a:extLst>
              <a:ext uri="{FF2B5EF4-FFF2-40B4-BE49-F238E27FC236}">
                <a16:creationId xmlns:a16="http://schemas.microsoft.com/office/drawing/2014/main" id="{3EF681F7-8503-435E-8F79-B17A47F60EF8}"/>
              </a:ext>
            </a:extLst>
          </p:cNvPr>
          <p:cNvSpPr>
            <a:spLocks noGrp="1"/>
          </p:cNvSpPr>
          <p:nvPr>
            <p:ph type="ftr" sz="quarter" idx="15"/>
          </p:nvPr>
        </p:nvSpPr>
        <p:spPr/>
        <p:txBody>
          <a:bodyPr/>
          <a:lstStyle/>
          <a:p>
            <a:pPr>
              <a:defRPr/>
            </a:pPr>
            <a:r>
              <a:rPr lang="en-US" dirty="0">
                <a:ea typeface="+mj-ea"/>
                <a:cs typeface="+mj-cs"/>
              </a:rPr>
              <a:t>BiH ETS Design Options Report</a:t>
            </a:r>
            <a:endParaRPr lang="en-US" dirty="0"/>
          </a:p>
        </p:txBody>
      </p:sp>
      <p:sp>
        <p:nvSpPr>
          <p:cNvPr id="6" name="Slide Number Placeholder 5">
            <a:extLst>
              <a:ext uri="{FF2B5EF4-FFF2-40B4-BE49-F238E27FC236}">
                <a16:creationId xmlns:a16="http://schemas.microsoft.com/office/drawing/2014/main" id="{0593CF37-2384-4D5C-BF5C-B1B37B5526D3}"/>
              </a:ext>
            </a:extLst>
          </p:cNvPr>
          <p:cNvSpPr>
            <a:spLocks noGrp="1"/>
          </p:cNvSpPr>
          <p:nvPr>
            <p:ph type="sldNum" sz="quarter" idx="16"/>
          </p:nvPr>
        </p:nvSpPr>
        <p:spPr/>
        <p:txBody>
          <a:bodyPr/>
          <a:lstStyle/>
          <a:p>
            <a:fld id="{A16A1896-7F39-4641-9106-D76D8AD100EB}" type="slidenum">
              <a:rPr lang="en-US" altLang="en-US" smtClean="0"/>
              <a:pPr/>
              <a:t>11</a:t>
            </a:fld>
            <a:endParaRPr lang="en-US" altLang="en-US"/>
          </a:p>
        </p:txBody>
      </p:sp>
      <p:grpSp>
        <p:nvGrpSpPr>
          <p:cNvPr id="4" name="Group 3">
            <a:extLst>
              <a:ext uri="{FF2B5EF4-FFF2-40B4-BE49-F238E27FC236}">
                <a16:creationId xmlns:a16="http://schemas.microsoft.com/office/drawing/2014/main" id="{3638609E-A960-4C6C-392B-C0BDF5DE1D10}"/>
              </a:ext>
            </a:extLst>
          </p:cNvPr>
          <p:cNvGrpSpPr/>
          <p:nvPr/>
        </p:nvGrpSpPr>
        <p:grpSpPr>
          <a:xfrm>
            <a:off x="9685703" y="5882257"/>
            <a:ext cx="2419577" cy="893551"/>
            <a:chOff x="6558935" y="5909574"/>
            <a:chExt cx="2419577" cy="893551"/>
          </a:xfrm>
        </p:grpSpPr>
        <p:sp>
          <p:nvSpPr>
            <p:cNvPr id="10" name="Rectangle 9">
              <a:extLst>
                <a:ext uri="{FF2B5EF4-FFF2-40B4-BE49-F238E27FC236}">
                  <a16:creationId xmlns:a16="http://schemas.microsoft.com/office/drawing/2014/main" id="{8143901A-DD7B-51E6-3CB7-3315AAF00F27}"/>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11" name="Picture 10">
              <a:extLst>
                <a:ext uri="{FF2B5EF4-FFF2-40B4-BE49-F238E27FC236}">
                  <a16:creationId xmlns:a16="http://schemas.microsoft.com/office/drawing/2014/main" id="{B57D853C-2BD2-ADBA-AE81-E1B1F8839B0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extLst>
      <p:ext uri="{BB962C8B-B14F-4D97-AF65-F5344CB8AC3E}">
        <p14:creationId xmlns:p14="http://schemas.microsoft.com/office/powerpoint/2010/main" val="189235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2A1A-2746-4B12-A4D0-53E6A934F63F}"/>
              </a:ext>
            </a:extLst>
          </p:cNvPr>
          <p:cNvSpPr>
            <a:spLocks noGrp="1"/>
          </p:cNvSpPr>
          <p:nvPr>
            <p:ph type="title"/>
          </p:nvPr>
        </p:nvSpPr>
        <p:spPr>
          <a:xfrm>
            <a:off x="1880935" y="269164"/>
            <a:ext cx="8439487" cy="667338"/>
          </a:xfrm>
        </p:spPr>
        <p:txBody>
          <a:bodyPr>
            <a:normAutofit/>
          </a:bodyPr>
          <a:lstStyle/>
          <a:p>
            <a:pPr algn="ctr"/>
            <a:r>
              <a:rPr lang="en-US" sz="3200" b="1" dirty="0">
                <a:ea typeface="MS PGothic"/>
              </a:rPr>
              <a:t>BACKGROUND</a:t>
            </a:r>
            <a:endParaRPr lang="en-US" sz="3200" b="1" dirty="0"/>
          </a:p>
        </p:txBody>
      </p:sp>
      <p:sp>
        <p:nvSpPr>
          <p:cNvPr id="3" name="Content Placeholder 2">
            <a:extLst>
              <a:ext uri="{FF2B5EF4-FFF2-40B4-BE49-F238E27FC236}">
                <a16:creationId xmlns:a16="http://schemas.microsoft.com/office/drawing/2014/main" id="{F9CDBA0F-7C7E-4084-8A7F-272ADD04D3D9}"/>
              </a:ext>
            </a:extLst>
          </p:cNvPr>
          <p:cNvSpPr>
            <a:spLocks noGrp="1"/>
          </p:cNvSpPr>
          <p:nvPr>
            <p:ph sz="quarter" idx="10"/>
          </p:nvPr>
        </p:nvSpPr>
        <p:spPr>
          <a:xfrm>
            <a:off x="1767920" y="968599"/>
            <a:ext cx="8911112" cy="4940976"/>
          </a:xfrm>
        </p:spPr>
        <p:txBody>
          <a:bodyPr>
            <a:normAutofit/>
          </a:bodyPr>
          <a:lstStyle/>
          <a:p>
            <a:r>
              <a:rPr lang="en-US" sz="2400" dirty="0">
                <a:solidFill>
                  <a:schemeClr val="tx1"/>
                </a:solidFill>
              </a:rPr>
              <a:t>Bosnia and Herzegovina has developed an </a:t>
            </a:r>
            <a:r>
              <a:rPr lang="en-US" sz="2400" b="1" dirty="0">
                <a:solidFill>
                  <a:schemeClr val="tx1"/>
                </a:solidFill>
              </a:rPr>
              <a:t>emissions trading roadmap</a:t>
            </a:r>
            <a:endParaRPr lang="en-US" sz="2400" dirty="0">
              <a:solidFill>
                <a:schemeClr val="tx1"/>
              </a:solidFill>
            </a:endParaRPr>
          </a:p>
          <a:p>
            <a:r>
              <a:rPr lang="en-US" sz="2400" dirty="0">
                <a:solidFill>
                  <a:schemeClr val="tx1"/>
                </a:solidFill>
              </a:rPr>
              <a:t>Starting to consider and plan how the various elements of the EU emission trading system (ETS) and related legislation can be introduced and implemented to enable carbon pricing in a timely manner</a:t>
            </a:r>
          </a:p>
          <a:p>
            <a:pPr algn="l"/>
            <a:r>
              <a:rPr lang="en-US" sz="2400" dirty="0">
                <a:solidFill>
                  <a:schemeClr val="tx1"/>
                </a:solidFill>
              </a:rPr>
              <a:t>In the preliminary phase, the focus is on starting a dialogue in the country to explore the main design elements of emissions trading</a:t>
            </a:r>
          </a:p>
          <a:p>
            <a:pPr algn="l"/>
            <a:r>
              <a:rPr lang="en-US" sz="2400" dirty="0">
                <a:solidFill>
                  <a:schemeClr val="tx1"/>
                </a:solidFill>
              </a:rPr>
              <a:t>BiH has also </a:t>
            </a:r>
            <a:r>
              <a:rPr lang="en-US" sz="2400" b="1" dirty="0">
                <a:solidFill>
                  <a:schemeClr val="tx1"/>
                </a:solidFill>
              </a:rPr>
              <a:t>passed Monitoring, Reporting and Verification legislation for Greenhouse Gas emissions </a:t>
            </a:r>
            <a:r>
              <a:rPr lang="en-US" sz="2400" dirty="0">
                <a:solidFill>
                  <a:schemeClr val="tx1"/>
                </a:solidFill>
              </a:rPr>
              <a:t>and reports electricity production emissions and CO2 intensity through the Energy Community.</a:t>
            </a:r>
          </a:p>
          <a:p>
            <a:pPr marL="0" indent="0">
              <a:buNone/>
            </a:pPr>
            <a:endParaRPr lang="en-US" sz="2400" dirty="0">
              <a:solidFill>
                <a:schemeClr val="tx1"/>
              </a:solidFill>
            </a:endParaRPr>
          </a:p>
        </p:txBody>
      </p:sp>
      <p:sp>
        <p:nvSpPr>
          <p:cNvPr id="6" name="Slide Number Placeholder 5">
            <a:extLst>
              <a:ext uri="{FF2B5EF4-FFF2-40B4-BE49-F238E27FC236}">
                <a16:creationId xmlns:a16="http://schemas.microsoft.com/office/drawing/2014/main" id="{B716A508-A083-4EA8-A96C-F6E9C9B1D9C2}"/>
              </a:ext>
            </a:extLst>
          </p:cNvPr>
          <p:cNvSpPr>
            <a:spLocks noGrp="1"/>
          </p:cNvSpPr>
          <p:nvPr>
            <p:ph type="sldNum" sz="quarter" idx="16"/>
          </p:nvPr>
        </p:nvSpPr>
        <p:spPr/>
        <p:txBody>
          <a:bodyPr/>
          <a:lstStyle/>
          <a:p>
            <a:fld id="{A16A1896-7F39-4641-9106-D76D8AD100EB}" type="slidenum">
              <a:rPr lang="en-US" altLang="en-US" smtClean="0"/>
              <a:pPr/>
              <a:t>2</a:t>
            </a:fld>
            <a:endParaRPr lang="en-US" altLang="en-US"/>
          </a:p>
        </p:txBody>
      </p:sp>
      <p:sp>
        <p:nvSpPr>
          <p:cNvPr id="16" name="Footer Placeholder 4">
            <a:extLst>
              <a:ext uri="{FF2B5EF4-FFF2-40B4-BE49-F238E27FC236}">
                <a16:creationId xmlns:a16="http://schemas.microsoft.com/office/drawing/2014/main" id="{5121856B-EA31-4FA3-8C41-777B1A289998}"/>
              </a:ext>
            </a:extLst>
          </p:cNvPr>
          <p:cNvSpPr>
            <a:spLocks noGrp="1"/>
          </p:cNvSpPr>
          <p:nvPr>
            <p:ph type="ftr" sz="quarter" idx="15"/>
          </p:nvPr>
        </p:nvSpPr>
        <p:spPr>
          <a:xfrm>
            <a:off x="4038600" y="6356350"/>
            <a:ext cx="4114800" cy="365125"/>
          </a:xfrm>
        </p:spPr>
        <p:txBody>
          <a:bodyPr/>
          <a:lstStyle/>
          <a:p>
            <a:pPr>
              <a:defRPr/>
            </a:pPr>
            <a:r>
              <a:rPr lang="en-US" dirty="0">
                <a:ea typeface="+mj-ea"/>
                <a:cs typeface="+mj-cs"/>
              </a:rPr>
              <a:t>BiH ETS Design Options Report</a:t>
            </a:r>
            <a:endParaRPr lang="en-US" dirty="0"/>
          </a:p>
        </p:txBody>
      </p:sp>
      <p:grpSp>
        <p:nvGrpSpPr>
          <p:cNvPr id="11" name="Group 10">
            <a:extLst>
              <a:ext uri="{FF2B5EF4-FFF2-40B4-BE49-F238E27FC236}">
                <a16:creationId xmlns:a16="http://schemas.microsoft.com/office/drawing/2014/main" id="{F2E8CA7E-0ECB-D7BE-D532-267A4A805C62}"/>
              </a:ext>
            </a:extLst>
          </p:cNvPr>
          <p:cNvGrpSpPr/>
          <p:nvPr/>
        </p:nvGrpSpPr>
        <p:grpSpPr>
          <a:xfrm>
            <a:off x="9685703" y="5882257"/>
            <a:ext cx="2419577" cy="893551"/>
            <a:chOff x="6558935" y="5909574"/>
            <a:chExt cx="2419577" cy="893551"/>
          </a:xfrm>
        </p:grpSpPr>
        <p:sp>
          <p:nvSpPr>
            <p:cNvPr id="12" name="Rectangle 11">
              <a:extLst>
                <a:ext uri="{FF2B5EF4-FFF2-40B4-BE49-F238E27FC236}">
                  <a16:creationId xmlns:a16="http://schemas.microsoft.com/office/drawing/2014/main" id="{9253B035-5497-9660-F42F-80F2DA7F745F}"/>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13" name="Picture 12">
              <a:extLst>
                <a:ext uri="{FF2B5EF4-FFF2-40B4-BE49-F238E27FC236}">
                  <a16:creationId xmlns:a16="http://schemas.microsoft.com/office/drawing/2014/main" id="{A7829B30-0BDB-DBA5-13D5-893ADACA85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extLst>
      <p:ext uri="{BB962C8B-B14F-4D97-AF65-F5344CB8AC3E}">
        <p14:creationId xmlns:p14="http://schemas.microsoft.com/office/powerpoint/2010/main" val="223687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2A1A-2746-4B12-A4D0-53E6A934F63F}"/>
              </a:ext>
            </a:extLst>
          </p:cNvPr>
          <p:cNvSpPr>
            <a:spLocks noGrp="1"/>
          </p:cNvSpPr>
          <p:nvPr>
            <p:ph type="title"/>
          </p:nvPr>
        </p:nvSpPr>
        <p:spPr>
          <a:xfrm>
            <a:off x="1880935" y="269164"/>
            <a:ext cx="8439487" cy="667338"/>
          </a:xfrm>
        </p:spPr>
        <p:txBody>
          <a:bodyPr>
            <a:normAutofit/>
          </a:bodyPr>
          <a:lstStyle/>
          <a:p>
            <a:pPr algn="ctr"/>
            <a:r>
              <a:rPr lang="en-US" sz="3200" b="1" dirty="0">
                <a:ea typeface="MS PGothic"/>
              </a:rPr>
              <a:t>BACKGROUND</a:t>
            </a:r>
            <a:endParaRPr lang="en-US" sz="3200" b="1" dirty="0"/>
          </a:p>
        </p:txBody>
      </p:sp>
      <p:sp>
        <p:nvSpPr>
          <p:cNvPr id="3" name="Content Placeholder 2">
            <a:extLst>
              <a:ext uri="{FF2B5EF4-FFF2-40B4-BE49-F238E27FC236}">
                <a16:creationId xmlns:a16="http://schemas.microsoft.com/office/drawing/2014/main" id="{F9CDBA0F-7C7E-4084-8A7F-272ADD04D3D9}"/>
              </a:ext>
            </a:extLst>
          </p:cNvPr>
          <p:cNvSpPr>
            <a:spLocks noGrp="1"/>
          </p:cNvSpPr>
          <p:nvPr>
            <p:ph sz="quarter" idx="10"/>
          </p:nvPr>
        </p:nvSpPr>
        <p:spPr>
          <a:xfrm>
            <a:off x="123290" y="754769"/>
            <a:ext cx="11897473" cy="4940976"/>
          </a:xfrm>
        </p:spPr>
        <p:txBody>
          <a:bodyPr>
            <a:noAutofit/>
          </a:bodyPr>
          <a:lstStyle/>
          <a:p>
            <a:r>
              <a:rPr lang="en-US" sz="2400" dirty="0">
                <a:solidFill>
                  <a:schemeClr val="tx1"/>
                </a:solidFill>
              </a:rPr>
              <a:t>The World Bank is providing technical assistance, working with the Ministry for Foreign Trade and Economic Relations,  as well as other donors, on a one-year project focusing on ETS design options, including computable general equilibrium (macroeconomic) modeling. </a:t>
            </a:r>
          </a:p>
          <a:p>
            <a:endParaRPr lang="en-US" sz="2400" dirty="0">
              <a:solidFill>
                <a:schemeClr val="tx1"/>
              </a:solidFill>
            </a:endParaRPr>
          </a:p>
          <a:p>
            <a:r>
              <a:rPr lang="en-US" sz="2400" dirty="0">
                <a:solidFill>
                  <a:schemeClr val="tx1"/>
                </a:solidFill>
              </a:rPr>
              <a:t>While there are several other design choices to be made in building an ETS, the decision was made to limit the analysis to </a:t>
            </a:r>
            <a:r>
              <a:rPr lang="en-US" sz="2400" b="1" dirty="0">
                <a:solidFill>
                  <a:schemeClr val="tx1"/>
                </a:solidFill>
              </a:rPr>
              <a:t>scope and cap </a:t>
            </a:r>
            <a:r>
              <a:rPr lang="en-US" sz="2400" dirty="0">
                <a:solidFill>
                  <a:schemeClr val="tx1"/>
                </a:solidFill>
              </a:rPr>
              <a:t>as they are early and fundamental decisions that need to be taken by the Government</a:t>
            </a:r>
          </a:p>
          <a:p>
            <a:endParaRPr lang="en-US" sz="2400" dirty="0">
              <a:solidFill>
                <a:schemeClr val="tx1"/>
              </a:solidFill>
            </a:endParaRPr>
          </a:p>
          <a:p>
            <a:r>
              <a:rPr lang="en-US" sz="2400" dirty="0">
                <a:solidFill>
                  <a:schemeClr val="tx1"/>
                </a:solidFill>
              </a:rPr>
              <a:t>Given the close relationship with the EU and political commitments to align with EU Climate Law, these design choices will also be </a:t>
            </a:r>
            <a:r>
              <a:rPr lang="en-US" sz="2400" b="1" dirty="0">
                <a:solidFill>
                  <a:schemeClr val="tx1"/>
                </a:solidFill>
              </a:rPr>
              <a:t>influenced by the design of the EU ETS. Alignment and interactions with the NECP </a:t>
            </a:r>
            <a:r>
              <a:rPr lang="en-US" sz="2400" dirty="0">
                <a:solidFill>
                  <a:schemeClr val="tx1"/>
                </a:solidFill>
              </a:rPr>
              <a:t>will also be considered.</a:t>
            </a:r>
          </a:p>
          <a:p>
            <a:endParaRPr lang="en-US" sz="2400" b="1" dirty="0">
              <a:solidFill>
                <a:schemeClr val="tx1"/>
              </a:solidFill>
            </a:endParaRPr>
          </a:p>
          <a:p>
            <a:r>
              <a:rPr lang="en-US" sz="2400" dirty="0">
                <a:solidFill>
                  <a:schemeClr val="tx1"/>
                </a:solidFill>
              </a:rPr>
              <a:t>To inform the report and modeling results, </a:t>
            </a:r>
            <a:r>
              <a:rPr lang="en-US" sz="2400" b="1" dirty="0">
                <a:solidFill>
                  <a:schemeClr val="tx1"/>
                </a:solidFill>
              </a:rPr>
              <a:t>workshops</a:t>
            </a:r>
            <a:r>
              <a:rPr lang="en-US" sz="2400" dirty="0">
                <a:solidFill>
                  <a:schemeClr val="tx1"/>
                </a:solidFill>
              </a:rPr>
              <a:t> with stakeholders will also be held throughout the report writing process. </a:t>
            </a:r>
          </a:p>
        </p:txBody>
      </p:sp>
      <p:sp>
        <p:nvSpPr>
          <p:cNvPr id="6" name="Slide Number Placeholder 5">
            <a:extLst>
              <a:ext uri="{FF2B5EF4-FFF2-40B4-BE49-F238E27FC236}">
                <a16:creationId xmlns:a16="http://schemas.microsoft.com/office/drawing/2014/main" id="{B716A508-A083-4EA8-A96C-F6E9C9B1D9C2}"/>
              </a:ext>
            </a:extLst>
          </p:cNvPr>
          <p:cNvSpPr>
            <a:spLocks noGrp="1"/>
          </p:cNvSpPr>
          <p:nvPr>
            <p:ph type="sldNum" sz="quarter" idx="16"/>
          </p:nvPr>
        </p:nvSpPr>
        <p:spPr/>
        <p:txBody>
          <a:bodyPr/>
          <a:lstStyle/>
          <a:p>
            <a:fld id="{A16A1896-7F39-4641-9106-D76D8AD100EB}" type="slidenum">
              <a:rPr lang="en-US" altLang="en-US" smtClean="0"/>
              <a:pPr/>
              <a:t>3</a:t>
            </a:fld>
            <a:endParaRPr lang="en-US" altLang="en-US"/>
          </a:p>
        </p:txBody>
      </p:sp>
      <p:sp>
        <p:nvSpPr>
          <p:cNvPr id="16" name="Footer Placeholder 4">
            <a:extLst>
              <a:ext uri="{FF2B5EF4-FFF2-40B4-BE49-F238E27FC236}">
                <a16:creationId xmlns:a16="http://schemas.microsoft.com/office/drawing/2014/main" id="{5121856B-EA31-4FA3-8C41-777B1A289998}"/>
              </a:ext>
            </a:extLst>
          </p:cNvPr>
          <p:cNvSpPr>
            <a:spLocks noGrp="1"/>
          </p:cNvSpPr>
          <p:nvPr>
            <p:ph type="ftr" sz="quarter" idx="15"/>
          </p:nvPr>
        </p:nvSpPr>
        <p:spPr>
          <a:xfrm>
            <a:off x="4038600" y="6356350"/>
            <a:ext cx="4114800" cy="365125"/>
          </a:xfrm>
        </p:spPr>
        <p:txBody>
          <a:bodyPr/>
          <a:lstStyle/>
          <a:p>
            <a:pPr>
              <a:defRPr/>
            </a:pPr>
            <a:r>
              <a:rPr lang="en-US" dirty="0">
                <a:ea typeface="+mj-ea"/>
                <a:cs typeface="+mj-cs"/>
              </a:rPr>
              <a:t>BiH ETS Design Options Report</a:t>
            </a:r>
            <a:endParaRPr lang="en-US" dirty="0"/>
          </a:p>
        </p:txBody>
      </p:sp>
      <p:grpSp>
        <p:nvGrpSpPr>
          <p:cNvPr id="14" name="Group 13">
            <a:extLst>
              <a:ext uri="{FF2B5EF4-FFF2-40B4-BE49-F238E27FC236}">
                <a16:creationId xmlns:a16="http://schemas.microsoft.com/office/drawing/2014/main" id="{F6FA0FE4-7CF6-A9EF-09CF-4C0DB0AEF100}"/>
              </a:ext>
            </a:extLst>
          </p:cNvPr>
          <p:cNvGrpSpPr/>
          <p:nvPr/>
        </p:nvGrpSpPr>
        <p:grpSpPr>
          <a:xfrm>
            <a:off x="9685703" y="5882257"/>
            <a:ext cx="2419577" cy="893551"/>
            <a:chOff x="6558935" y="5909574"/>
            <a:chExt cx="2419577" cy="893551"/>
          </a:xfrm>
        </p:grpSpPr>
        <p:sp>
          <p:nvSpPr>
            <p:cNvPr id="15" name="Rectangle 14">
              <a:extLst>
                <a:ext uri="{FF2B5EF4-FFF2-40B4-BE49-F238E27FC236}">
                  <a16:creationId xmlns:a16="http://schemas.microsoft.com/office/drawing/2014/main" id="{9C827D3D-8886-7970-C579-8436AEC12186}"/>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17" name="Picture 16">
              <a:extLst>
                <a:ext uri="{FF2B5EF4-FFF2-40B4-BE49-F238E27FC236}">
                  <a16:creationId xmlns:a16="http://schemas.microsoft.com/office/drawing/2014/main" id="{CF0F950D-8082-BFCE-50DE-D449263E7CD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extLst>
      <p:ext uri="{BB962C8B-B14F-4D97-AF65-F5344CB8AC3E}">
        <p14:creationId xmlns:p14="http://schemas.microsoft.com/office/powerpoint/2010/main" val="1803353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2A1A-2746-4B12-A4D0-53E6A934F63F}"/>
              </a:ext>
            </a:extLst>
          </p:cNvPr>
          <p:cNvSpPr>
            <a:spLocks noGrp="1"/>
          </p:cNvSpPr>
          <p:nvPr>
            <p:ph type="title"/>
          </p:nvPr>
        </p:nvSpPr>
        <p:spPr>
          <a:xfrm>
            <a:off x="2032000" y="71333"/>
            <a:ext cx="8439487" cy="667338"/>
          </a:xfrm>
        </p:spPr>
        <p:txBody>
          <a:bodyPr>
            <a:normAutofit fontScale="90000"/>
          </a:bodyPr>
          <a:lstStyle/>
          <a:p>
            <a:pPr algn="ctr"/>
            <a:r>
              <a:rPr lang="en-US" sz="3600" b="1" dirty="0">
                <a:ea typeface="MS PGothic"/>
              </a:rPr>
              <a:t>TIMELINE</a:t>
            </a:r>
            <a:r>
              <a:rPr lang="en-US" b="1" dirty="0">
                <a:ea typeface="MS PGothic"/>
              </a:rPr>
              <a:t> </a:t>
            </a:r>
            <a:endParaRPr lang="en-US" b="1" dirty="0"/>
          </a:p>
        </p:txBody>
      </p:sp>
      <p:sp>
        <p:nvSpPr>
          <p:cNvPr id="6" name="Slide Number Placeholder 5">
            <a:extLst>
              <a:ext uri="{FF2B5EF4-FFF2-40B4-BE49-F238E27FC236}">
                <a16:creationId xmlns:a16="http://schemas.microsoft.com/office/drawing/2014/main" id="{B716A508-A083-4EA8-A96C-F6E9C9B1D9C2}"/>
              </a:ext>
            </a:extLst>
          </p:cNvPr>
          <p:cNvSpPr>
            <a:spLocks noGrp="1"/>
          </p:cNvSpPr>
          <p:nvPr>
            <p:ph type="sldNum" sz="quarter" idx="16"/>
          </p:nvPr>
        </p:nvSpPr>
        <p:spPr/>
        <p:txBody>
          <a:bodyPr/>
          <a:lstStyle/>
          <a:p>
            <a:fld id="{A16A1896-7F39-4641-9106-D76D8AD100EB}" type="slidenum">
              <a:rPr lang="en-US" altLang="en-US" smtClean="0"/>
              <a:pPr/>
              <a:t>4</a:t>
            </a:fld>
            <a:endParaRPr lang="en-US" altLang="en-US"/>
          </a:p>
        </p:txBody>
      </p:sp>
      <p:grpSp>
        <p:nvGrpSpPr>
          <p:cNvPr id="7" name="Group 6">
            <a:extLst>
              <a:ext uri="{FF2B5EF4-FFF2-40B4-BE49-F238E27FC236}">
                <a16:creationId xmlns:a16="http://schemas.microsoft.com/office/drawing/2014/main" id="{BB816AA2-DA6A-4D61-9C5C-B634DCF9FD74}"/>
              </a:ext>
            </a:extLst>
          </p:cNvPr>
          <p:cNvGrpSpPr/>
          <p:nvPr/>
        </p:nvGrpSpPr>
        <p:grpSpPr>
          <a:xfrm>
            <a:off x="9560861" y="5964449"/>
            <a:ext cx="2419577" cy="893551"/>
            <a:chOff x="6558935" y="5909574"/>
            <a:chExt cx="2419577" cy="893551"/>
          </a:xfrm>
        </p:grpSpPr>
        <p:sp>
          <p:nvSpPr>
            <p:cNvPr id="8" name="Rectangle 7">
              <a:extLst>
                <a:ext uri="{FF2B5EF4-FFF2-40B4-BE49-F238E27FC236}">
                  <a16:creationId xmlns:a16="http://schemas.microsoft.com/office/drawing/2014/main" id="{F721C0F2-D6C7-44B8-B784-7C7DF8AB1DC1}"/>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9" name="Picture 8">
              <a:extLst>
                <a:ext uri="{FF2B5EF4-FFF2-40B4-BE49-F238E27FC236}">
                  <a16:creationId xmlns:a16="http://schemas.microsoft.com/office/drawing/2014/main" id="{F78D150C-14CB-4086-B163-5A76AD661E0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graphicFrame>
        <p:nvGraphicFramePr>
          <p:cNvPr id="4" name="Table 9">
            <a:extLst>
              <a:ext uri="{FF2B5EF4-FFF2-40B4-BE49-F238E27FC236}">
                <a16:creationId xmlns:a16="http://schemas.microsoft.com/office/drawing/2014/main" id="{A19C6797-4ED9-4452-B6F8-F9B881F46DC2}"/>
              </a:ext>
            </a:extLst>
          </p:cNvPr>
          <p:cNvGraphicFramePr>
            <a:graphicFrameLocks noGrp="1"/>
          </p:cNvGraphicFramePr>
          <p:nvPr/>
        </p:nvGraphicFramePr>
        <p:xfrm>
          <a:off x="708914" y="1014754"/>
          <a:ext cx="10685124" cy="4917440"/>
        </p:xfrm>
        <a:graphic>
          <a:graphicData uri="http://schemas.openxmlformats.org/drawingml/2006/table">
            <a:tbl>
              <a:tblPr firstRow="1" bandRow="1">
                <a:tableStyleId>{5C22544A-7EE6-4342-B048-85BDC9FD1C3A}</a:tableStyleId>
              </a:tblPr>
              <a:tblGrid>
                <a:gridCol w="5342562">
                  <a:extLst>
                    <a:ext uri="{9D8B030D-6E8A-4147-A177-3AD203B41FA5}">
                      <a16:colId xmlns:a16="http://schemas.microsoft.com/office/drawing/2014/main" val="1152305622"/>
                    </a:ext>
                  </a:extLst>
                </a:gridCol>
                <a:gridCol w="5342562">
                  <a:extLst>
                    <a:ext uri="{9D8B030D-6E8A-4147-A177-3AD203B41FA5}">
                      <a16:colId xmlns:a16="http://schemas.microsoft.com/office/drawing/2014/main" val="4223500402"/>
                    </a:ext>
                  </a:extLst>
                </a:gridCol>
              </a:tblGrid>
              <a:tr h="376420">
                <a:tc>
                  <a:txBody>
                    <a:bodyPr/>
                    <a:lstStyle/>
                    <a:p>
                      <a:r>
                        <a:rPr lang="en-US" sz="2000" dirty="0"/>
                        <a:t>OUTPUT</a:t>
                      </a:r>
                    </a:p>
                  </a:txBody>
                  <a:tcPr>
                    <a:solidFill>
                      <a:schemeClr val="accent6">
                        <a:lumMod val="75000"/>
                      </a:schemeClr>
                    </a:solidFill>
                  </a:tcPr>
                </a:tc>
                <a:tc>
                  <a:txBody>
                    <a:bodyPr/>
                    <a:lstStyle/>
                    <a:p>
                      <a:r>
                        <a:rPr lang="en-US" sz="2000" dirty="0"/>
                        <a:t>DELIVERY</a:t>
                      </a:r>
                    </a:p>
                  </a:txBody>
                  <a:tcPr>
                    <a:solidFill>
                      <a:schemeClr val="accent6">
                        <a:lumMod val="75000"/>
                      </a:schemeClr>
                    </a:solidFill>
                  </a:tcPr>
                </a:tc>
                <a:extLst>
                  <a:ext uri="{0D108BD9-81ED-4DB2-BD59-A6C34878D82A}">
                    <a16:rowId xmlns:a16="http://schemas.microsoft.com/office/drawing/2014/main" val="1963162142"/>
                  </a:ext>
                </a:extLst>
              </a:tr>
              <a:tr h="370840">
                <a:tc>
                  <a:txBody>
                    <a:bodyPr/>
                    <a:lstStyle/>
                    <a:p>
                      <a:r>
                        <a:rPr lang="en-US" dirty="0"/>
                        <a:t>Consultant procurement</a:t>
                      </a:r>
                    </a:p>
                  </a:txBody>
                  <a:tcPr>
                    <a:solidFill>
                      <a:schemeClr val="accent6">
                        <a:lumMod val="60000"/>
                        <a:lumOff val="40000"/>
                      </a:schemeClr>
                    </a:solidFill>
                  </a:tcPr>
                </a:tc>
                <a:tc>
                  <a:txBody>
                    <a:bodyPr/>
                    <a:lstStyle/>
                    <a:p>
                      <a:r>
                        <a:rPr lang="en-US" dirty="0"/>
                        <a:t>September – October 2022</a:t>
                      </a:r>
                    </a:p>
                  </a:txBody>
                  <a:tcPr>
                    <a:solidFill>
                      <a:schemeClr val="accent6">
                        <a:lumMod val="60000"/>
                        <a:lumOff val="40000"/>
                      </a:schemeClr>
                    </a:solidFill>
                  </a:tcPr>
                </a:tc>
                <a:extLst>
                  <a:ext uri="{0D108BD9-81ED-4DB2-BD59-A6C34878D82A}">
                    <a16:rowId xmlns:a16="http://schemas.microsoft.com/office/drawing/2014/main" val="3549476036"/>
                  </a:ext>
                </a:extLst>
              </a:tr>
              <a:tr h="370840">
                <a:tc>
                  <a:txBody>
                    <a:bodyPr/>
                    <a:lstStyle/>
                    <a:p>
                      <a:r>
                        <a:rPr lang="en-US" dirty="0"/>
                        <a:t>Contracts signed</a:t>
                      </a:r>
                    </a:p>
                  </a:txBody>
                  <a:tcPr>
                    <a:solidFill>
                      <a:schemeClr val="accent6">
                        <a:lumMod val="20000"/>
                        <a:lumOff val="80000"/>
                      </a:schemeClr>
                    </a:solidFill>
                  </a:tcPr>
                </a:tc>
                <a:tc>
                  <a:txBody>
                    <a:bodyPr/>
                    <a:lstStyle/>
                    <a:p>
                      <a:r>
                        <a:rPr lang="en-US" dirty="0"/>
                        <a:t>October 2022</a:t>
                      </a:r>
                    </a:p>
                  </a:txBody>
                  <a:tcPr>
                    <a:solidFill>
                      <a:schemeClr val="accent6">
                        <a:lumMod val="20000"/>
                        <a:lumOff val="80000"/>
                      </a:schemeClr>
                    </a:solidFill>
                  </a:tcPr>
                </a:tc>
                <a:extLst>
                  <a:ext uri="{0D108BD9-81ED-4DB2-BD59-A6C34878D82A}">
                    <a16:rowId xmlns:a16="http://schemas.microsoft.com/office/drawing/2014/main" val="1695388900"/>
                  </a:ext>
                </a:extLst>
              </a:tr>
              <a:tr h="370840">
                <a:tc>
                  <a:txBody>
                    <a:bodyPr/>
                    <a:lstStyle/>
                    <a:p>
                      <a:r>
                        <a:rPr lang="en-US" dirty="0"/>
                        <a:t>Outline</a:t>
                      </a:r>
                    </a:p>
                  </a:txBody>
                  <a:tcPr>
                    <a:solidFill>
                      <a:schemeClr val="accent6">
                        <a:lumMod val="60000"/>
                        <a:lumOff val="40000"/>
                      </a:schemeClr>
                    </a:solidFill>
                  </a:tcPr>
                </a:tc>
                <a:tc>
                  <a:txBody>
                    <a:bodyPr/>
                    <a:lstStyle/>
                    <a:p>
                      <a:r>
                        <a:rPr lang="en-US" dirty="0"/>
                        <a:t>October 2022</a:t>
                      </a:r>
                    </a:p>
                  </a:txBody>
                  <a:tcPr>
                    <a:solidFill>
                      <a:schemeClr val="accent6">
                        <a:lumMod val="60000"/>
                        <a:lumOff val="40000"/>
                      </a:schemeClr>
                    </a:solidFill>
                  </a:tcPr>
                </a:tc>
                <a:extLst>
                  <a:ext uri="{0D108BD9-81ED-4DB2-BD59-A6C34878D82A}">
                    <a16:rowId xmlns:a16="http://schemas.microsoft.com/office/drawing/2014/main" val="2473850462"/>
                  </a:ext>
                </a:extLst>
              </a:tr>
              <a:tr h="370840">
                <a:tc>
                  <a:txBody>
                    <a:bodyPr/>
                    <a:lstStyle/>
                    <a:p>
                      <a:r>
                        <a:rPr lang="en-US" dirty="0"/>
                        <a:t>Modeling Scenarios*</a:t>
                      </a:r>
                    </a:p>
                    <a:p>
                      <a:r>
                        <a:rPr lang="en-US" dirty="0"/>
                        <a:t>(</a:t>
                      </a:r>
                      <a:r>
                        <a:rPr lang="en-US" i="1" dirty="0"/>
                        <a:t>noting this will be an iterative process</a:t>
                      </a:r>
                      <a:r>
                        <a:rPr lang="en-US" i="0" dirty="0"/>
                        <a:t>)</a:t>
                      </a:r>
                      <a:endParaRPr lang="en-US" dirty="0"/>
                    </a:p>
                  </a:txBody>
                  <a:tcPr>
                    <a:solidFill>
                      <a:schemeClr val="accent6">
                        <a:lumMod val="20000"/>
                        <a:lumOff val="80000"/>
                      </a:schemeClr>
                    </a:solidFill>
                  </a:tcPr>
                </a:tc>
                <a:tc>
                  <a:txBody>
                    <a:bodyPr/>
                    <a:lstStyle/>
                    <a:p>
                      <a:r>
                        <a:rPr lang="en-US" dirty="0"/>
                        <a:t>December 2022 (inception report)</a:t>
                      </a:r>
                    </a:p>
                    <a:p>
                      <a:endParaRPr lang="en-US" dirty="0"/>
                    </a:p>
                  </a:txBody>
                  <a:tcPr>
                    <a:solidFill>
                      <a:schemeClr val="accent6">
                        <a:lumMod val="20000"/>
                        <a:lumOff val="80000"/>
                      </a:schemeClr>
                    </a:solidFill>
                  </a:tcPr>
                </a:tc>
                <a:extLst>
                  <a:ext uri="{0D108BD9-81ED-4DB2-BD59-A6C34878D82A}">
                    <a16:rowId xmlns:a16="http://schemas.microsoft.com/office/drawing/2014/main" val="637915397"/>
                  </a:ext>
                </a:extLst>
              </a:tr>
              <a:tr h="370840">
                <a:tc>
                  <a:txBody>
                    <a:bodyPr/>
                    <a:lstStyle/>
                    <a:p>
                      <a:r>
                        <a:rPr lang="en-US" dirty="0"/>
                        <a:t>Workshop 1</a:t>
                      </a:r>
                    </a:p>
                  </a:txBody>
                  <a:tcPr>
                    <a:solidFill>
                      <a:schemeClr val="accent6">
                        <a:lumMod val="60000"/>
                        <a:lumOff val="40000"/>
                      </a:schemeClr>
                    </a:solidFill>
                  </a:tcPr>
                </a:tc>
                <a:tc>
                  <a:txBody>
                    <a:bodyPr/>
                    <a:lstStyle/>
                    <a:p>
                      <a:r>
                        <a:rPr lang="en-US" dirty="0"/>
                        <a:t>Mid-February 2023</a:t>
                      </a:r>
                    </a:p>
                  </a:txBody>
                  <a:tcPr>
                    <a:solidFill>
                      <a:schemeClr val="accent6">
                        <a:lumMod val="60000"/>
                        <a:lumOff val="40000"/>
                      </a:schemeClr>
                    </a:solidFill>
                  </a:tcPr>
                </a:tc>
                <a:extLst>
                  <a:ext uri="{0D108BD9-81ED-4DB2-BD59-A6C34878D82A}">
                    <a16:rowId xmlns:a16="http://schemas.microsoft.com/office/drawing/2014/main" val="2430063384"/>
                  </a:ext>
                </a:extLst>
              </a:tr>
              <a:tr h="370840">
                <a:tc>
                  <a:txBody>
                    <a:bodyPr/>
                    <a:lstStyle/>
                    <a:p>
                      <a:r>
                        <a:rPr lang="en-US" b="0" dirty="0"/>
                        <a:t>Initial modeling results</a:t>
                      </a:r>
                    </a:p>
                  </a:txBody>
                  <a:tcPr>
                    <a:solidFill>
                      <a:schemeClr val="accent6">
                        <a:lumMod val="20000"/>
                        <a:lumOff val="80000"/>
                      </a:schemeClr>
                    </a:solidFill>
                  </a:tcPr>
                </a:tc>
                <a:tc>
                  <a:txBody>
                    <a:bodyPr/>
                    <a:lstStyle/>
                    <a:p>
                      <a:r>
                        <a:rPr lang="en-US" dirty="0"/>
                        <a:t>Updating to reflect NECP assumptions</a:t>
                      </a:r>
                    </a:p>
                    <a:p>
                      <a:endParaRPr lang="en-US" dirty="0"/>
                    </a:p>
                    <a:p>
                      <a:r>
                        <a:rPr lang="en-US" dirty="0"/>
                        <a:t>Initial modeling results expected later this month</a:t>
                      </a:r>
                    </a:p>
                  </a:txBody>
                  <a:tcPr>
                    <a:solidFill>
                      <a:schemeClr val="accent6">
                        <a:lumMod val="20000"/>
                        <a:lumOff val="80000"/>
                      </a:schemeClr>
                    </a:solidFill>
                  </a:tcPr>
                </a:tc>
                <a:extLst>
                  <a:ext uri="{0D108BD9-81ED-4DB2-BD59-A6C34878D82A}">
                    <a16:rowId xmlns:a16="http://schemas.microsoft.com/office/drawing/2014/main" val="1848440997"/>
                  </a:ext>
                </a:extLst>
              </a:tr>
              <a:tr h="370840">
                <a:tc>
                  <a:txBody>
                    <a:bodyPr/>
                    <a:lstStyle/>
                    <a:p>
                      <a:r>
                        <a:rPr lang="en-US" b="0" dirty="0"/>
                        <a:t>First draft of report</a:t>
                      </a:r>
                    </a:p>
                  </a:txBody>
                  <a:tcPr>
                    <a:solidFill>
                      <a:schemeClr val="accent6">
                        <a:lumMod val="60000"/>
                        <a:lumOff val="40000"/>
                      </a:schemeClr>
                    </a:solidFill>
                  </a:tcPr>
                </a:tc>
                <a:tc>
                  <a:txBody>
                    <a:bodyPr/>
                    <a:lstStyle/>
                    <a:p>
                      <a:r>
                        <a:rPr lang="en-US" dirty="0"/>
                        <a:t>April 2023</a:t>
                      </a:r>
                    </a:p>
                  </a:txBody>
                  <a:tcPr>
                    <a:solidFill>
                      <a:schemeClr val="accent6">
                        <a:lumMod val="60000"/>
                        <a:lumOff val="40000"/>
                      </a:schemeClr>
                    </a:solidFill>
                  </a:tcPr>
                </a:tc>
                <a:extLst>
                  <a:ext uri="{0D108BD9-81ED-4DB2-BD59-A6C34878D82A}">
                    <a16:rowId xmlns:a16="http://schemas.microsoft.com/office/drawing/2014/main" val="729203263"/>
                  </a:ext>
                </a:extLst>
              </a:tr>
              <a:tr h="370840">
                <a:tc>
                  <a:txBody>
                    <a:bodyPr/>
                    <a:lstStyle/>
                    <a:p>
                      <a:r>
                        <a:rPr lang="en-US" b="0" dirty="0"/>
                        <a:t>Additional modeling results</a:t>
                      </a:r>
                    </a:p>
                  </a:txBody>
                  <a:tcPr>
                    <a:solidFill>
                      <a:schemeClr val="accent6">
                        <a:lumMod val="20000"/>
                        <a:lumOff val="80000"/>
                      </a:schemeClr>
                    </a:solidFill>
                  </a:tcPr>
                </a:tc>
                <a:tc>
                  <a:txBody>
                    <a:bodyPr/>
                    <a:lstStyle/>
                    <a:p>
                      <a:r>
                        <a:rPr lang="en-US" dirty="0"/>
                        <a:t>April / May 2023</a:t>
                      </a:r>
                    </a:p>
                  </a:txBody>
                  <a:tcPr>
                    <a:solidFill>
                      <a:schemeClr val="accent6">
                        <a:lumMod val="20000"/>
                        <a:lumOff val="80000"/>
                      </a:schemeClr>
                    </a:solidFill>
                  </a:tcPr>
                </a:tc>
                <a:extLst>
                  <a:ext uri="{0D108BD9-81ED-4DB2-BD59-A6C34878D82A}">
                    <a16:rowId xmlns:a16="http://schemas.microsoft.com/office/drawing/2014/main" val="4191812430"/>
                  </a:ext>
                </a:extLst>
              </a:tr>
              <a:tr h="370840">
                <a:tc>
                  <a:txBody>
                    <a:bodyPr/>
                    <a:lstStyle/>
                    <a:p>
                      <a:r>
                        <a:rPr lang="en-US" b="0" dirty="0"/>
                        <a:t>Workshop 2</a:t>
                      </a:r>
                    </a:p>
                  </a:txBody>
                  <a:tcPr>
                    <a:solidFill>
                      <a:schemeClr val="accent6">
                        <a:lumMod val="60000"/>
                        <a:lumOff val="40000"/>
                      </a:schemeClr>
                    </a:solidFill>
                  </a:tcPr>
                </a:tc>
                <a:tc>
                  <a:txBody>
                    <a:bodyPr/>
                    <a:lstStyle/>
                    <a:p>
                      <a:r>
                        <a:rPr lang="en-US" dirty="0"/>
                        <a:t>May 2023</a:t>
                      </a:r>
                    </a:p>
                  </a:txBody>
                  <a:tcPr>
                    <a:solidFill>
                      <a:schemeClr val="accent6">
                        <a:lumMod val="60000"/>
                        <a:lumOff val="40000"/>
                      </a:schemeClr>
                    </a:solidFill>
                  </a:tcPr>
                </a:tc>
                <a:extLst>
                  <a:ext uri="{0D108BD9-81ED-4DB2-BD59-A6C34878D82A}">
                    <a16:rowId xmlns:a16="http://schemas.microsoft.com/office/drawing/2014/main" val="4135976386"/>
                  </a:ext>
                </a:extLst>
              </a:tr>
              <a:tr h="370840">
                <a:tc>
                  <a:txBody>
                    <a:bodyPr/>
                    <a:lstStyle/>
                    <a:p>
                      <a:r>
                        <a:rPr lang="en-US" dirty="0"/>
                        <a:t>Final report + slide deck</a:t>
                      </a:r>
                    </a:p>
                  </a:txBody>
                  <a:tcPr>
                    <a:solidFill>
                      <a:schemeClr val="accent6">
                        <a:lumMod val="20000"/>
                        <a:lumOff val="80000"/>
                      </a:schemeClr>
                    </a:solidFill>
                  </a:tcPr>
                </a:tc>
                <a:tc>
                  <a:txBody>
                    <a:bodyPr/>
                    <a:lstStyle/>
                    <a:p>
                      <a:r>
                        <a:rPr lang="en-US" dirty="0"/>
                        <a:t>June 2023</a:t>
                      </a:r>
                    </a:p>
                  </a:txBody>
                  <a:tcPr>
                    <a:solidFill>
                      <a:schemeClr val="accent6">
                        <a:lumMod val="20000"/>
                        <a:lumOff val="80000"/>
                      </a:schemeClr>
                    </a:solidFill>
                  </a:tcPr>
                </a:tc>
                <a:extLst>
                  <a:ext uri="{0D108BD9-81ED-4DB2-BD59-A6C34878D82A}">
                    <a16:rowId xmlns:a16="http://schemas.microsoft.com/office/drawing/2014/main" val="1681829345"/>
                  </a:ext>
                </a:extLst>
              </a:tr>
            </a:tbl>
          </a:graphicData>
        </a:graphic>
      </p:graphicFrame>
      <p:sp>
        <p:nvSpPr>
          <p:cNvPr id="10" name="Footer Placeholder 4">
            <a:extLst>
              <a:ext uri="{FF2B5EF4-FFF2-40B4-BE49-F238E27FC236}">
                <a16:creationId xmlns:a16="http://schemas.microsoft.com/office/drawing/2014/main" id="{A25572AE-6ECA-4952-959D-BFF98BAE40A6}"/>
              </a:ext>
            </a:extLst>
          </p:cNvPr>
          <p:cNvSpPr>
            <a:spLocks noGrp="1"/>
          </p:cNvSpPr>
          <p:nvPr>
            <p:ph type="ftr" sz="quarter" idx="15"/>
          </p:nvPr>
        </p:nvSpPr>
        <p:spPr>
          <a:xfrm>
            <a:off x="4038600" y="6356350"/>
            <a:ext cx="4114800" cy="365125"/>
          </a:xfrm>
        </p:spPr>
        <p:txBody>
          <a:bodyPr/>
          <a:lstStyle/>
          <a:p>
            <a:pPr>
              <a:defRPr/>
            </a:pPr>
            <a:r>
              <a:rPr lang="en-US" dirty="0">
                <a:ea typeface="+mj-ea"/>
                <a:cs typeface="+mj-cs"/>
              </a:rPr>
              <a:t>BiH ETS Design Options Report</a:t>
            </a:r>
            <a:endParaRPr lang="en-US" dirty="0"/>
          </a:p>
        </p:txBody>
      </p:sp>
    </p:spTree>
    <p:extLst>
      <p:ext uri="{BB962C8B-B14F-4D97-AF65-F5344CB8AC3E}">
        <p14:creationId xmlns:p14="http://schemas.microsoft.com/office/powerpoint/2010/main" val="3080027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93536-0645-4B8B-8B50-BEA5C32DEEAC}"/>
              </a:ext>
            </a:extLst>
          </p:cNvPr>
          <p:cNvSpPr>
            <a:spLocks noGrp="1"/>
          </p:cNvSpPr>
          <p:nvPr>
            <p:ph type="title"/>
          </p:nvPr>
        </p:nvSpPr>
        <p:spPr>
          <a:xfrm>
            <a:off x="1881753" y="2438546"/>
            <a:ext cx="8439487" cy="667338"/>
          </a:xfrm>
        </p:spPr>
        <p:txBody>
          <a:bodyPr>
            <a:normAutofit fontScale="90000"/>
          </a:bodyPr>
          <a:lstStyle/>
          <a:p>
            <a:pPr algn="ctr"/>
            <a:r>
              <a:rPr lang="en-US" b="1" dirty="0"/>
              <a:t>ETS Design Options Paper</a:t>
            </a:r>
          </a:p>
        </p:txBody>
      </p:sp>
      <p:sp>
        <p:nvSpPr>
          <p:cNvPr id="6" name="Slide Number Placeholder 5">
            <a:extLst>
              <a:ext uri="{FF2B5EF4-FFF2-40B4-BE49-F238E27FC236}">
                <a16:creationId xmlns:a16="http://schemas.microsoft.com/office/drawing/2014/main" id="{0593CF37-2384-4D5C-BF5C-B1B37B5526D3}"/>
              </a:ext>
            </a:extLst>
          </p:cNvPr>
          <p:cNvSpPr>
            <a:spLocks noGrp="1"/>
          </p:cNvSpPr>
          <p:nvPr>
            <p:ph type="sldNum" sz="quarter" idx="16"/>
          </p:nvPr>
        </p:nvSpPr>
        <p:spPr/>
        <p:txBody>
          <a:bodyPr/>
          <a:lstStyle/>
          <a:p>
            <a:fld id="{A16A1896-7F39-4641-9106-D76D8AD100EB}" type="slidenum">
              <a:rPr lang="en-US" altLang="en-US" smtClean="0"/>
              <a:pPr/>
              <a:t>5</a:t>
            </a:fld>
            <a:endParaRPr lang="en-US" altLang="en-US"/>
          </a:p>
        </p:txBody>
      </p:sp>
      <p:sp>
        <p:nvSpPr>
          <p:cNvPr id="10" name="Footer Placeholder 4">
            <a:extLst>
              <a:ext uri="{FF2B5EF4-FFF2-40B4-BE49-F238E27FC236}">
                <a16:creationId xmlns:a16="http://schemas.microsoft.com/office/drawing/2014/main" id="{1C78FA7F-D7E6-47F0-9A96-ED2B2401899A}"/>
              </a:ext>
            </a:extLst>
          </p:cNvPr>
          <p:cNvSpPr>
            <a:spLocks noGrp="1"/>
          </p:cNvSpPr>
          <p:nvPr>
            <p:ph type="ftr" sz="quarter" idx="15"/>
          </p:nvPr>
        </p:nvSpPr>
        <p:spPr>
          <a:xfrm>
            <a:off x="4038600" y="6356350"/>
            <a:ext cx="4114800" cy="365125"/>
          </a:xfrm>
        </p:spPr>
        <p:txBody>
          <a:bodyPr/>
          <a:lstStyle/>
          <a:p>
            <a:pPr>
              <a:defRPr/>
            </a:pPr>
            <a:r>
              <a:rPr lang="en-US" dirty="0">
                <a:ea typeface="+mj-ea"/>
                <a:cs typeface="+mj-cs"/>
              </a:rPr>
              <a:t>BiH ETS Design Options Report</a:t>
            </a:r>
            <a:endParaRPr lang="en-US" dirty="0"/>
          </a:p>
        </p:txBody>
      </p:sp>
      <p:grpSp>
        <p:nvGrpSpPr>
          <p:cNvPr id="3" name="Group 2">
            <a:extLst>
              <a:ext uri="{FF2B5EF4-FFF2-40B4-BE49-F238E27FC236}">
                <a16:creationId xmlns:a16="http://schemas.microsoft.com/office/drawing/2014/main" id="{013A54DA-BF1F-CCD8-5882-13433B696C9E}"/>
              </a:ext>
            </a:extLst>
          </p:cNvPr>
          <p:cNvGrpSpPr/>
          <p:nvPr/>
        </p:nvGrpSpPr>
        <p:grpSpPr>
          <a:xfrm>
            <a:off x="9685703" y="5882257"/>
            <a:ext cx="2419577" cy="893551"/>
            <a:chOff x="6558935" y="5909574"/>
            <a:chExt cx="2419577" cy="893551"/>
          </a:xfrm>
        </p:grpSpPr>
        <p:sp>
          <p:nvSpPr>
            <p:cNvPr id="4" name="Rectangle 3">
              <a:extLst>
                <a:ext uri="{FF2B5EF4-FFF2-40B4-BE49-F238E27FC236}">
                  <a16:creationId xmlns:a16="http://schemas.microsoft.com/office/drawing/2014/main" id="{E670AB90-B8B3-9115-F4D0-8829DE79959E}"/>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5" name="Picture 4">
              <a:extLst>
                <a:ext uri="{FF2B5EF4-FFF2-40B4-BE49-F238E27FC236}">
                  <a16:creationId xmlns:a16="http://schemas.microsoft.com/office/drawing/2014/main" id="{BF98E637-B776-2151-F944-F415127269D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extLst>
      <p:ext uri="{BB962C8B-B14F-4D97-AF65-F5344CB8AC3E}">
        <p14:creationId xmlns:p14="http://schemas.microsoft.com/office/powerpoint/2010/main" val="93661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CC2F3-6C18-4E9B-8BF9-897155587D9B}"/>
              </a:ext>
            </a:extLst>
          </p:cNvPr>
          <p:cNvSpPr>
            <a:spLocks noGrp="1"/>
          </p:cNvSpPr>
          <p:nvPr>
            <p:ph type="title"/>
          </p:nvPr>
        </p:nvSpPr>
        <p:spPr/>
        <p:txBody>
          <a:bodyPr>
            <a:normAutofit/>
          </a:bodyPr>
          <a:lstStyle/>
          <a:p>
            <a:pPr algn="ctr"/>
            <a:r>
              <a:rPr lang="en-US" sz="3200" b="1" dirty="0"/>
              <a:t>OUTLINE</a:t>
            </a:r>
          </a:p>
        </p:txBody>
      </p:sp>
      <p:sp>
        <p:nvSpPr>
          <p:cNvPr id="5" name="Footer Placeholder 4">
            <a:extLst>
              <a:ext uri="{FF2B5EF4-FFF2-40B4-BE49-F238E27FC236}">
                <a16:creationId xmlns:a16="http://schemas.microsoft.com/office/drawing/2014/main" id="{8EF51CE5-E3EE-4A24-A0CB-38C30BF25DE6}"/>
              </a:ext>
            </a:extLst>
          </p:cNvPr>
          <p:cNvSpPr>
            <a:spLocks noGrp="1"/>
          </p:cNvSpPr>
          <p:nvPr>
            <p:ph type="ftr" sz="quarter" idx="15"/>
          </p:nvPr>
        </p:nvSpPr>
        <p:spPr>
          <a:xfrm>
            <a:off x="4038600" y="6356350"/>
            <a:ext cx="4114800" cy="365125"/>
          </a:xfrm>
        </p:spPr>
        <p:txBody>
          <a:bodyPr/>
          <a:lstStyle/>
          <a:p>
            <a:pPr>
              <a:defRPr/>
            </a:pPr>
            <a:r>
              <a:rPr lang="en-US" dirty="0">
                <a:ea typeface="+mj-ea"/>
                <a:cs typeface="+mj-cs"/>
              </a:rPr>
              <a:t>BiH ETS Design Options Report</a:t>
            </a:r>
            <a:endParaRPr lang="en-US" dirty="0"/>
          </a:p>
        </p:txBody>
      </p:sp>
      <p:pic>
        <p:nvPicPr>
          <p:cNvPr id="10" name="Picture 9">
            <a:extLst>
              <a:ext uri="{FF2B5EF4-FFF2-40B4-BE49-F238E27FC236}">
                <a16:creationId xmlns:a16="http://schemas.microsoft.com/office/drawing/2014/main" id="{163738E6-90E9-AA0B-E989-906BD2A2DEAA}"/>
              </a:ext>
            </a:extLst>
          </p:cNvPr>
          <p:cNvPicPr>
            <a:picLocks noChangeAspect="1"/>
          </p:cNvPicPr>
          <p:nvPr/>
        </p:nvPicPr>
        <p:blipFill rotWithShape="1">
          <a:blip r:embed="rId2" cstate="print">
            <a:duotone>
              <a:schemeClr val="accent5">
                <a:shade val="45000"/>
                <a:satMod val="135000"/>
              </a:schemeClr>
              <a:prstClr val="white"/>
            </a:duotone>
            <a:extLst>
              <a:ext uri="{28A0092B-C50C-407E-A947-70E740481C1C}">
                <a14:useLocalDpi xmlns:a14="http://schemas.microsoft.com/office/drawing/2010/main"/>
              </a:ext>
            </a:extLst>
          </a:blip>
          <a:srcRect/>
          <a:stretch/>
        </p:blipFill>
        <p:spPr>
          <a:xfrm>
            <a:off x="4858623" y="1613366"/>
            <a:ext cx="2474754" cy="3507605"/>
          </a:xfrm>
          <a:prstGeom prst="rect">
            <a:avLst/>
          </a:prstGeom>
        </p:spPr>
      </p:pic>
      <p:sp>
        <p:nvSpPr>
          <p:cNvPr id="11" name="Rectangle 10">
            <a:extLst>
              <a:ext uri="{FF2B5EF4-FFF2-40B4-BE49-F238E27FC236}">
                <a16:creationId xmlns:a16="http://schemas.microsoft.com/office/drawing/2014/main" id="{08962397-1E9F-4C46-C906-17A39F25DF47}"/>
              </a:ext>
            </a:extLst>
          </p:cNvPr>
          <p:cNvSpPr/>
          <p:nvPr/>
        </p:nvSpPr>
        <p:spPr bwMode="auto">
          <a:xfrm>
            <a:off x="753004" y="1107972"/>
            <a:ext cx="3657600" cy="288435"/>
          </a:xfrm>
          <a:prstGeom prst="rect">
            <a:avLst/>
          </a:prstGeom>
          <a:solidFill>
            <a:schemeClr val="accent5">
              <a:lumMod val="50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defTabSz="914400" rtl="0" eaLnBrk="0" fontAlgn="base" latinLnBrk="0" hangingPunct="0">
              <a:lnSpc>
                <a:spcPct val="100000"/>
              </a:lnSpc>
              <a:spcBef>
                <a:spcPts val="200"/>
              </a:spcBef>
              <a:spcAft>
                <a:spcPts val="200"/>
              </a:spcAft>
              <a:buClrTx/>
              <a:buSzTx/>
              <a:buFontTx/>
              <a:buNone/>
              <a:tabLst/>
            </a:pPr>
            <a:r>
              <a:rPr kumimoji="0" lang="en-GB" sz="1400" i="0" u="none" strike="noStrike" cap="none" normalizeH="0" baseline="0" dirty="0">
                <a:ln>
                  <a:noFill/>
                </a:ln>
                <a:solidFill>
                  <a:schemeClr val="bg1"/>
                </a:solidFill>
                <a:effectLst/>
                <a:latin typeface="Arial" panose="020B0604020202020204" pitchFamily="34" charset="0"/>
              </a:rPr>
              <a:t>Section 1: Introduction and background</a:t>
            </a:r>
          </a:p>
        </p:txBody>
      </p:sp>
      <p:sp>
        <p:nvSpPr>
          <p:cNvPr id="12" name="Rectangle 11">
            <a:extLst>
              <a:ext uri="{FF2B5EF4-FFF2-40B4-BE49-F238E27FC236}">
                <a16:creationId xmlns:a16="http://schemas.microsoft.com/office/drawing/2014/main" id="{D8B0AD68-731D-EFC8-71B7-DA221DA6F6B8}"/>
              </a:ext>
            </a:extLst>
          </p:cNvPr>
          <p:cNvSpPr/>
          <p:nvPr/>
        </p:nvSpPr>
        <p:spPr bwMode="auto">
          <a:xfrm>
            <a:off x="753004" y="1400351"/>
            <a:ext cx="3657600" cy="2116116"/>
          </a:xfrm>
          <a:prstGeom prst="rect">
            <a:avLst/>
          </a:prstGeom>
          <a:solidFill>
            <a:schemeClr val="bg1">
              <a:lumMod val="95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kumimoji="0" lang="en-US" sz="1100" b="1" i="0" u="none" strike="noStrike" cap="none" normalizeH="0" baseline="0" dirty="0">
                <a:ln>
                  <a:noFill/>
                </a:ln>
                <a:solidFill>
                  <a:schemeClr val="tx1"/>
                </a:solidFill>
                <a:effectLst/>
                <a:latin typeface="Arial" panose="020B0604020202020204" pitchFamily="34" charset="0"/>
              </a:rPr>
              <a:t>National context</a:t>
            </a:r>
            <a:r>
              <a:rPr lang="en-US" sz="1100" dirty="0">
                <a:solidFill>
                  <a:schemeClr val="tx1"/>
                </a:solidFill>
                <a:latin typeface="Arial" panose="020B0604020202020204" pitchFamily="34" charset="0"/>
              </a:rPr>
              <a:t>: drivers for an ETS, prevailing policies and targets, economic and political context</a:t>
            </a:r>
            <a:endParaRPr lang="en-US" sz="1100" b="1" dirty="0">
              <a:solidFill>
                <a:schemeClr val="tx1"/>
              </a:solidFill>
              <a:latin typeface="Arial" panose="020B0604020202020204" pitchFamily="34" charset="0"/>
            </a:endParaRP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kumimoji="0" lang="en-US" sz="1100" b="1" i="0" u="none" strike="noStrike" cap="none" normalizeH="0" baseline="0" dirty="0">
                <a:ln>
                  <a:noFill/>
                </a:ln>
                <a:solidFill>
                  <a:schemeClr val="tx1"/>
                </a:solidFill>
                <a:effectLst/>
                <a:latin typeface="Arial" panose="020B0604020202020204" pitchFamily="34" charset="0"/>
              </a:rPr>
              <a:t>Energy Community </a:t>
            </a:r>
            <a:r>
              <a:rPr kumimoji="0" lang="en-US" sz="1100" b="0" i="0" u="none" strike="noStrike" cap="none" normalizeH="0" baseline="0" dirty="0">
                <a:ln>
                  <a:noFill/>
                </a:ln>
                <a:solidFill>
                  <a:schemeClr val="tx1"/>
                </a:solidFill>
                <a:effectLst/>
                <a:latin typeface="Arial" panose="020B0604020202020204" pitchFamily="34" charset="0"/>
              </a:rPr>
              <a:t>context: Regional commitments and work through Energy Community</a:t>
            </a: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lang="en-US" sz="1100" b="1" dirty="0">
                <a:latin typeface="Arial" panose="020B0604020202020204" pitchFamily="34" charset="0"/>
              </a:rPr>
              <a:t>European Union context:</a:t>
            </a:r>
            <a:r>
              <a:rPr lang="en-US" sz="1100" dirty="0">
                <a:latin typeface="Arial" panose="020B0604020202020204" pitchFamily="34" charset="0"/>
              </a:rPr>
              <a:t> implications for accession, ETS harmonization, CBAM implications</a:t>
            </a:r>
            <a:endParaRPr kumimoji="0" lang="en-US" sz="1100" b="0" i="0" u="none" strike="noStrike" cap="none" normalizeH="0" baseline="0" dirty="0">
              <a:ln>
                <a:noFill/>
              </a:ln>
              <a:solidFill>
                <a:schemeClr val="tx1"/>
              </a:solidFill>
              <a:effectLst/>
              <a:latin typeface="Arial" panose="020B0604020202020204" pitchFamily="34" charset="0"/>
            </a:endParaRPr>
          </a:p>
        </p:txBody>
      </p:sp>
      <p:sp>
        <p:nvSpPr>
          <p:cNvPr id="16" name="Rectangle 15">
            <a:extLst>
              <a:ext uri="{FF2B5EF4-FFF2-40B4-BE49-F238E27FC236}">
                <a16:creationId xmlns:a16="http://schemas.microsoft.com/office/drawing/2014/main" id="{64098323-2D3B-D5B2-ABF9-065CAB8BE064}"/>
              </a:ext>
            </a:extLst>
          </p:cNvPr>
          <p:cNvSpPr/>
          <p:nvPr/>
        </p:nvSpPr>
        <p:spPr bwMode="auto">
          <a:xfrm>
            <a:off x="753004" y="3591887"/>
            <a:ext cx="3657600" cy="288435"/>
          </a:xfrm>
          <a:prstGeom prst="rect">
            <a:avLst/>
          </a:prstGeom>
          <a:solidFill>
            <a:schemeClr val="accent5">
              <a:lumMod val="50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defTabSz="914400" rtl="0" eaLnBrk="0" fontAlgn="base" latinLnBrk="0" hangingPunct="0">
              <a:lnSpc>
                <a:spcPct val="100000"/>
              </a:lnSpc>
              <a:spcBef>
                <a:spcPts val="200"/>
              </a:spcBef>
              <a:spcAft>
                <a:spcPts val="200"/>
              </a:spcAft>
              <a:buClrTx/>
              <a:buSzTx/>
              <a:buFontTx/>
              <a:buNone/>
              <a:tabLst/>
            </a:pPr>
            <a:r>
              <a:rPr kumimoji="0" lang="en-GB" sz="1400" i="0" u="none" strike="noStrike" cap="none" normalizeH="0" baseline="0" dirty="0">
                <a:ln>
                  <a:noFill/>
                </a:ln>
                <a:solidFill>
                  <a:schemeClr val="bg1"/>
                </a:solidFill>
                <a:effectLst/>
                <a:latin typeface="Arial" panose="020B0604020202020204" pitchFamily="34" charset="0"/>
              </a:rPr>
              <a:t>Section 2: Carbon pricing in policy mix</a:t>
            </a:r>
          </a:p>
        </p:txBody>
      </p:sp>
      <p:sp>
        <p:nvSpPr>
          <p:cNvPr id="17" name="Rectangle 16">
            <a:extLst>
              <a:ext uri="{FF2B5EF4-FFF2-40B4-BE49-F238E27FC236}">
                <a16:creationId xmlns:a16="http://schemas.microsoft.com/office/drawing/2014/main" id="{B5716819-27DD-07B2-FA8D-AC6FB97EDB60}"/>
              </a:ext>
            </a:extLst>
          </p:cNvPr>
          <p:cNvSpPr/>
          <p:nvPr/>
        </p:nvSpPr>
        <p:spPr bwMode="auto">
          <a:xfrm>
            <a:off x="753004" y="3884266"/>
            <a:ext cx="3657600" cy="1827681"/>
          </a:xfrm>
          <a:prstGeom prst="rect">
            <a:avLst/>
          </a:prstGeom>
          <a:solidFill>
            <a:schemeClr val="bg1">
              <a:lumMod val="95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kumimoji="0" lang="en-US" sz="1100" i="0" u="none" strike="noStrike" cap="none" normalizeH="0" baseline="0" dirty="0">
                <a:ln>
                  <a:noFill/>
                </a:ln>
                <a:solidFill>
                  <a:schemeClr val="tx1"/>
                </a:solidFill>
                <a:effectLst/>
                <a:latin typeface="Arial" panose="020B0604020202020204" pitchFamily="34" charset="0"/>
              </a:rPr>
              <a:t>Interaction and role of ETS in policy mix, including:</a:t>
            </a: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lang="en-US" sz="1100" dirty="0">
                <a:solidFill>
                  <a:schemeClr val="tx1"/>
                </a:solidFill>
                <a:latin typeface="Arial" panose="020B0604020202020204" pitchFamily="34" charset="0"/>
              </a:rPr>
              <a:t>Potential need for refocusing </a:t>
            </a:r>
            <a:r>
              <a:rPr lang="en-US" sz="1100" b="1" dirty="0">
                <a:solidFill>
                  <a:schemeClr val="tx1"/>
                </a:solidFill>
                <a:latin typeface="Arial" panose="020B0604020202020204" pitchFamily="34" charset="0"/>
              </a:rPr>
              <a:t>fuel subsidies</a:t>
            </a: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lang="en-US" sz="1100" dirty="0">
                <a:latin typeface="Arial" panose="020B0604020202020204" pitchFamily="34" charset="0"/>
              </a:rPr>
              <a:t>Progress towards a</a:t>
            </a:r>
            <a:r>
              <a:rPr lang="en-US" sz="1100" b="1" dirty="0">
                <a:latin typeface="Arial" panose="020B0604020202020204" pitchFamily="34" charset="0"/>
              </a:rPr>
              <a:t> market economy</a:t>
            </a: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kumimoji="0" lang="en-US" sz="1100" i="0" u="none" strike="noStrike" cap="none" normalizeH="0" baseline="0" dirty="0">
                <a:ln>
                  <a:noFill/>
                </a:ln>
                <a:solidFill>
                  <a:schemeClr val="tx1"/>
                </a:solidFill>
                <a:effectLst/>
                <a:latin typeface="Arial" panose="020B0604020202020204" pitchFamily="34" charset="0"/>
              </a:rPr>
              <a:t>Implications for </a:t>
            </a:r>
            <a:r>
              <a:rPr kumimoji="0" lang="en-US" sz="1100" b="1" i="0" u="none" strike="noStrike" cap="none" normalizeH="0" baseline="0" dirty="0">
                <a:ln>
                  <a:noFill/>
                </a:ln>
                <a:solidFill>
                  <a:schemeClr val="tx1"/>
                </a:solidFill>
                <a:effectLst/>
                <a:latin typeface="Arial" panose="020B0604020202020204" pitchFamily="34" charset="0"/>
              </a:rPr>
              <a:t>industrial strategy </a:t>
            </a:r>
            <a:r>
              <a:rPr kumimoji="0" lang="en-US" sz="1100" i="0" u="none" strike="noStrike" cap="none" normalizeH="0" baseline="0" dirty="0">
                <a:ln>
                  <a:noFill/>
                </a:ln>
                <a:solidFill>
                  <a:schemeClr val="tx1"/>
                </a:solidFill>
                <a:effectLst/>
                <a:latin typeface="Arial" panose="020B0604020202020204" pitchFamily="34" charset="0"/>
              </a:rPr>
              <a:t>and</a:t>
            </a:r>
            <a:r>
              <a:rPr kumimoji="0" lang="en-US" sz="1100" b="1" i="0" u="none" strike="noStrike" cap="none" normalizeH="0" baseline="0" dirty="0">
                <a:ln>
                  <a:noFill/>
                </a:ln>
                <a:solidFill>
                  <a:schemeClr val="tx1"/>
                </a:solidFill>
                <a:effectLst/>
                <a:latin typeface="Arial" panose="020B0604020202020204" pitchFamily="34" charset="0"/>
              </a:rPr>
              <a:t> just transition</a:t>
            </a:r>
            <a:endParaRPr kumimoji="0" lang="en-US" sz="1100" b="0" i="0" u="none" strike="noStrike" cap="none" normalizeH="0" baseline="0" dirty="0">
              <a:ln>
                <a:noFill/>
              </a:ln>
              <a:solidFill>
                <a:schemeClr val="tx1"/>
              </a:solidFill>
              <a:effectLst/>
              <a:latin typeface="Arial" panose="020B0604020202020204" pitchFamily="34" charset="0"/>
            </a:endParaRP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lang="en-US" sz="1100" dirty="0">
                <a:latin typeface="Arial" panose="020B0604020202020204" pitchFamily="34" charset="0"/>
              </a:rPr>
              <a:t>Coordination with </a:t>
            </a:r>
            <a:r>
              <a:rPr lang="en-US" sz="1100" b="1" dirty="0">
                <a:latin typeface="Arial" panose="020B0604020202020204" pitchFamily="34" charset="0"/>
              </a:rPr>
              <a:t>renewable energy and energy efficiency policy</a:t>
            </a:r>
            <a:endParaRPr kumimoji="0" lang="en-US" sz="1100" b="0" i="0" u="none" strike="noStrike" cap="none" normalizeH="0" baseline="0" dirty="0">
              <a:ln>
                <a:noFill/>
              </a:ln>
              <a:solidFill>
                <a:schemeClr val="tx1"/>
              </a:solidFill>
              <a:effectLst/>
              <a:latin typeface="Arial" panose="020B0604020202020204" pitchFamily="34" charset="0"/>
            </a:endParaRPr>
          </a:p>
        </p:txBody>
      </p:sp>
      <p:sp>
        <p:nvSpPr>
          <p:cNvPr id="20" name="Rectangle 19">
            <a:extLst>
              <a:ext uri="{FF2B5EF4-FFF2-40B4-BE49-F238E27FC236}">
                <a16:creationId xmlns:a16="http://schemas.microsoft.com/office/drawing/2014/main" id="{D5345931-2644-1C9A-1A07-1F130C3BA005}"/>
              </a:ext>
            </a:extLst>
          </p:cNvPr>
          <p:cNvSpPr/>
          <p:nvPr/>
        </p:nvSpPr>
        <p:spPr bwMode="auto">
          <a:xfrm>
            <a:off x="7644372" y="1104028"/>
            <a:ext cx="3657600" cy="288435"/>
          </a:xfrm>
          <a:prstGeom prst="rect">
            <a:avLst/>
          </a:prstGeom>
          <a:solidFill>
            <a:schemeClr val="accent5">
              <a:lumMod val="50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defTabSz="914400" rtl="0" eaLnBrk="0" fontAlgn="base" latinLnBrk="0" hangingPunct="0">
              <a:lnSpc>
                <a:spcPct val="100000"/>
              </a:lnSpc>
              <a:spcBef>
                <a:spcPts val="200"/>
              </a:spcBef>
              <a:spcAft>
                <a:spcPts val="200"/>
              </a:spcAft>
              <a:buClrTx/>
              <a:buSzTx/>
              <a:buFontTx/>
              <a:buNone/>
              <a:tabLst/>
            </a:pPr>
            <a:r>
              <a:rPr kumimoji="0" lang="en-GB" sz="1400" i="0" u="none" strike="noStrike" cap="none" normalizeH="0" baseline="0" dirty="0">
                <a:ln>
                  <a:noFill/>
                </a:ln>
                <a:solidFill>
                  <a:schemeClr val="bg1"/>
                </a:solidFill>
                <a:effectLst/>
                <a:latin typeface="Arial" panose="020B0604020202020204" pitchFamily="34" charset="0"/>
              </a:rPr>
              <a:t>Section 3: Assessment approach</a:t>
            </a:r>
          </a:p>
        </p:txBody>
      </p:sp>
      <p:sp>
        <p:nvSpPr>
          <p:cNvPr id="21" name="Rectangle 20">
            <a:extLst>
              <a:ext uri="{FF2B5EF4-FFF2-40B4-BE49-F238E27FC236}">
                <a16:creationId xmlns:a16="http://schemas.microsoft.com/office/drawing/2014/main" id="{323E4DF9-756E-7EB9-9AE0-5D88CD17C99D}"/>
              </a:ext>
            </a:extLst>
          </p:cNvPr>
          <p:cNvSpPr/>
          <p:nvPr/>
        </p:nvSpPr>
        <p:spPr bwMode="auto">
          <a:xfrm>
            <a:off x="7644372" y="1396407"/>
            <a:ext cx="3657600" cy="894211"/>
          </a:xfrm>
          <a:prstGeom prst="rect">
            <a:avLst/>
          </a:prstGeom>
          <a:solidFill>
            <a:schemeClr val="bg1">
              <a:lumMod val="95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kumimoji="0" lang="en-US" sz="1100" i="0" u="none" strike="noStrike" cap="none" normalizeH="0" baseline="0" dirty="0">
                <a:ln>
                  <a:noFill/>
                </a:ln>
                <a:solidFill>
                  <a:schemeClr val="tx1"/>
                </a:solidFill>
                <a:effectLst/>
                <a:latin typeface="Arial" panose="020B0604020202020204" pitchFamily="34" charset="0"/>
              </a:rPr>
              <a:t>Indicators to evaluate design</a:t>
            </a: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lang="en-US" sz="1100" b="1" dirty="0">
                <a:latin typeface="Arial" panose="020B0604020202020204" pitchFamily="34" charset="0"/>
              </a:rPr>
              <a:t>GEM-E3 CGE modelling approach</a:t>
            </a:r>
            <a:endParaRPr kumimoji="0" lang="en-US" sz="1100" i="0" u="none" strike="noStrike" cap="none" normalizeH="0" baseline="0" dirty="0">
              <a:ln>
                <a:noFill/>
              </a:ln>
              <a:solidFill>
                <a:schemeClr val="tx1"/>
              </a:solidFill>
              <a:effectLst/>
              <a:latin typeface="Arial" panose="020B0604020202020204" pitchFamily="34" charset="0"/>
            </a:endParaRPr>
          </a:p>
        </p:txBody>
      </p:sp>
      <p:sp>
        <p:nvSpPr>
          <p:cNvPr id="22" name="Rectangle 21">
            <a:extLst>
              <a:ext uri="{FF2B5EF4-FFF2-40B4-BE49-F238E27FC236}">
                <a16:creationId xmlns:a16="http://schemas.microsoft.com/office/drawing/2014/main" id="{BB6B7309-2E34-A30B-2959-70879A1F1786}"/>
              </a:ext>
            </a:extLst>
          </p:cNvPr>
          <p:cNvSpPr/>
          <p:nvPr/>
        </p:nvSpPr>
        <p:spPr bwMode="auto">
          <a:xfrm>
            <a:off x="7644372" y="2381724"/>
            <a:ext cx="3657600" cy="288435"/>
          </a:xfrm>
          <a:prstGeom prst="rect">
            <a:avLst/>
          </a:prstGeom>
          <a:solidFill>
            <a:schemeClr val="accent5">
              <a:lumMod val="50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defTabSz="914400" rtl="0" eaLnBrk="0" fontAlgn="base" latinLnBrk="0" hangingPunct="0">
              <a:lnSpc>
                <a:spcPct val="100000"/>
              </a:lnSpc>
              <a:spcBef>
                <a:spcPts val="200"/>
              </a:spcBef>
              <a:spcAft>
                <a:spcPts val="200"/>
              </a:spcAft>
              <a:buClrTx/>
              <a:buSzTx/>
              <a:buFontTx/>
              <a:buNone/>
              <a:tabLst/>
            </a:pPr>
            <a:r>
              <a:rPr kumimoji="0" lang="en-GB" sz="1400" i="0" u="none" strike="noStrike" cap="none" normalizeH="0" baseline="0" dirty="0">
                <a:ln>
                  <a:noFill/>
                </a:ln>
                <a:solidFill>
                  <a:schemeClr val="bg1"/>
                </a:solidFill>
                <a:effectLst/>
                <a:latin typeface="Arial" panose="020B0604020202020204" pitchFamily="34" charset="0"/>
              </a:rPr>
              <a:t>Section 4: Design options</a:t>
            </a:r>
          </a:p>
        </p:txBody>
      </p:sp>
      <p:sp>
        <p:nvSpPr>
          <p:cNvPr id="23" name="Rectangle 22">
            <a:extLst>
              <a:ext uri="{FF2B5EF4-FFF2-40B4-BE49-F238E27FC236}">
                <a16:creationId xmlns:a16="http://schemas.microsoft.com/office/drawing/2014/main" id="{BC396809-2F4C-08AA-53A1-FD0409785356}"/>
              </a:ext>
            </a:extLst>
          </p:cNvPr>
          <p:cNvSpPr/>
          <p:nvPr/>
        </p:nvSpPr>
        <p:spPr bwMode="auto">
          <a:xfrm>
            <a:off x="7644372" y="2674103"/>
            <a:ext cx="3657600" cy="1740773"/>
          </a:xfrm>
          <a:prstGeom prst="rect">
            <a:avLst/>
          </a:prstGeom>
          <a:solidFill>
            <a:schemeClr val="bg1">
              <a:lumMod val="95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kumimoji="0" lang="en-US" sz="1100" i="0" u="none" strike="noStrike" cap="none" normalizeH="0" baseline="0" dirty="0">
                <a:ln>
                  <a:noFill/>
                </a:ln>
                <a:solidFill>
                  <a:schemeClr val="tx1"/>
                </a:solidFill>
                <a:effectLst/>
                <a:latin typeface="Arial" panose="020B0604020202020204" pitchFamily="34" charset="0"/>
              </a:rPr>
              <a:t>Approach to select design options</a:t>
            </a: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lang="en-US" sz="1100" b="1" dirty="0">
                <a:solidFill>
                  <a:schemeClr val="tx1"/>
                </a:solidFill>
                <a:latin typeface="Arial" panose="020B0604020202020204" pitchFamily="34" charset="0"/>
              </a:rPr>
              <a:t>Outline design options</a:t>
            </a: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lang="en-US" sz="1100" b="1" dirty="0">
                <a:latin typeface="Arial" panose="020B0604020202020204" pitchFamily="34" charset="0"/>
              </a:rPr>
              <a:t>Results </a:t>
            </a:r>
            <a:r>
              <a:rPr lang="en-US" sz="1100" dirty="0">
                <a:latin typeface="Arial" panose="020B0604020202020204" pitchFamily="34" charset="0"/>
              </a:rPr>
              <a:t>of CGE modelling and other indicators</a:t>
            </a:r>
            <a:endParaRPr lang="en-US" sz="1100" dirty="0">
              <a:solidFill>
                <a:schemeClr val="tx1"/>
              </a:solidFill>
              <a:latin typeface="Arial" panose="020B0604020202020204" pitchFamily="34" charset="0"/>
            </a:endParaRPr>
          </a:p>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kumimoji="0" lang="en-US" sz="1100" b="1" i="0" u="none" strike="noStrike" cap="none" normalizeH="0" baseline="0" dirty="0">
                <a:ln>
                  <a:noFill/>
                </a:ln>
                <a:solidFill>
                  <a:schemeClr val="tx1"/>
                </a:solidFill>
                <a:effectLst/>
                <a:latin typeface="Arial" panose="020B0604020202020204" pitchFamily="34" charset="0"/>
              </a:rPr>
              <a:t>Comparison and ranking design options</a:t>
            </a:r>
            <a:endParaRPr kumimoji="0" lang="en-US" sz="1100" b="0" i="0" u="none" strike="noStrike" cap="none" normalizeH="0" baseline="0" dirty="0">
              <a:ln>
                <a:noFill/>
              </a:ln>
              <a:solidFill>
                <a:schemeClr val="tx1"/>
              </a:solidFill>
              <a:effectLst/>
              <a:latin typeface="Arial" panose="020B0604020202020204" pitchFamily="34" charset="0"/>
            </a:endParaRPr>
          </a:p>
        </p:txBody>
      </p:sp>
      <p:sp>
        <p:nvSpPr>
          <p:cNvPr id="24" name="Rectangle 23">
            <a:extLst>
              <a:ext uri="{FF2B5EF4-FFF2-40B4-BE49-F238E27FC236}">
                <a16:creationId xmlns:a16="http://schemas.microsoft.com/office/drawing/2014/main" id="{4B491D0B-7ED8-DDFE-3D2A-44CC678252F0}"/>
              </a:ext>
            </a:extLst>
          </p:cNvPr>
          <p:cNvSpPr/>
          <p:nvPr/>
        </p:nvSpPr>
        <p:spPr bwMode="auto">
          <a:xfrm>
            <a:off x="7644372" y="4525357"/>
            <a:ext cx="3657600" cy="288435"/>
          </a:xfrm>
          <a:prstGeom prst="rect">
            <a:avLst/>
          </a:prstGeom>
          <a:solidFill>
            <a:schemeClr val="accent5">
              <a:lumMod val="50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defTabSz="914400" rtl="0" eaLnBrk="0" fontAlgn="base" latinLnBrk="0" hangingPunct="0">
              <a:lnSpc>
                <a:spcPct val="100000"/>
              </a:lnSpc>
              <a:spcBef>
                <a:spcPts val="200"/>
              </a:spcBef>
              <a:spcAft>
                <a:spcPts val="200"/>
              </a:spcAft>
              <a:buClrTx/>
              <a:buSzTx/>
              <a:buFontTx/>
              <a:buNone/>
              <a:tabLst/>
            </a:pPr>
            <a:r>
              <a:rPr kumimoji="0" lang="en-GB" sz="1400" i="0" u="none" strike="noStrike" cap="none" normalizeH="0" baseline="0" dirty="0">
                <a:ln>
                  <a:noFill/>
                </a:ln>
                <a:solidFill>
                  <a:schemeClr val="bg1"/>
                </a:solidFill>
                <a:effectLst/>
                <a:latin typeface="Arial" panose="020B0604020202020204" pitchFamily="34" charset="0"/>
              </a:rPr>
              <a:t>Section 5: Conclusions</a:t>
            </a:r>
          </a:p>
        </p:txBody>
      </p:sp>
      <p:sp>
        <p:nvSpPr>
          <p:cNvPr id="25" name="Rectangle 24">
            <a:extLst>
              <a:ext uri="{FF2B5EF4-FFF2-40B4-BE49-F238E27FC236}">
                <a16:creationId xmlns:a16="http://schemas.microsoft.com/office/drawing/2014/main" id="{BDB10CE7-3DEE-EF51-8F57-55296CE56823}"/>
              </a:ext>
            </a:extLst>
          </p:cNvPr>
          <p:cNvSpPr/>
          <p:nvPr/>
        </p:nvSpPr>
        <p:spPr bwMode="auto">
          <a:xfrm>
            <a:off x="7644372" y="4817736"/>
            <a:ext cx="3657600" cy="894211"/>
          </a:xfrm>
          <a:prstGeom prst="rect">
            <a:avLst/>
          </a:prstGeom>
          <a:solidFill>
            <a:schemeClr val="bg1">
              <a:lumMod val="95000"/>
            </a:schemeClr>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1450" marR="0" indent="-171450" defTabSz="914400" rtl="0" eaLnBrk="0" fontAlgn="base" latinLnBrk="0" hangingPunct="0">
              <a:lnSpc>
                <a:spcPct val="100000"/>
              </a:lnSpc>
              <a:spcBef>
                <a:spcPts val="200"/>
              </a:spcBef>
              <a:spcAft>
                <a:spcPts val="200"/>
              </a:spcAft>
              <a:buClrTx/>
              <a:buSzTx/>
              <a:buFont typeface="Arial" panose="020B0604020202020204" pitchFamily="34" charset="0"/>
              <a:buChar char="•"/>
              <a:tabLst/>
            </a:pPr>
            <a:r>
              <a:rPr kumimoji="0" lang="en-US" sz="1100" b="1" i="0" u="none" strike="noStrike" cap="none" normalizeH="0" baseline="0" dirty="0">
                <a:ln>
                  <a:noFill/>
                </a:ln>
                <a:solidFill>
                  <a:schemeClr val="tx1"/>
                </a:solidFill>
                <a:effectLst/>
                <a:latin typeface="Arial" panose="020B0604020202020204" pitchFamily="34" charset="0"/>
              </a:rPr>
              <a:t>Recommendations regarding design and chosen option + next steps</a:t>
            </a:r>
          </a:p>
        </p:txBody>
      </p:sp>
      <p:cxnSp>
        <p:nvCxnSpPr>
          <p:cNvPr id="26" name="Straight Arrow Connector 25">
            <a:extLst>
              <a:ext uri="{FF2B5EF4-FFF2-40B4-BE49-F238E27FC236}">
                <a16:creationId xmlns:a16="http://schemas.microsoft.com/office/drawing/2014/main" id="{0E7861C0-7AE8-442F-F427-83DA64C60F81}"/>
              </a:ext>
            </a:extLst>
          </p:cNvPr>
          <p:cNvCxnSpPr>
            <a:cxnSpLocks/>
            <a:stCxn id="12" idx="3"/>
            <a:endCxn id="10" idx="1"/>
          </p:cNvCxnSpPr>
          <p:nvPr/>
        </p:nvCxnSpPr>
        <p:spPr bwMode="auto">
          <a:xfrm>
            <a:off x="4410604" y="2458409"/>
            <a:ext cx="448019" cy="908760"/>
          </a:xfrm>
          <a:prstGeom prst="straightConnector1">
            <a:avLst/>
          </a:prstGeom>
          <a:noFill/>
          <a:ln w="9525" cap="flat" cmpd="sng" algn="ctr">
            <a:solidFill>
              <a:schemeClr val="accent2"/>
            </a:solidFill>
            <a:prstDash val="solid"/>
            <a:round/>
            <a:headEnd type="none" w="med" len="med"/>
            <a:tailEnd type="oval" w="lg" len="lg"/>
          </a:ln>
          <a:effectLst/>
        </p:spPr>
      </p:cxnSp>
      <p:cxnSp>
        <p:nvCxnSpPr>
          <p:cNvPr id="29" name="Straight Arrow Connector 28">
            <a:extLst>
              <a:ext uri="{FF2B5EF4-FFF2-40B4-BE49-F238E27FC236}">
                <a16:creationId xmlns:a16="http://schemas.microsoft.com/office/drawing/2014/main" id="{2A62EE0F-C38B-4762-9F78-86FC78A83CA5}"/>
              </a:ext>
            </a:extLst>
          </p:cNvPr>
          <p:cNvCxnSpPr>
            <a:cxnSpLocks/>
            <a:stCxn id="17" idx="3"/>
            <a:endCxn id="10" idx="1"/>
          </p:cNvCxnSpPr>
          <p:nvPr/>
        </p:nvCxnSpPr>
        <p:spPr bwMode="auto">
          <a:xfrm flipV="1">
            <a:off x="4410604" y="3367169"/>
            <a:ext cx="448019" cy="1430938"/>
          </a:xfrm>
          <a:prstGeom prst="straightConnector1">
            <a:avLst/>
          </a:prstGeom>
          <a:noFill/>
          <a:ln w="9525" cap="flat" cmpd="sng" algn="ctr">
            <a:solidFill>
              <a:schemeClr val="accent2"/>
            </a:solidFill>
            <a:prstDash val="solid"/>
            <a:round/>
            <a:headEnd type="none" w="med" len="med"/>
            <a:tailEnd type="oval" w="lg" len="lg"/>
          </a:ln>
          <a:effectLst/>
        </p:spPr>
      </p:cxnSp>
      <p:cxnSp>
        <p:nvCxnSpPr>
          <p:cNvPr id="32" name="Straight Arrow Connector 31">
            <a:extLst>
              <a:ext uri="{FF2B5EF4-FFF2-40B4-BE49-F238E27FC236}">
                <a16:creationId xmlns:a16="http://schemas.microsoft.com/office/drawing/2014/main" id="{3F81C5C3-5C7E-112B-ECF4-9B9E35A71BB6}"/>
              </a:ext>
            </a:extLst>
          </p:cNvPr>
          <p:cNvCxnSpPr>
            <a:cxnSpLocks/>
            <a:stCxn id="21" idx="1"/>
            <a:endCxn id="10" idx="3"/>
          </p:cNvCxnSpPr>
          <p:nvPr/>
        </p:nvCxnSpPr>
        <p:spPr bwMode="auto">
          <a:xfrm flipH="1">
            <a:off x="7333377" y="1843513"/>
            <a:ext cx="310995" cy="1523656"/>
          </a:xfrm>
          <a:prstGeom prst="straightConnector1">
            <a:avLst/>
          </a:prstGeom>
          <a:noFill/>
          <a:ln w="9525" cap="flat" cmpd="sng" algn="ctr">
            <a:solidFill>
              <a:schemeClr val="accent2"/>
            </a:solidFill>
            <a:prstDash val="solid"/>
            <a:round/>
            <a:headEnd type="none" w="med" len="med"/>
            <a:tailEnd type="oval" w="lg" len="lg"/>
          </a:ln>
          <a:effectLst/>
        </p:spPr>
      </p:cxnSp>
      <p:cxnSp>
        <p:nvCxnSpPr>
          <p:cNvPr id="35" name="Straight Arrow Connector 34">
            <a:extLst>
              <a:ext uri="{FF2B5EF4-FFF2-40B4-BE49-F238E27FC236}">
                <a16:creationId xmlns:a16="http://schemas.microsoft.com/office/drawing/2014/main" id="{6BC003F4-F2FF-88C3-4960-250A2DF8CCFC}"/>
              </a:ext>
            </a:extLst>
          </p:cNvPr>
          <p:cNvCxnSpPr>
            <a:cxnSpLocks/>
            <a:stCxn id="23" idx="1"/>
            <a:endCxn id="10" idx="3"/>
          </p:cNvCxnSpPr>
          <p:nvPr/>
        </p:nvCxnSpPr>
        <p:spPr bwMode="auto">
          <a:xfrm flipH="1" flipV="1">
            <a:off x="7333377" y="3367169"/>
            <a:ext cx="310995" cy="177321"/>
          </a:xfrm>
          <a:prstGeom prst="straightConnector1">
            <a:avLst/>
          </a:prstGeom>
          <a:noFill/>
          <a:ln w="9525" cap="flat" cmpd="sng" algn="ctr">
            <a:solidFill>
              <a:schemeClr val="accent2"/>
            </a:solidFill>
            <a:prstDash val="solid"/>
            <a:round/>
            <a:headEnd type="none" w="med" len="med"/>
            <a:tailEnd type="oval" w="lg" len="lg"/>
          </a:ln>
          <a:effectLst/>
        </p:spPr>
      </p:cxnSp>
      <p:cxnSp>
        <p:nvCxnSpPr>
          <p:cNvPr id="38" name="Straight Arrow Connector 37">
            <a:extLst>
              <a:ext uri="{FF2B5EF4-FFF2-40B4-BE49-F238E27FC236}">
                <a16:creationId xmlns:a16="http://schemas.microsoft.com/office/drawing/2014/main" id="{1894BC69-759D-0434-4097-22D17B566458}"/>
              </a:ext>
            </a:extLst>
          </p:cNvPr>
          <p:cNvCxnSpPr>
            <a:cxnSpLocks/>
            <a:stCxn id="25" idx="1"/>
            <a:endCxn id="10" idx="3"/>
          </p:cNvCxnSpPr>
          <p:nvPr/>
        </p:nvCxnSpPr>
        <p:spPr bwMode="auto">
          <a:xfrm flipH="1" flipV="1">
            <a:off x="7333377" y="3367169"/>
            <a:ext cx="310995" cy="1897673"/>
          </a:xfrm>
          <a:prstGeom prst="straightConnector1">
            <a:avLst/>
          </a:prstGeom>
          <a:noFill/>
          <a:ln w="9525" cap="flat" cmpd="sng" algn="ctr">
            <a:solidFill>
              <a:schemeClr val="accent2"/>
            </a:solidFill>
            <a:prstDash val="solid"/>
            <a:round/>
            <a:headEnd type="none" w="med" len="med"/>
            <a:tailEnd type="oval" w="lg" len="lg"/>
          </a:ln>
          <a:effectLst/>
        </p:spPr>
      </p:cxnSp>
      <p:grpSp>
        <p:nvGrpSpPr>
          <p:cNvPr id="15" name="Group 14">
            <a:extLst>
              <a:ext uri="{FF2B5EF4-FFF2-40B4-BE49-F238E27FC236}">
                <a16:creationId xmlns:a16="http://schemas.microsoft.com/office/drawing/2014/main" id="{F9073411-343B-50A7-178D-89E4C195480D}"/>
              </a:ext>
            </a:extLst>
          </p:cNvPr>
          <p:cNvGrpSpPr/>
          <p:nvPr/>
        </p:nvGrpSpPr>
        <p:grpSpPr>
          <a:xfrm>
            <a:off x="9685703" y="5882257"/>
            <a:ext cx="2419577" cy="893551"/>
            <a:chOff x="6558935" y="5909574"/>
            <a:chExt cx="2419577" cy="893551"/>
          </a:xfrm>
        </p:grpSpPr>
        <p:sp>
          <p:nvSpPr>
            <p:cNvPr id="18" name="Rectangle 17">
              <a:extLst>
                <a:ext uri="{FF2B5EF4-FFF2-40B4-BE49-F238E27FC236}">
                  <a16:creationId xmlns:a16="http://schemas.microsoft.com/office/drawing/2014/main" id="{2F30D2C8-EEAB-F5CE-725A-69F174FE06B4}"/>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19" name="Picture 18">
              <a:extLst>
                <a:ext uri="{FF2B5EF4-FFF2-40B4-BE49-F238E27FC236}">
                  <a16:creationId xmlns:a16="http://schemas.microsoft.com/office/drawing/2014/main" id="{5BB9C7F6-E5A0-51D8-A288-5E24E5130A8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extLst>
      <p:ext uri="{BB962C8B-B14F-4D97-AF65-F5344CB8AC3E}">
        <p14:creationId xmlns:p14="http://schemas.microsoft.com/office/powerpoint/2010/main" val="325458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CC2F3-6C18-4E9B-8BF9-897155587D9B}"/>
              </a:ext>
            </a:extLst>
          </p:cNvPr>
          <p:cNvSpPr>
            <a:spLocks noGrp="1"/>
          </p:cNvSpPr>
          <p:nvPr>
            <p:ph type="title"/>
          </p:nvPr>
        </p:nvSpPr>
        <p:spPr/>
        <p:txBody>
          <a:bodyPr>
            <a:normAutofit/>
          </a:bodyPr>
          <a:lstStyle/>
          <a:p>
            <a:pPr algn="ctr"/>
            <a:r>
              <a:rPr lang="en-US" sz="3200" b="1" dirty="0"/>
              <a:t>EVALUATION INDICATORS</a:t>
            </a:r>
          </a:p>
        </p:txBody>
      </p:sp>
      <p:sp>
        <p:nvSpPr>
          <p:cNvPr id="5" name="Footer Placeholder 4">
            <a:extLst>
              <a:ext uri="{FF2B5EF4-FFF2-40B4-BE49-F238E27FC236}">
                <a16:creationId xmlns:a16="http://schemas.microsoft.com/office/drawing/2014/main" id="{8EF51CE5-E3EE-4A24-A0CB-38C30BF25DE6}"/>
              </a:ext>
            </a:extLst>
          </p:cNvPr>
          <p:cNvSpPr>
            <a:spLocks noGrp="1"/>
          </p:cNvSpPr>
          <p:nvPr>
            <p:ph type="ftr" sz="quarter" idx="15"/>
          </p:nvPr>
        </p:nvSpPr>
        <p:spPr>
          <a:xfrm>
            <a:off x="4038600" y="6356350"/>
            <a:ext cx="4114800" cy="365125"/>
          </a:xfrm>
        </p:spPr>
        <p:txBody>
          <a:bodyPr/>
          <a:lstStyle/>
          <a:p>
            <a:pPr>
              <a:defRPr/>
            </a:pPr>
            <a:r>
              <a:rPr lang="en-US" dirty="0">
                <a:ea typeface="+mj-ea"/>
                <a:cs typeface="+mj-cs"/>
              </a:rPr>
              <a:t>BiH ETS Design Options Report</a:t>
            </a:r>
            <a:endParaRPr lang="en-US" dirty="0"/>
          </a:p>
        </p:txBody>
      </p:sp>
      <p:graphicFrame>
        <p:nvGraphicFramePr>
          <p:cNvPr id="6" name="Table 6">
            <a:extLst>
              <a:ext uri="{FF2B5EF4-FFF2-40B4-BE49-F238E27FC236}">
                <a16:creationId xmlns:a16="http://schemas.microsoft.com/office/drawing/2014/main" id="{3A3FD4FB-6622-E05D-6110-DDEA5478E0C8}"/>
              </a:ext>
            </a:extLst>
          </p:cNvPr>
          <p:cNvGraphicFramePr>
            <a:graphicFrameLocks noGrp="1"/>
          </p:cNvGraphicFramePr>
          <p:nvPr/>
        </p:nvGraphicFramePr>
        <p:xfrm>
          <a:off x="475914" y="1403157"/>
          <a:ext cx="11106486" cy="4468886"/>
        </p:xfrm>
        <a:graphic>
          <a:graphicData uri="http://schemas.openxmlformats.org/drawingml/2006/table">
            <a:tbl>
              <a:tblPr firstRow="1" bandRow="1">
                <a:tableStyleId>{5C22544A-7EE6-4342-B048-85BDC9FD1C3A}</a:tableStyleId>
              </a:tblPr>
              <a:tblGrid>
                <a:gridCol w="3458157">
                  <a:extLst>
                    <a:ext uri="{9D8B030D-6E8A-4147-A177-3AD203B41FA5}">
                      <a16:colId xmlns:a16="http://schemas.microsoft.com/office/drawing/2014/main" val="3987309007"/>
                    </a:ext>
                  </a:extLst>
                </a:gridCol>
                <a:gridCol w="7648329">
                  <a:extLst>
                    <a:ext uri="{9D8B030D-6E8A-4147-A177-3AD203B41FA5}">
                      <a16:colId xmlns:a16="http://schemas.microsoft.com/office/drawing/2014/main" val="521178826"/>
                    </a:ext>
                  </a:extLst>
                </a:gridCol>
              </a:tblGrid>
              <a:tr h="483569">
                <a:tc>
                  <a:txBody>
                    <a:bodyPr/>
                    <a:lstStyle/>
                    <a:p>
                      <a:r>
                        <a:rPr lang="en-GB" dirty="0"/>
                        <a:t>Indicator</a:t>
                      </a:r>
                    </a:p>
                  </a:txBody>
                  <a:tcPr>
                    <a:solidFill>
                      <a:schemeClr val="accent5">
                        <a:lumMod val="50000"/>
                      </a:schemeClr>
                    </a:solidFill>
                  </a:tcPr>
                </a:tc>
                <a:tc>
                  <a:txBody>
                    <a:bodyPr/>
                    <a:lstStyle/>
                    <a:p>
                      <a:r>
                        <a:rPr lang="en-GB" dirty="0"/>
                        <a:t>Assessment notes</a:t>
                      </a:r>
                    </a:p>
                  </a:txBody>
                  <a:tcPr>
                    <a:solidFill>
                      <a:schemeClr val="accent5">
                        <a:lumMod val="50000"/>
                      </a:schemeClr>
                    </a:solidFill>
                  </a:tcPr>
                </a:tc>
                <a:extLst>
                  <a:ext uri="{0D108BD9-81ED-4DB2-BD59-A6C34878D82A}">
                    <a16:rowId xmlns:a16="http://schemas.microsoft.com/office/drawing/2014/main" val="2073841864"/>
                  </a:ext>
                </a:extLst>
              </a:tr>
              <a:tr h="596181">
                <a:tc>
                  <a:txBody>
                    <a:bodyPr/>
                    <a:lstStyle/>
                    <a:p>
                      <a:r>
                        <a:rPr lang="en-GB" sz="1800" b="1" dirty="0"/>
                        <a:t>Macroeconomic impact</a:t>
                      </a:r>
                    </a:p>
                  </a:txBody>
                  <a:tcPr>
                    <a:solidFill>
                      <a:schemeClr val="bg1">
                        <a:lumMod val="95000"/>
                      </a:schemeClr>
                    </a:solidFill>
                  </a:tcPr>
                </a:tc>
                <a:tc>
                  <a:txBody>
                    <a:bodyPr/>
                    <a:lstStyle/>
                    <a:p>
                      <a:pPr marL="171450" indent="-171450">
                        <a:buFont typeface="Arial" panose="020B0604020202020204" pitchFamily="34" charset="0"/>
                        <a:buChar char="•"/>
                      </a:pPr>
                      <a:r>
                        <a:rPr lang="en-GB" sz="1200" dirty="0"/>
                        <a:t>This will be a direct quantitative output of the CGE modelling discussed in later slides</a:t>
                      </a:r>
                    </a:p>
                    <a:p>
                      <a:pPr marL="171450" indent="-171450">
                        <a:buFont typeface="Arial" panose="020B0604020202020204" pitchFamily="34" charset="0"/>
                        <a:buChar char="•"/>
                      </a:pPr>
                      <a:r>
                        <a:rPr lang="en-GB" sz="1200" dirty="0"/>
                        <a:t>Particular attention will be paid to impact on incentivised abatement choices within sectors</a:t>
                      </a:r>
                    </a:p>
                  </a:txBody>
                  <a:tcPr>
                    <a:solidFill>
                      <a:schemeClr val="bg1">
                        <a:lumMod val="95000"/>
                      </a:schemeClr>
                    </a:solidFill>
                  </a:tcPr>
                </a:tc>
                <a:extLst>
                  <a:ext uri="{0D108BD9-81ED-4DB2-BD59-A6C34878D82A}">
                    <a16:rowId xmlns:a16="http://schemas.microsoft.com/office/drawing/2014/main" val="3710361665"/>
                  </a:ext>
                </a:extLst>
              </a:tr>
              <a:tr h="483569">
                <a:tc>
                  <a:txBody>
                    <a:bodyPr/>
                    <a:lstStyle/>
                    <a:p>
                      <a:r>
                        <a:rPr lang="en-GB" sz="1800" b="1" dirty="0"/>
                        <a:t>Impact on competitiveness</a:t>
                      </a:r>
                    </a:p>
                  </a:txBody>
                  <a:tcPr>
                    <a:solidFill>
                      <a:schemeClr val="bg1">
                        <a:lumMod val="95000"/>
                      </a:schemeClr>
                    </a:solidFill>
                  </a:tcPr>
                </a:tc>
                <a:tc>
                  <a:txBody>
                    <a:bodyPr/>
                    <a:lstStyle/>
                    <a:p>
                      <a:pPr marL="171450" indent="-171450">
                        <a:buFont typeface="Arial" panose="020B0604020202020204" pitchFamily="34" charset="0"/>
                        <a:buChar char="•"/>
                      </a:pPr>
                      <a:r>
                        <a:rPr lang="en-GB" sz="1200" dirty="0"/>
                        <a:t>CGE modelling outputs will provide quantitative assessment of impact on traded sectors</a:t>
                      </a:r>
                    </a:p>
                  </a:txBody>
                  <a:tcPr>
                    <a:solidFill>
                      <a:schemeClr val="bg1">
                        <a:lumMod val="95000"/>
                      </a:schemeClr>
                    </a:solidFill>
                  </a:tcPr>
                </a:tc>
                <a:extLst>
                  <a:ext uri="{0D108BD9-81ED-4DB2-BD59-A6C34878D82A}">
                    <a16:rowId xmlns:a16="http://schemas.microsoft.com/office/drawing/2014/main" val="3472500310"/>
                  </a:ext>
                </a:extLst>
              </a:tr>
              <a:tr h="834653">
                <a:tc>
                  <a:txBody>
                    <a:bodyPr/>
                    <a:lstStyle/>
                    <a:p>
                      <a:r>
                        <a:rPr lang="en-GB" sz="1800" b="1" dirty="0"/>
                        <a:t>Distributional impacts</a:t>
                      </a:r>
                    </a:p>
                  </a:txBody>
                  <a:tcPr>
                    <a:solidFill>
                      <a:schemeClr val="bg1">
                        <a:lumMod val="95000"/>
                      </a:schemeClr>
                    </a:solidFill>
                  </a:tcPr>
                </a:tc>
                <a:tc>
                  <a:txBody>
                    <a:bodyPr/>
                    <a:lstStyle/>
                    <a:p>
                      <a:pPr marL="171450" indent="-171450">
                        <a:buFont typeface="Arial" panose="020B0604020202020204" pitchFamily="34" charset="0"/>
                        <a:buChar char="•"/>
                      </a:pPr>
                      <a:r>
                        <a:rPr lang="en-GB" sz="1200" dirty="0"/>
                        <a:t>Quantitative assessment of impact on bills and disposable income at different income levels</a:t>
                      </a:r>
                    </a:p>
                    <a:p>
                      <a:pPr marL="171450" indent="-171450">
                        <a:buFont typeface="Arial" panose="020B0604020202020204" pitchFamily="34" charset="0"/>
                        <a:buChar char="•"/>
                      </a:pPr>
                      <a:r>
                        <a:rPr lang="en-GB" sz="1200" dirty="0"/>
                        <a:t>Impact by sector will also be discussed qualitatively with respect to potential distributional concerns (</a:t>
                      </a:r>
                      <a:r>
                        <a:rPr lang="en-GB" sz="1200" dirty="0" err="1"/>
                        <a:t>eg</a:t>
                      </a:r>
                      <a:r>
                        <a:rPr lang="en-GB" sz="1200" dirty="0"/>
                        <a:t> regionally or on marginalised groups)</a:t>
                      </a:r>
                    </a:p>
                  </a:txBody>
                  <a:tcPr>
                    <a:solidFill>
                      <a:schemeClr val="bg1">
                        <a:lumMod val="95000"/>
                      </a:schemeClr>
                    </a:solidFill>
                  </a:tcPr>
                </a:tc>
                <a:extLst>
                  <a:ext uri="{0D108BD9-81ED-4DB2-BD59-A6C34878D82A}">
                    <a16:rowId xmlns:a16="http://schemas.microsoft.com/office/drawing/2014/main" val="1510275266"/>
                  </a:ext>
                </a:extLst>
              </a:tr>
              <a:tr h="834653">
                <a:tc>
                  <a:txBody>
                    <a:bodyPr/>
                    <a:lstStyle/>
                    <a:p>
                      <a:r>
                        <a:rPr lang="en-GB" sz="1800" b="1" dirty="0"/>
                        <a:t>Interaction with existing policies</a:t>
                      </a:r>
                    </a:p>
                  </a:txBody>
                  <a:tcPr>
                    <a:solidFill>
                      <a:schemeClr val="bg1">
                        <a:lumMod val="95000"/>
                      </a:schemeClr>
                    </a:solidFill>
                  </a:tcPr>
                </a:tc>
                <a:tc>
                  <a:txBody>
                    <a:bodyPr/>
                    <a:lstStyle/>
                    <a:p>
                      <a:pPr marL="171450" indent="-171450">
                        <a:buFont typeface="Arial" panose="020B0604020202020204" pitchFamily="34" charset="0"/>
                        <a:buChar char="•"/>
                      </a:pPr>
                      <a:r>
                        <a:rPr lang="en-GB" sz="1200" dirty="0"/>
                        <a:t>ETS can complement, overlap and/or conflict with other policies within targeted sectors</a:t>
                      </a:r>
                    </a:p>
                    <a:p>
                      <a:pPr marL="171450" indent="-171450">
                        <a:buFont typeface="Arial" panose="020B0604020202020204" pitchFamily="34" charset="0"/>
                        <a:buChar char="•"/>
                      </a:pPr>
                      <a:r>
                        <a:rPr lang="en-GB" sz="1200" dirty="0"/>
                        <a:t>Particular attention to be paid to any rationalization with fossil fuel price support</a:t>
                      </a:r>
                    </a:p>
                    <a:p>
                      <a:pPr marL="171450" indent="-171450">
                        <a:buFont typeface="Arial" panose="020B0604020202020204" pitchFamily="34" charset="0"/>
                        <a:buChar char="•"/>
                      </a:pPr>
                      <a:r>
                        <a:rPr lang="en-GB" sz="1200" dirty="0"/>
                        <a:t>Renewable energy capacity expansion plans and policy tools may also interact with ETS impact</a:t>
                      </a:r>
                    </a:p>
                  </a:txBody>
                  <a:tcPr>
                    <a:solidFill>
                      <a:schemeClr val="bg1">
                        <a:lumMod val="95000"/>
                      </a:schemeClr>
                    </a:solidFill>
                  </a:tcPr>
                </a:tc>
                <a:extLst>
                  <a:ext uri="{0D108BD9-81ED-4DB2-BD59-A6C34878D82A}">
                    <a16:rowId xmlns:a16="http://schemas.microsoft.com/office/drawing/2014/main" val="1251216814"/>
                  </a:ext>
                </a:extLst>
              </a:tr>
              <a:tr h="596181">
                <a:tc>
                  <a:txBody>
                    <a:bodyPr/>
                    <a:lstStyle/>
                    <a:p>
                      <a:r>
                        <a:rPr lang="en-GB" sz="1800" b="1" dirty="0"/>
                        <a:t>Potential political barriers and institutional feasibility</a:t>
                      </a:r>
                    </a:p>
                  </a:txBody>
                  <a:tcPr>
                    <a:solidFill>
                      <a:schemeClr val="bg1">
                        <a:lumMod val="95000"/>
                      </a:schemeClr>
                    </a:solidFill>
                  </a:tcPr>
                </a:tc>
                <a:tc>
                  <a:txBody>
                    <a:bodyPr/>
                    <a:lstStyle/>
                    <a:p>
                      <a:pPr marL="171450" indent="-171450">
                        <a:buFont typeface="Arial" panose="020B0604020202020204" pitchFamily="34" charset="0"/>
                        <a:buChar char="•"/>
                      </a:pPr>
                      <a:r>
                        <a:rPr lang="en-GB" sz="1200" dirty="0"/>
                        <a:t>The complex political structure of BiH needs consideration with respect to administration, verification and enforcement processes and powers</a:t>
                      </a:r>
                    </a:p>
                  </a:txBody>
                  <a:tcPr>
                    <a:solidFill>
                      <a:schemeClr val="bg1">
                        <a:lumMod val="95000"/>
                      </a:schemeClr>
                    </a:solidFill>
                  </a:tcPr>
                </a:tc>
                <a:extLst>
                  <a:ext uri="{0D108BD9-81ED-4DB2-BD59-A6C34878D82A}">
                    <a16:rowId xmlns:a16="http://schemas.microsoft.com/office/drawing/2014/main" val="2927781391"/>
                  </a:ext>
                </a:extLst>
              </a:tr>
              <a:tr h="596181">
                <a:tc>
                  <a:txBody>
                    <a:bodyPr/>
                    <a:lstStyle/>
                    <a:p>
                      <a:r>
                        <a:rPr lang="en-GB" sz="1800" b="1" dirty="0"/>
                        <a:t>Legal feasibility</a:t>
                      </a:r>
                    </a:p>
                  </a:txBody>
                  <a:tcPr>
                    <a:solidFill>
                      <a:schemeClr val="bg1">
                        <a:lumMod val="95000"/>
                      </a:schemeClr>
                    </a:solidFill>
                  </a:tcPr>
                </a:tc>
                <a:tc>
                  <a:txBody>
                    <a:bodyPr/>
                    <a:lstStyle/>
                    <a:p>
                      <a:pPr marL="171450" indent="-171450">
                        <a:buFont typeface="Arial" panose="020B0604020202020204" pitchFamily="34" charset="0"/>
                        <a:buChar char="•"/>
                      </a:pPr>
                      <a:r>
                        <a:rPr lang="en-GB" sz="1200" dirty="0"/>
                        <a:t>The scope of legislative drafting and amendments may differ by sector (a phased approach for implementation will be considered in light of this and other potential benefits) </a:t>
                      </a:r>
                    </a:p>
                  </a:txBody>
                  <a:tcPr>
                    <a:solidFill>
                      <a:schemeClr val="bg1">
                        <a:lumMod val="95000"/>
                      </a:schemeClr>
                    </a:solidFill>
                  </a:tcPr>
                </a:tc>
                <a:extLst>
                  <a:ext uri="{0D108BD9-81ED-4DB2-BD59-A6C34878D82A}">
                    <a16:rowId xmlns:a16="http://schemas.microsoft.com/office/drawing/2014/main" val="2943537401"/>
                  </a:ext>
                </a:extLst>
              </a:tr>
            </a:tbl>
          </a:graphicData>
        </a:graphic>
      </p:graphicFrame>
      <p:grpSp>
        <p:nvGrpSpPr>
          <p:cNvPr id="8" name="Group 7">
            <a:extLst>
              <a:ext uri="{FF2B5EF4-FFF2-40B4-BE49-F238E27FC236}">
                <a16:creationId xmlns:a16="http://schemas.microsoft.com/office/drawing/2014/main" id="{81092D8E-4C58-2892-9B96-6AC56D310600}"/>
              </a:ext>
            </a:extLst>
          </p:cNvPr>
          <p:cNvGrpSpPr/>
          <p:nvPr/>
        </p:nvGrpSpPr>
        <p:grpSpPr>
          <a:xfrm>
            <a:off x="9685703" y="5882257"/>
            <a:ext cx="2419577" cy="893551"/>
            <a:chOff x="6558935" y="5909574"/>
            <a:chExt cx="2419577" cy="893551"/>
          </a:xfrm>
        </p:grpSpPr>
        <p:sp>
          <p:nvSpPr>
            <p:cNvPr id="9" name="Rectangle 8">
              <a:extLst>
                <a:ext uri="{FF2B5EF4-FFF2-40B4-BE49-F238E27FC236}">
                  <a16:creationId xmlns:a16="http://schemas.microsoft.com/office/drawing/2014/main" id="{E2D719E5-372C-675C-C283-82227FCF3CE9}"/>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10" name="Picture 9">
              <a:extLst>
                <a:ext uri="{FF2B5EF4-FFF2-40B4-BE49-F238E27FC236}">
                  <a16:creationId xmlns:a16="http://schemas.microsoft.com/office/drawing/2014/main" id="{DFC46DE6-77A6-B508-8408-FC7306E5888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extLst>
      <p:ext uri="{BB962C8B-B14F-4D97-AF65-F5344CB8AC3E}">
        <p14:creationId xmlns:p14="http://schemas.microsoft.com/office/powerpoint/2010/main" val="3672438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93536-0645-4B8B-8B50-BEA5C32DEEAC}"/>
              </a:ext>
            </a:extLst>
          </p:cNvPr>
          <p:cNvSpPr>
            <a:spLocks noGrp="1"/>
          </p:cNvSpPr>
          <p:nvPr>
            <p:ph type="title"/>
          </p:nvPr>
        </p:nvSpPr>
        <p:spPr/>
        <p:txBody>
          <a:bodyPr>
            <a:normAutofit/>
          </a:bodyPr>
          <a:lstStyle/>
          <a:p>
            <a:pPr algn="ctr"/>
            <a:r>
              <a:rPr lang="en-US" sz="3200" b="1" dirty="0"/>
              <a:t>MODELING SCENARIOS</a:t>
            </a:r>
          </a:p>
        </p:txBody>
      </p:sp>
      <p:sp>
        <p:nvSpPr>
          <p:cNvPr id="4" name="Text Placeholder 3">
            <a:extLst>
              <a:ext uri="{FF2B5EF4-FFF2-40B4-BE49-F238E27FC236}">
                <a16:creationId xmlns:a16="http://schemas.microsoft.com/office/drawing/2014/main" id="{3B4F9448-728C-47F9-B897-E6490CA48B68}"/>
              </a:ext>
            </a:extLst>
          </p:cNvPr>
          <p:cNvSpPr>
            <a:spLocks noGrp="1"/>
          </p:cNvSpPr>
          <p:nvPr>
            <p:ph type="body" sz="quarter" idx="14"/>
          </p:nvPr>
        </p:nvSpPr>
        <p:spPr>
          <a:xfrm>
            <a:off x="475913" y="876550"/>
            <a:ext cx="11247297" cy="4847021"/>
          </a:xfrm>
        </p:spPr>
        <p:txBody>
          <a:bodyPr>
            <a:normAutofit/>
          </a:bodyPr>
          <a:lstStyle/>
          <a:p>
            <a:r>
              <a:rPr lang="en-US" sz="2400" dirty="0"/>
              <a:t>The team, with input from the government, is developing a series of scenarios to model different options for ETS scope (e.g. which sectors will be covered) and cap ambition</a:t>
            </a:r>
          </a:p>
          <a:p>
            <a:pPr marL="0" indent="0">
              <a:buNone/>
            </a:pPr>
            <a:endParaRPr lang="en-US" sz="2400" dirty="0"/>
          </a:p>
          <a:p>
            <a:r>
              <a:rPr lang="en-US" sz="2400" dirty="0"/>
              <a:t>The large-scale hybrid CGE model (GEM-E3-BIH) is a tailored version of the model used by European Commission, BiH and other WB6 countries.</a:t>
            </a:r>
          </a:p>
          <a:p>
            <a:pPr marL="0" indent="0">
              <a:buNone/>
            </a:pPr>
            <a:endParaRPr lang="en-US" sz="2400" dirty="0"/>
          </a:p>
          <a:p>
            <a:r>
              <a:rPr lang="en-US" sz="2400" dirty="0"/>
              <a:t>The following aspects are varied: ETS sector coverage, level of cap ambition, allocation scheme, carbon revenue use </a:t>
            </a:r>
          </a:p>
          <a:p>
            <a:pPr marL="0" indent="0">
              <a:buNone/>
            </a:pPr>
            <a:endParaRPr lang="en-US" sz="2400" dirty="0"/>
          </a:p>
          <a:p>
            <a:r>
              <a:rPr lang="en-US" sz="2400" dirty="0"/>
              <a:t>Results can help assess how different ETS designs help BiH achieve not only NDC but NECP scenarios and targets (for RE and EE by 2030 and beyond). Equally, how can NECP policies make the ETS more effective and reduce its impact on the economy.</a:t>
            </a:r>
          </a:p>
        </p:txBody>
      </p:sp>
      <p:sp>
        <p:nvSpPr>
          <p:cNvPr id="6" name="Slide Number Placeholder 5">
            <a:extLst>
              <a:ext uri="{FF2B5EF4-FFF2-40B4-BE49-F238E27FC236}">
                <a16:creationId xmlns:a16="http://schemas.microsoft.com/office/drawing/2014/main" id="{0593CF37-2384-4D5C-BF5C-B1B37B5526D3}"/>
              </a:ext>
            </a:extLst>
          </p:cNvPr>
          <p:cNvSpPr>
            <a:spLocks noGrp="1"/>
          </p:cNvSpPr>
          <p:nvPr>
            <p:ph type="sldNum" sz="quarter" idx="16"/>
          </p:nvPr>
        </p:nvSpPr>
        <p:spPr/>
        <p:txBody>
          <a:bodyPr/>
          <a:lstStyle/>
          <a:p>
            <a:fld id="{A16A1896-7F39-4641-9106-D76D8AD100EB}" type="slidenum">
              <a:rPr lang="en-US" altLang="en-US" smtClean="0"/>
              <a:pPr/>
              <a:t>8</a:t>
            </a:fld>
            <a:endParaRPr lang="en-US" altLang="en-US"/>
          </a:p>
        </p:txBody>
      </p:sp>
      <p:sp>
        <p:nvSpPr>
          <p:cNvPr id="8" name="Rectangle 1">
            <a:extLst>
              <a:ext uri="{FF2B5EF4-FFF2-40B4-BE49-F238E27FC236}">
                <a16:creationId xmlns:a16="http://schemas.microsoft.com/office/drawing/2014/main" id="{CFB82ED5-9F65-47E9-AEC0-EDCC5958E404}"/>
              </a:ext>
            </a:extLst>
          </p:cNvPr>
          <p:cNvSpPr>
            <a:spLocks noChangeArrowheads="1"/>
          </p:cNvSpPr>
          <p:nvPr/>
        </p:nvSpPr>
        <p:spPr bwMode="auto">
          <a:xfrm>
            <a:off x="4275931" y="1784304"/>
            <a:ext cx="12277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br>
              <a:rPr lang="en-US" altLang="en-US">
                <a:latin typeface="Arial" panose="020B0604020202020204" pitchFamily="34" charset="0"/>
              </a:rPr>
            </a:br>
            <a:endParaRPr lang="en-US" altLang="en-US">
              <a:latin typeface="Arial" panose="020B0604020202020204" pitchFamily="34" charset="0"/>
            </a:endParaRPr>
          </a:p>
        </p:txBody>
      </p:sp>
      <p:sp>
        <p:nvSpPr>
          <p:cNvPr id="15" name="Footer Placeholder 4">
            <a:extLst>
              <a:ext uri="{FF2B5EF4-FFF2-40B4-BE49-F238E27FC236}">
                <a16:creationId xmlns:a16="http://schemas.microsoft.com/office/drawing/2014/main" id="{70E8FA48-AF09-4A92-8D23-1DF2456C9909}"/>
              </a:ext>
            </a:extLst>
          </p:cNvPr>
          <p:cNvSpPr>
            <a:spLocks noGrp="1"/>
          </p:cNvSpPr>
          <p:nvPr>
            <p:ph type="ftr" sz="quarter" idx="15"/>
          </p:nvPr>
        </p:nvSpPr>
        <p:spPr>
          <a:xfrm>
            <a:off x="4038600" y="6356350"/>
            <a:ext cx="4114800" cy="365125"/>
          </a:xfrm>
        </p:spPr>
        <p:txBody>
          <a:bodyPr/>
          <a:lstStyle/>
          <a:p>
            <a:pPr>
              <a:defRPr/>
            </a:pPr>
            <a:r>
              <a:rPr lang="en-US" dirty="0">
                <a:ea typeface="+mj-ea"/>
                <a:cs typeface="+mj-cs"/>
              </a:rPr>
              <a:t>BiH ETS Design Options Report</a:t>
            </a:r>
            <a:endParaRPr lang="en-US" dirty="0"/>
          </a:p>
        </p:txBody>
      </p:sp>
      <p:grpSp>
        <p:nvGrpSpPr>
          <p:cNvPr id="3" name="Group 2">
            <a:extLst>
              <a:ext uri="{FF2B5EF4-FFF2-40B4-BE49-F238E27FC236}">
                <a16:creationId xmlns:a16="http://schemas.microsoft.com/office/drawing/2014/main" id="{27F65A86-DA5B-B930-2297-36D8CEF37638}"/>
              </a:ext>
            </a:extLst>
          </p:cNvPr>
          <p:cNvGrpSpPr/>
          <p:nvPr/>
        </p:nvGrpSpPr>
        <p:grpSpPr>
          <a:xfrm>
            <a:off x="9685703" y="5882257"/>
            <a:ext cx="2419577" cy="893551"/>
            <a:chOff x="6558935" y="5909574"/>
            <a:chExt cx="2419577" cy="893551"/>
          </a:xfrm>
        </p:grpSpPr>
        <p:sp>
          <p:nvSpPr>
            <p:cNvPr id="5" name="Rectangle 4">
              <a:extLst>
                <a:ext uri="{FF2B5EF4-FFF2-40B4-BE49-F238E27FC236}">
                  <a16:creationId xmlns:a16="http://schemas.microsoft.com/office/drawing/2014/main" id="{3610F36B-97E0-D03B-F440-A17F9412F864}"/>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7" name="Picture 6">
              <a:extLst>
                <a:ext uri="{FF2B5EF4-FFF2-40B4-BE49-F238E27FC236}">
                  <a16:creationId xmlns:a16="http://schemas.microsoft.com/office/drawing/2014/main" id="{E4F36D79-1295-2972-4BB2-9ACFE22EFAF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extLst>
      <p:ext uri="{BB962C8B-B14F-4D97-AF65-F5344CB8AC3E}">
        <p14:creationId xmlns:p14="http://schemas.microsoft.com/office/powerpoint/2010/main" val="872892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93536-0645-4B8B-8B50-BEA5C32DEEAC}"/>
              </a:ext>
            </a:extLst>
          </p:cNvPr>
          <p:cNvSpPr>
            <a:spLocks noGrp="1"/>
          </p:cNvSpPr>
          <p:nvPr>
            <p:ph type="title"/>
          </p:nvPr>
        </p:nvSpPr>
        <p:spPr/>
        <p:txBody>
          <a:bodyPr>
            <a:normAutofit/>
          </a:bodyPr>
          <a:lstStyle/>
          <a:p>
            <a:pPr algn="ctr"/>
            <a:r>
              <a:rPr lang="en-US" sz="3200" b="1" dirty="0"/>
              <a:t>MODELING SCENARIOS</a:t>
            </a:r>
          </a:p>
        </p:txBody>
      </p:sp>
      <p:sp>
        <p:nvSpPr>
          <p:cNvPr id="4" name="Text Placeholder 3">
            <a:extLst>
              <a:ext uri="{FF2B5EF4-FFF2-40B4-BE49-F238E27FC236}">
                <a16:creationId xmlns:a16="http://schemas.microsoft.com/office/drawing/2014/main" id="{3B4F9448-728C-47F9-B897-E6490CA48B68}"/>
              </a:ext>
            </a:extLst>
          </p:cNvPr>
          <p:cNvSpPr>
            <a:spLocks noGrp="1"/>
          </p:cNvSpPr>
          <p:nvPr>
            <p:ph type="body" sz="quarter" idx="14"/>
          </p:nvPr>
        </p:nvSpPr>
        <p:spPr>
          <a:xfrm>
            <a:off x="475913" y="876550"/>
            <a:ext cx="11247297" cy="4847021"/>
          </a:xfrm>
        </p:spPr>
        <p:txBody>
          <a:bodyPr>
            <a:normAutofit/>
          </a:bodyPr>
          <a:lstStyle/>
          <a:p>
            <a:r>
              <a:rPr lang="en-US" sz="2400" dirty="0"/>
              <a:t>Sample scenarios include:</a:t>
            </a:r>
          </a:p>
          <a:p>
            <a:endParaRPr lang="en-US" sz="2400" dirty="0"/>
          </a:p>
          <a:p>
            <a:r>
              <a:rPr lang="en-US" sz="2400" dirty="0"/>
              <a:t>Initially lower ETS prices (as a % of EU allowance price forecast) vs. delayed alignment with EU allowance prices vs. Immediate harmonization with ETS price forecast</a:t>
            </a:r>
          </a:p>
          <a:p>
            <a:pPr marL="0" indent="0">
              <a:buNone/>
            </a:pPr>
            <a:endParaRPr lang="en-US" sz="2400" dirty="0"/>
          </a:p>
          <a:p>
            <a:r>
              <a:rPr lang="en-US" sz="2400" dirty="0"/>
              <a:t>Scope: Power sector initially then expanding to industry (as currently in the EU ETS) vs. immediate EU ETS coverage</a:t>
            </a:r>
          </a:p>
          <a:p>
            <a:pPr marL="0" indent="0">
              <a:buNone/>
            </a:pPr>
            <a:endParaRPr lang="en-US" sz="2400" dirty="0"/>
          </a:p>
          <a:p>
            <a:r>
              <a:rPr lang="en-US" sz="2400" dirty="0"/>
              <a:t>Revenue use: A mix of lump sum to households, R&amp;D investments, labor force training etc.</a:t>
            </a:r>
          </a:p>
          <a:p>
            <a:endParaRPr lang="en-US" sz="2400" dirty="0"/>
          </a:p>
          <a:p>
            <a:r>
              <a:rPr lang="en-US" sz="2400" dirty="0"/>
              <a:t>Regional carbon pricing: BiH only vs. Energy Community members adopting a carbon price</a:t>
            </a:r>
          </a:p>
          <a:p>
            <a:endParaRPr lang="en-US" sz="2400" dirty="0"/>
          </a:p>
        </p:txBody>
      </p:sp>
      <p:sp>
        <p:nvSpPr>
          <p:cNvPr id="6" name="Slide Number Placeholder 5">
            <a:extLst>
              <a:ext uri="{FF2B5EF4-FFF2-40B4-BE49-F238E27FC236}">
                <a16:creationId xmlns:a16="http://schemas.microsoft.com/office/drawing/2014/main" id="{0593CF37-2384-4D5C-BF5C-B1B37B5526D3}"/>
              </a:ext>
            </a:extLst>
          </p:cNvPr>
          <p:cNvSpPr>
            <a:spLocks noGrp="1"/>
          </p:cNvSpPr>
          <p:nvPr>
            <p:ph type="sldNum" sz="quarter" idx="16"/>
          </p:nvPr>
        </p:nvSpPr>
        <p:spPr/>
        <p:txBody>
          <a:bodyPr/>
          <a:lstStyle/>
          <a:p>
            <a:fld id="{A16A1896-7F39-4641-9106-D76D8AD100EB}" type="slidenum">
              <a:rPr lang="en-US" altLang="en-US" smtClean="0"/>
              <a:pPr/>
              <a:t>9</a:t>
            </a:fld>
            <a:endParaRPr lang="en-US" altLang="en-US"/>
          </a:p>
        </p:txBody>
      </p:sp>
      <p:sp>
        <p:nvSpPr>
          <p:cNvPr id="8" name="Rectangle 1">
            <a:extLst>
              <a:ext uri="{FF2B5EF4-FFF2-40B4-BE49-F238E27FC236}">
                <a16:creationId xmlns:a16="http://schemas.microsoft.com/office/drawing/2014/main" id="{CFB82ED5-9F65-47E9-AEC0-EDCC5958E404}"/>
              </a:ext>
            </a:extLst>
          </p:cNvPr>
          <p:cNvSpPr>
            <a:spLocks noChangeArrowheads="1"/>
          </p:cNvSpPr>
          <p:nvPr/>
        </p:nvSpPr>
        <p:spPr bwMode="auto">
          <a:xfrm>
            <a:off x="4275931" y="1784304"/>
            <a:ext cx="12277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br>
              <a:rPr lang="en-US" altLang="en-US">
                <a:latin typeface="Arial" panose="020B0604020202020204" pitchFamily="34" charset="0"/>
              </a:rPr>
            </a:br>
            <a:endParaRPr lang="en-US" altLang="en-US">
              <a:latin typeface="Arial" panose="020B0604020202020204" pitchFamily="34" charset="0"/>
            </a:endParaRPr>
          </a:p>
        </p:txBody>
      </p:sp>
      <p:sp>
        <p:nvSpPr>
          <p:cNvPr id="15" name="Footer Placeholder 4">
            <a:extLst>
              <a:ext uri="{FF2B5EF4-FFF2-40B4-BE49-F238E27FC236}">
                <a16:creationId xmlns:a16="http://schemas.microsoft.com/office/drawing/2014/main" id="{70E8FA48-AF09-4A92-8D23-1DF2456C9909}"/>
              </a:ext>
            </a:extLst>
          </p:cNvPr>
          <p:cNvSpPr>
            <a:spLocks noGrp="1"/>
          </p:cNvSpPr>
          <p:nvPr>
            <p:ph type="ftr" sz="quarter" idx="15"/>
          </p:nvPr>
        </p:nvSpPr>
        <p:spPr>
          <a:xfrm>
            <a:off x="4038600" y="6356350"/>
            <a:ext cx="4114800" cy="365125"/>
          </a:xfrm>
        </p:spPr>
        <p:txBody>
          <a:bodyPr/>
          <a:lstStyle/>
          <a:p>
            <a:pPr>
              <a:defRPr/>
            </a:pPr>
            <a:r>
              <a:rPr lang="en-US" dirty="0">
                <a:ea typeface="+mj-ea"/>
                <a:cs typeface="+mj-cs"/>
              </a:rPr>
              <a:t>BiH ETS Design Options Report</a:t>
            </a:r>
            <a:endParaRPr lang="en-US" dirty="0"/>
          </a:p>
        </p:txBody>
      </p:sp>
      <p:grpSp>
        <p:nvGrpSpPr>
          <p:cNvPr id="3" name="Group 2">
            <a:extLst>
              <a:ext uri="{FF2B5EF4-FFF2-40B4-BE49-F238E27FC236}">
                <a16:creationId xmlns:a16="http://schemas.microsoft.com/office/drawing/2014/main" id="{27F65A86-DA5B-B930-2297-36D8CEF37638}"/>
              </a:ext>
            </a:extLst>
          </p:cNvPr>
          <p:cNvGrpSpPr/>
          <p:nvPr/>
        </p:nvGrpSpPr>
        <p:grpSpPr>
          <a:xfrm>
            <a:off x="9685703" y="5882257"/>
            <a:ext cx="2419577" cy="893551"/>
            <a:chOff x="6558935" y="5909574"/>
            <a:chExt cx="2419577" cy="893551"/>
          </a:xfrm>
        </p:grpSpPr>
        <p:sp>
          <p:nvSpPr>
            <p:cNvPr id="5" name="Rectangle 4">
              <a:extLst>
                <a:ext uri="{FF2B5EF4-FFF2-40B4-BE49-F238E27FC236}">
                  <a16:creationId xmlns:a16="http://schemas.microsoft.com/office/drawing/2014/main" id="{3610F36B-97E0-D03B-F440-A17F9412F864}"/>
                </a:ext>
              </a:extLst>
            </p:cNvPr>
            <p:cNvSpPr/>
            <p:nvPr/>
          </p:nvSpPr>
          <p:spPr bwMode="auto">
            <a:xfrm>
              <a:off x="6558935" y="5909574"/>
              <a:ext cx="1692699" cy="893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a:latin typeface="Trebuchet MS" pitchFamily="34" charset="0"/>
                <a:cs typeface="Times New Roman" pitchFamily="18" charset="0"/>
              </a:endParaRPr>
            </a:p>
          </p:txBody>
        </p:sp>
        <p:pic>
          <p:nvPicPr>
            <p:cNvPr id="7" name="Picture 6">
              <a:extLst>
                <a:ext uri="{FF2B5EF4-FFF2-40B4-BE49-F238E27FC236}">
                  <a16:creationId xmlns:a16="http://schemas.microsoft.com/office/drawing/2014/main" id="{E4F36D79-1295-2972-4BB2-9ACFE22EFAF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05638" y="6163466"/>
              <a:ext cx="2272874" cy="453656"/>
            </a:xfrm>
            <a:prstGeom prst="rect">
              <a:avLst/>
            </a:prstGeom>
          </p:spPr>
        </p:pic>
      </p:grpSp>
    </p:spTree>
    <p:extLst>
      <p:ext uri="{BB962C8B-B14F-4D97-AF65-F5344CB8AC3E}">
        <p14:creationId xmlns:p14="http://schemas.microsoft.com/office/powerpoint/2010/main" val="70184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1094</Words>
  <Application>Microsoft Office PowerPoint</Application>
  <PresentationFormat>Widescreen</PresentationFormat>
  <Paragraphs>136</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Andes ExtraLight</vt:lpstr>
      <vt:lpstr>Arial</vt:lpstr>
      <vt:lpstr>Calibri</vt:lpstr>
      <vt:lpstr>Calibri Light</vt:lpstr>
      <vt:lpstr>Trebuchet MS</vt:lpstr>
      <vt:lpstr>Wingdings</vt:lpstr>
      <vt:lpstr>Office Theme</vt:lpstr>
      <vt:lpstr>Emissions Trading System Design Options Paper:  Scope and Cap Stringency</vt:lpstr>
      <vt:lpstr>BACKGROUND</vt:lpstr>
      <vt:lpstr>BACKGROUND</vt:lpstr>
      <vt:lpstr>TIMELINE </vt:lpstr>
      <vt:lpstr>ETS Design Options Paper</vt:lpstr>
      <vt:lpstr>OUTLINE</vt:lpstr>
      <vt:lpstr>EVALUATION INDICATORS</vt:lpstr>
      <vt:lpstr>MODELING SCENARIOS</vt:lpstr>
      <vt:lpstr>MODELING SCENARIOS</vt:lpstr>
      <vt:lpstr>Other work</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Emissions Trading System Design Options Paper:  Scope and Cap Stringency</dc:title>
  <dc:creator>Yuriy Myroshnychenko</dc:creator>
  <cp:lastModifiedBy>EU4Energy</cp:lastModifiedBy>
  <cp:revision>1</cp:revision>
  <dcterms:created xsi:type="dcterms:W3CDTF">2023-04-24T14:42:37Z</dcterms:created>
  <dcterms:modified xsi:type="dcterms:W3CDTF">2023-04-25T04:30:24Z</dcterms:modified>
</cp:coreProperties>
</file>