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63" r:id="rId3"/>
    <p:sldId id="261" r:id="rId4"/>
    <p:sldId id="266" r:id="rId5"/>
    <p:sldId id="272" r:id="rId6"/>
    <p:sldId id="275" r:id="rId7"/>
    <p:sldId id="276" r:id="rId8"/>
    <p:sldId id="279" r:id="rId9"/>
    <p:sldId id="27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60"/>
    <p:restoredTop sz="83761" autoAdjust="0"/>
  </p:normalViewPr>
  <p:slideViewPr>
    <p:cSldViewPr snapToGrid="0" snapToObjects="1">
      <p:cViewPr>
        <p:scale>
          <a:sx n="70" d="100"/>
          <a:sy n="70" d="100"/>
        </p:scale>
        <p:origin x="-32" y="-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E66B0-2F5C-4ABD-9B1E-7F5982BBF8C4}" type="doc">
      <dgm:prSet loTypeId="urn:microsoft.com/office/officeart/2005/8/layout/funnel1" loCatId="relationship" qsTypeId="urn:microsoft.com/office/officeart/2005/8/quickstyle/3d5" qsCatId="3D" csTypeId="urn:microsoft.com/office/officeart/2005/8/colors/colorful5" csCatId="colorful" phldr="1"/>
      <dgm:spPr/>
    </dgm:pt>
    <dgm:pt modelId="{011F0E98-9CDB-4821-BBCB-1EE464E6AB39}">
      <dgm:prSet phldrT="[Text]" custT="1"/>
      <dgm:spPr/>
      <dgm:t>
        <a:bodyPr/>
        <a:lstStyle/>
        <a:p>
          <a:r>
            <a:rPr lang="bs-Latn-BA" sz="2000" b="1" dirty="0"/>
            <a:t>Uredba (EU) 2018 / 1999</a:t>
          </a:r>
          <a:endParaRPr lang="en-US" sz="2000" b="1" dirty="0"/>
        </a:p>
      </dgm:t>
    </dgm:pt>
    <dgm:pt modelId="{82C0D14A-AF01-4587-892F-E6E4FEF1AA87}" type="parTrans" cxnId="{78730377-3EF0-4A17-A773-B9E97B2FCA4E}">
      <dgm:prSet/>
      <dgm:spPr/>
      <dgm:t>
        <a:bodyPr/>
        <a:lstStyle/>
        <a:p>
          <a:endParaRPr lang="en-US"/>
        </a:p>
      </dgm:t>
    </dgm:pt>
    <dgm:pt modelId="{94D0ED6D-293C-48F0-97F0-74B0900927BB}" type="sibTrans" cxnId="{78730377-3EF0-4A17-A773-B9E97B2FCA4E}">
      <dgm:prSet/>
      <dgm:spPr/>
      <dgm:t>
        <a:bodyPr/>
        <a:lstStyle/>
        <a:p>
          <a:endParaRPr lang="en-US"/>
        </a:p>
      </dgm:t>
    </dgm:pt>
    <dgm:pt modelId="{21E5C965-315E-423A-B6BE-9FD45EE7C22E}">
      <dgm:prSet phldrT="[Text]"/>
      <dgm:spPr/>
      <dgm:t>
        <a:bodyPr/>
        <a:lstStyle/>
        <a:p>
          <a:r>
            <a:rPr lang="bs-Latn-BA" b="1" dirty="0"/>
            <a:t>NECP</a:t>
          </a:r>
          <a:endParaRPr lang="en-US" b="1" dirty="0"/>
        </a:p>
      </dgm:t>
    </dgm:pt>
    <dgm:pt modelId="{8937BBAE-B873-45F0-9576-5EF720BB7189}" type="parTrans" cxnId="{A8611242-796F-4FC1-ADB7-FA23B4E8438B}">
      <dgm:prSet/>
      <dgm:spPr/>
      <dgm:t>
        <a:bodyPr/>
        <a:lstStyle/>
        <a:p>
          <a:endParaRPr lang="en-US"/>
        </a:p>
      </dgm:t>
    </dgm:pt>
    <dgm:pt modelId="{05B6DA76-5B6A-4875-80FD-524CDFAD998D}" type="sibTrans" cxnId="{A8611242-796F-4FC1-ADB7-FA23B4E8438B}">
      <dgm:prSet/>
      <dgm:spPr/>
      <dgm:t>
        <a:bodyPr/>
        <a:lstStyle/>
        <a:p>
          <a:endParaRPr lang="en-US"/>
        </a:p>
      </dgm:t>
    </dgm:pt>
    <dgm:pt modelId="{50761A32-26AF-4380-899E-61B3A4431085}">
      <dgm:prSet phldrT="[Text]" custT="1"/>
      <dgm:spPr/>
      <dgm:t>
        <a:bodyPr/>
        <a:lstStyle/>
        <a:p>
          <a:r>
            <a:rPr lang="bs-Latn-BA" sz="4000" b="1" dirty="0" err="1"/>
            <a:t>Dekarbonizacija</a:t>
          </a:r>
          <a:r>
            <a:rPr lang="bs-Latn-BA" sz="4000" b="1" dirty="0"/>
            <a:t> ekonomije</a:t>
          </a:r>
          <a:endParaRPr lang="en-US" sz="4000" b="1" dirty="0"/>
        </a:p>
      </dgm:t>
    </dgm:pt>
    <dgm:pt modelId="{4BE3B696-C4E8-4534-B5B3-C68AED3FA5DC}" type="parTrans" cxnId="{9B803E59-7E7D-4B6B-8919-1F9A6374F065}">
      <dgm:prSet/>
      <dgm:spPr/>
      <dgm:t>
        <a:bodyPr/>
        <a:lstStyle/>
        <a:p>
          <a:endParaRPr lang="en-US"/>
        </a:p>
      </dgm:t>
    </dgm:pt>
    <dgm:pt modelId="{480FB83E-86E3-40DE-A120-D0AB5A85A0C2}" type="sibTrans" cxnId="{9B803E59-7E7D-4B6B-8919-1F9A6374F065}">
      <dgm:prSet/>
      <dgm:spPr/>
      <dgm:t>
        <a:bodyPr/>
        <a:lstStyle/>
        <a:p>
          <a:endParaRPr lang="en-US"/>
        </a:p>
      </dgm:t>
    </dgm:pt>
    <dgm:pt modelId="{3DCAE563-9035-419A-AB95-5D3C291A475F}" type="pres">
      <dgm:prSet presAssocID="{31BE66B0-2F5C-4ABD-9B1E-7F5982BBF8C4}" presName="Name0" presStyleCnt="0">
        <dgm:presLayoutVars>
          <dgm:chMax val="4"/>
          <dgm:resizeHandles val="exact"/>
        </dgm:presLayoutVars>
      </dgm:prSet>
      <dgm:spPr/>
    </dgm:pt>
    <dgm:pt modelId="{3A3541DA-9175-4267-B9B3-29EAD51737E1}" type="pres">
      <dgm:prSet presAssocID="{31BE66B0-2F5C-4ABD-9B1E-7F5982BBF8C4}" presName="ellipse" presStyleLbl="trBgShp" presStyleIdx="0" presStyleCnt="1"/>
      <dgm:spPr/>
    </dgm:pt>
    <dgm:pt modelId="{E08DCC29-D21E-4884-B73E-33D3AEE1D0F0}" type="pres">
      <dgm:prSet presAssocID="{31BE66B0-2F5C-4ABD-9B1E-7F5982BBF8C4}" presName="arrow1" presStyleLbl="fgShp" presStyleIdx="0" presStyleCnt="1"/>
      <dgm:spPr/>
    </dgm:pt>
    <dgm:pt modelId="{D717CCA9-6C5D-4545-A5E5-0FF7027EDDBA}" type="pres">
      <dgm:prSet presAssocID="{31BE66B0-2F5C-4ABD-9B1E-7F5982BBF8C4}" presName="rectangle" presStyleLbl="revTx" presStyleIdx="0" presStyleCnt="1">
        <dgm:presLayoutVars>
          <dgm:bulletEnabled val="1"/>
        </dgm:presLayoutVars>
      </dgm:prSet>
      <dgm:spPr/>
    </dgm:pt>
    <dgm:pt modelId="{35CBE282-8120-4C2D-8160-7E27DC04CE96}" type="pres">
      <dgm:prSet presAssocID="{21E5C965-315E-423A-B6BE-9FD45EE7C22E}" presName="item1" presStyleLbl="node1" presStyleIdx="0" presStyleCnt="2">
        <dgm:presLayoutVars>
          <dgm:bulletEnabled val="1"/>
        </dgm:presLayoutVars>
      </dgm:prSet>
      <dgm:spPr/>
    </dgm:pt>
    <dgm:pt modelId="{9C9CF8A7-25D2-492D-897A-0AEB34C78D5D}" type="pres">
      <dgm:prSet presAssocID="{50761A32-26AF-4380-899E-61B3A4431085}" presName="item2" presStyleLbl="node1" presStyleIdx="1" presStyleCnt="2">
        <dgm:presLayoutVars>
          <dgm:bulletEnabled val="1"/>
        </dgm:presLayoutVars>
      </dgm:prSet>
      <dgm:spPr/>
    </dgm:pt>
    <dgm:pt modelId="{7ACD143D-66F3-4F39-953D-007EB8265F1D}" type="pres">
      <dgm:prSet presAssocID="{31BE66B0-2F5C-4ABD-9B1E-7F5982BBF8C4}" presName="funnel" presStyleLbl="trAlignAcc1" presStyleIdx="0" presStyleCnt="1"/>
      <dgm:spPr/>
    </dgm:pt>
  </dgm:ptLst>
  <dgm:cxnLst>
    <dgm:cxn modelId="{D4E2F503-061A-45C5-AA1F-50D0CA92BEBE}" type="presOf" srcId="{21E5C965-315E-423A-B6BE-9FD45EE7C22E}" destId="{35CBE282-8120-4C2D-8160-7E27DC04CE96}" srcOrd="0" destOrd="0" presId="urn:microsoft.com/office/officeart/2005/8/layout/funnel1"/>
    <dgm:cxn modelId="{3F9F0810-1612-4FFA-AE87-99FA052B0C7C}" type="presOf" srcId="{31BE66B0-2F5C-4ABD-9B1E-7F5982BBF8C4}" destId="{3DCAE563-9035-419A-AB95-5D3C291A475F}" srcOrd="0" destOrd="0" presId="urn:microsoft.com/office/officeart/2005/8/layout/funnel1"/>
    <dgm:cxn modelId="{A8611242-796F-4FC1-ADB7-FA23B4E8438B}" srcId="{31BE66B0-2F5C-4ABD-9B1E-7F5982BBF8C4}" destId="{21E5C965-315E-423A-B6BE-9FD45EE7C22E}" srcOrd="1" destOrd="0" parTransId="{8937BBAE-B873-45F0-9576-5EF720BB7189}" sibTransId="{05B6DA76-5B6A-4875-80FD-524CDFAD998D}"/>
    <dgm:cxn modelId="{78730377-3EF0-4A17-A773-B9E97B2FCA4E}" srcId="{31BE66B0-2F5C-4ABD-9B1E-7F5982BBF8C4}" destId="{011F0E98-9CDB-4821-BBCB-1EE464E6AB39}" srcOrd="0" destOrd="0" parTransId="{82C0D14A-AF01-4587-892F-E6E4FEF1AA87}" sibTransId="{94D0ED6D-293C-48F0-97F0-74B0900927BB}"/>
    <dgm:cxn modelId="{9B803E59-7E7D-4B6B-8919-1F9A6374F065}" srcId="{31BE66B0-2F5C-4ABD-9B1E-7F5982BBF8C4}" destId="{50761A32-26AF-4380-899E-61B3A4431085}" srcOrd="2" destOrd="0" parTransId="{4BE3B696-C4E8-4534-B5B3-C68AED3FA5DC}" sibTransId="{480FB83E-86E3-40DE-A120-D0AB5A85A0C2}"/>
    <dgm:cxn modelId="{5D6D8F98-DA10-42AF-A92B-3F06DE5F2AC9}" type="presOf" srcId="{50761A32-26AF-4380-899E-61B3A4431085}" destId="{D717CCA9-6C5D-4545-A5E5-0FF7027EDDBA}" srcOrd="0" destOrd="0" presId="urn:microsoft.com/office/officeart/2005/8/layout/funnel1"/>
    <dgm:cxn modelId="{B9DF40B9-5FFF-4323-8908-D9FAC25B7395}" type="presOf" srcId="{011F0E98-9CDB-4821-BBCB-1EE464E6AB39}" destId="{9C9CF8A7-25D2-492D-897A-0AEB34C78D5D}" srcOrd="0" destOrd="0" presId="urn:microsoft.com/office/officeart/2005/8/layout/funnel1"/>
    <dgm:cxn modelId="{73188BFE-90CE-4B2F-B363-A74BE805C176}" type="presParOf" srcId="{3DCAE563-9035-419A-AB95-5D3C291A475F}" destId="{3A3541DA-9175-4267-B9B3-29EAD51737E1}" srcOrd="0" destOrd="0" presId="urn:microsoft.com/office/officeart/2005/8/layout/funnel1"/>
    <dgm:cxn modelId="{DE77E0F7-54CE-486E-A864-092F3345E108}" type="presParOf" srcId="{3DCAE563-9035-419A-AB95-5D3C291A475F}" destId="{E08DCC29-D21E-4884-B73E-33D3AEE1D0F0}" srcOrd="1" destOrd="0" presId="urn:microsoft.com/office/officeart/2005/8/layout/funnel1"/>
    <dgm:cxn modelId="{6B18C91D-851F-4A11-934A-11E0C94177C7}" type="presParOf" srcId="{3DCAE563-9035-419A-AB95-5D3C291A475F}" destId="{D717CCA9-6C5D-4545-A5E5-0FF7027EDDBA}" srcOrd="2" destOrd="0" presId="urn:microsoft.com/office/officeart/2005/8/layout/funnel1"/>
    <dgm:cxn modelId="{E0142507-10C9-4D49-B776-438564DB2A4F}" type="presParOf" srcId="{3DCAE563-9035-419A-AB95-5D3C291A475F}" destId="{35CBE282-8120-4C2D-8160-7E27DC04CE96}" srcOrd="3" destOrd="0" presId="urn:microsoft.com/office/officeart/2005/8/layout/funnel1"/>
    <dgm:cxn modelId="{295C53C8-F694-420E-B6B6-DC9B52078471}" type="presParOf" srcId="{3DCAE563-9035-419A-AB95-5D3C291A475F}" destId="{9C9CF8A7-25D2-492D-897A-0AEB34C78D5D}" srcOrd="4" destOrd="0" presId="urn:microsoft.com/office/officeart/2005/8/layout/funnel1"/>
    <dgm:cxn modelId="{341F2D9E-83FD-4E36-81A6-478D20CA1AF6}" type="presParOf" srcId="{3DCAE563-9035-419A-AB95-5D3C291A475F}" destId="{7ACD143D-66F3-4F39-953D-007EB8265F1D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541DA-9175-4267-B9B3-29EAD51737E1}">
      <dsp:nvSpPr>
        <dsp:cNvPr id="0" name=""/>
        <dsp:cNvSpPr/>
      </dsp:nvSpPr>
      <dsp:spPr>
        <a:xfrm>
          <a:off x="1306144" y="216490"/>
          <a:ext cx="4296508" cy="14921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DCC29-D21E-4884-B73E-33D3AEE1D0F0}">
      <dsp:nvSpPr>
        <dsp:cNvPr id="0" name=""/>
        <dsp:cNvSpPr/>
      </dsp:nvSpPr>
      <dsp:spPr>
        <a:xfrm>
          <a:off x="3044732" y="3870188"/>
          <a:ext cx="832656" cy="5329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7CCA9-6C5D-4545-A5E5-0FF7027EDDBA}">
      <dsp:nvSpPr>
        <dsp:cNvPr id="0" name=""/>
        <dsp:cNvSpPr/>
      </dsp:nvSpPr>
      <dsp:spPr>
        <a:xfrm>
          <a:off x="1462684" y="4296508"/>
          <a:ext cx="3996752" cy="999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4000" b="1" kern="1200" dirty="0" err="1"/>
            <a:t>Dekarbonizacija</a:t>
          </a:r>
          <a:r>
            <a:rPr lang="bs-Latn-BA" sz="4000" b="1" kern="1200" dirty="0"/>
            <a:t> ekonomije</a:t>
          </a:r>
          <a:endParaRPr lang="en-US" sz="4000" b="1" kern="1200" dirty="0"/>
        </a:p>
      </dsp:txBody>
      <dsp:txXfrm>
        <a:off x="1462684" y="4296508"/>
        <a:ext cx="3996752" cy="999188"/>
      </dsp:txXfrm>
    </dsp:sp>
    <dsp:sp modelId="{35CBE282-8120-4C2D-8160-7E27DC04CE96}">
      <dsp:nvSpPr>
        <dsp:cNvPr id="0" name=""/>
        <dsp:cNvSpPr/>
      </dsp:nvSpPr>
      <dsp:spPr>
        <a:xfrm>
          <a:off x="2868208" y="1823851"/>
          <a:ext cx="1498782" cy="14987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3400" b="1" kern="1200" dirty="0"/>
            <a:t>NECP</a:t>
          </a:r>
          <a:endParaRPr lang="en-US" sz="3400" b="1" kern="1200" dirty="0"/>
        </a:p>
      </dsp:txBody>
      <dsp:txXfrm>
        <a:off x="3087700" y="2043343"/>
        <a:ext cx="1059798" cy="1059798"/>
      </dsp:txXfrm>
    </dsp:sp>
    <dsp:sp modelId="{9C9CF8A7-25D2-492D-897A-0AEB34C78D5D}">
      <dsp:nvSpPr>
        <dsp:cNvPr id="0" name=""/>
        <dsp:cNvSpPr/>
      </dsp:nvSpPr>
      <dsp:spPr>
        <a:xfrm>
          <a:off x="1795747" y="699431"/>
          <a:ext cx="1498782" cy="1498782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000" b="1" kern="1200" dirty="0"/>
            <a:t>Uredba (EU) 2018 / 1999</a:t>
          </a:r>
          <a:endParaRPr lang="en-US" sz="2000" b="1" kern="1200" dirty="0"/>
        </a:p>
      </dsp:txBody>
      <dsp:txXfrm>
        <a:off x="2015239" y="918923"/>
        <a:ext cx="1059798" cy="1059798"/>
      </dsp:txXfrm>
    </dsp:sp>
    <dsp:sp modelId="{7ACD143D-66F3-4F39-953D-007EB8265F1D}">
      <dsp:nvSpPr>
        <dsp:cNvPr id="0" name=""/>
        <dsp:cNvSpPr/>
      </dsp:nvSpPr>
      <dsp:spPr>
        <a:xfrm>
          <a:off x="1129621" y="33306"/>
          <a:ext cx="4662877" cy="37303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D5DA7-C5B5-4FFC-8ED0-DA8C1743BF2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7B6CD-397B-4AE5-B5CB-8758492F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None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5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7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94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56C3-6513-6544-B1E3-FE7FBEEE9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B453E-FDE1-AD4A-9769-C79AD48CB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935F1-8B59-EB46-BA2C-342305A7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3C1B-B667-B542-9261-A5C2EEAC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34038-E5D5-D047-87E9-1202C813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6E62-F033-1D42-B31F-DC89B4B0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65287-9466-9C47-A17A-6C7F0689C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CA28-3296-6842-916C-A89F7E74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0A5D4-4BC3-834C-9800-12A75EDC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EC4B-E116-9A44-8C3A-599F12FE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4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9597C-2141-4441-8C0E-710D3B953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7AA79-7DAB-7E4E-BDC3-AEFBA3BA5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309E-0601-B14F-AB59-75CBEFB2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51F8-2BFB-E447-B550-D95F98DD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845F-65E8-2348-8CD1-13823735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D74B-870E-D240-A7A4-BB70CEE0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48"/>
            <a:ext cx="10515600" cy="7397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9B9A-34B1-794E-84B8-65D6C96F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CE48-563A-EF41-AE9F-39700075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75CB-E0EF-6444-9D7A-41D9F560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75ABF-418B-A44D-AE14-F444FE15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0B82-2DD4-2D4E-8301-1F69F267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1843D-A710-6343-A49F-8EBC58EC7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56CEA-E266-BB43-8291-805C3521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D4BFA-7208-184F-BB0F-E1151A17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7794-46AE-1045-85F7-138147AE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7B90-6380-794D-85F2-0FF8D5C0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D41B-B000-6142-A93B-74D03495F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6DA9-9CAD-E14E-B6F6-983CF1CC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4DA94-E133-A44A-9518-73E6A391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797F6-272F-0B45-A311-F7BC2ABB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F42CC-653F-084E-876A-E0EBE6CC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28AF-FDFE-4247-8B23-B521FF8F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4EFE-D7D8-D945-BC6B-F4C487108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6400-EFB5-DB4D-83FB-C97F48480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4D98-7C8A-E441-BD72-5025DC4B3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86DCD-58A1-DD4B-A8D4-94246C84D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D4A3C-A78A-F541-8E03-ED16A68E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15888-873B-3E4B-AC90-C21EA97F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46CD9-64BB-5E43-B8CF-682DC7BB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ABCD-2E49-D641-8AE5-D627B862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E6EFC-A900-9045-B353-B99F74C3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324D1-E3D3-844B-B863-6C7F0394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8127B-E2C4-5A4E-81B4-DD3017D3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CE899-50BC-124B-BF1F-ED03C17F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EDE9F-196F-9A49-9BFC-AD243482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F33F-8799-0C4F-9E8F-C7DE2445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8D72-16D0-5046-B33E-DA080212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82BC7-9728-2148-ABDB-607F3146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B658-1EFC-A543-95D2-EC0DF194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03F37-D904-B84E-8E67-0C54295B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02BB2-76A9-3849-A9FE-9F652D73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CAB19-71E1-6F4A-A642-8B9789AB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E91D-E4BE-E349-99A6-55EDAFF4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82506-A543-9C4F-8554-B49BCBF7D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EB01C-62A0-FF45-BC6D-434C7AB3F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47754-B6DF-CA4F-A0B0-D94C12BF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3A02D-858C-1248-A280-FBB207B9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86BDD-C2D0-8D4B-A6AB-969009E5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96CE70-9D30-8641-9691-83FFBC3F72F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3BA00-5C3D-6646-AA83-56238B95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829"/>
            <a:ext cx="10515600" cy="721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FEFD5-34DF-BC4C-A6B7-8E51D744B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B0CBC-74A9-5D46-8443-4B2D11DAE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37BD0-098A-4049-B31B-65475B9C3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CA66-B41E-5846-8AAE-D24E3EB0B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8811-9DFC-E041-8165-56AC1AB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6D0A0-3F1F-217E-E9A0-A24AF20E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122363"/>
            <a:ext cx="11546541" cy="23876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INTEGRISANI PLAN ZA ENERGIJU I KLIMU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BOSNE I HERCEGOVINE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593661-202F-F14B-E685-A7420CE56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16691"/>
          </a:xfrm>
        </p:spPr>
        <p:txBody>
          <a:bodyPr>
            <a:normAutofit/>
          </a:bodyPr>
          <a:lstStyle/>
          <a:p>
            <a:endParaRPr lang="bs-Latn-BA" b="1" dirty="0">
              <a:solidFill>
                <a:schemeClr val="bg1"/>
              </a:solidFill>
            </a:endParaRPr>
          </a:p>
          <a:p>
            <a:endParaRPr lang="bs-Latn-BA" b="1" dirty="0">
              <a:solidFill>
                <a:schemeClr val="bg1"/>
              </a:solidFill>
            </a:endParaRPr>
          </a:p>
          <a:p>
            <a:endParaRPr lang="bs-Latn-BA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Dr. </a:t>
            </a:r>
            <a:r>
              <a:rPr lang="en-US" b="1" dirty="0" err="1">
                <a:solidFill>
                  <a:schemeClr val="bg1"/>
                </a:solidFill>
              </a:rPr>
              <a:t>Admir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Softić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Pomoćnik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ministra</a:t>
            </a:r>
            <a:r>
              <a:rPr lang="en-US" b="1" dirty="0">
                <a:solidFill>
                  <a:schemeClr val="bg1"/>
                </a:solidFill>
              </a:rPr>
              <a:t> - </a:t>
            </a:r>
            <a:r>
              <a:rPr lang="en-US" b="1" dirty="0" err="1">
                <a:solidFill>
                  <a:schemeClr val="bg1"/>
                </a:solidFill>
              </a:rPr>
              <a:t>sektor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energije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Ministarstvo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vanjske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trgovine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ekonomskih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odnosa</a:t>
            </a:r>
            <a:r>
              <a:rPr lang="bs-Latn-BA" b="1" dirty="0">
                <a:solidFill>
                  <a:schemeClr val="bg1"/>
                </a:solidFill>
              </a:rPr>
              <a:t> BiH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5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8811-9DFC-E041-8165-56AC1AB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6D0A0-3F1F-217E-E9A0-A24AF20E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2622782"/>
            <a:ext cx="11546541" cy="2387600"/>
          </a:xfrm>
        </p:spPr>
        <p:txBody>
          <a:bodyPr>
            <a:normAutofit fontScale="90000"/>
          </a:bodyPr>
          <a:lstStyle/>
          <a:p>
            <a:r>
              <a:rPr lang="pl-PL" sz="3100" b="1" i="1" dirty="0">
                <a:solidFill>
                  <a:schemeClr val="accent6">
                    <a:lumMod val="50000"/>
                  </a:schemeClr>
                </a:solidFill>
              </a:rPr>
              <a:t>Slijedi:</a:t>
            </a:r>
            <a:br>
              <a:rPr lang="pl-PL" b="1" dirty="0">
                <a:solidFill>
                  <a:schemeClr val="bg1"/>
                </a:solidFill>
              </a:rPr>
            </a:b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Panel I –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Energetski sektor u Bosni i Hercegovini: Između energetske tranzicije i krize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593661-202F-F14B-E685-A7420CE56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16691"/>
          </a:xfrm>
        </p:spPr>
        <p:txBody>
          <a:bodyPr>
            <a:normAutofit/>
          </a:bodyPr>
          <a:lstStyle/>
          <a:p>
            <a:endParaRPr lang="bs-Latn-BA" b="1" dirty="0">
              <a:solidFill>
                <a:schemeClr val="bg1"/>
              </a:solidFill>
            </a:endParaRPr>
          </a:p>
          <a:p>
            <a:endParaRPr lang="bs-Latn-BA" b="1" dirty="0">
              <a:solidFill>
                <a:schemeClr val="bg1"/>
              </a:solidFill>
            </a:endParaRPr>
          </a:p>
          <a:p>
            <a:endParaRPr lang="bs-Latn-BA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49D90EE-B78E-705A-41F2-C079958CD4B5}"/>
              </a:ext>
            </a:extLst>
          </p:cNvPr>
          <p:cNvGrpSpPr/>
          <p:nvPr/>
        </p:nvGrpSpPr>
        <p:grpSpPr>
          <a:xfrm>
            <a:off x="3884310" y="3685952"/>
            <a:ext cx="1612231" cy="1564105"/>
            <a:chOff x="9071809" y="3027494"/>
            <a:chExt cx="1612231" cy="1564105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9C746EA1-9D1E-B13F-7107-5228DBAD9539}"/>
                </a:ext>
              </a:extLst>
            </p:cNvPr>
            <p:cNvSpPr/>
            <p:nvPr/>
          </p:nvSpPr>
          <p:spPr>
            <a:xfrm>
              <a:off x="9071809" y="3027494"/>
              <a:ext cx="1612231" cy="1564105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B w="323850" h="165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99BFDE-2833-1686-7F9C-83DEEEFC8D70}"/>
                </a:ext>
              </a:extLst>
            </p:cNvPr>
            <p:cNvSpPr txBox="1"/>
            <p:nvPr/>
          </p:nvSpPr>
          <p:spPr>
            <a:xfrm>
              <a:off x="9204155" y="3287458"/>
              <a:ext cx="134753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</a:rPr>
                <a:t>Paket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Čista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energija</a:t>
              </a:r>
              <a:r>
                <a:rPr lang="en-US" b="1" dirty="0">
                  <a:solidFill>
                    <a:schemeClr val="bg1"/>
                  </a:solidFill>
                </a:rPr>
                <a:t> za </a:t>
              </a:r>
              <a:r>
                <a:rPr lang="en-US" b="1" dirty="0" err="1">
                  <a:solidFill>
                    <a:schemeClr val="bg1"/>
                  </a:solidFill>
                </a:rPr>
                <a:t>sve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Evropljane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23DA3A-B677-76FB-8DD0-2CE0D749D441}"/>
              </a:ext>
            </a:extLst>
          </p:cNvPr>
          <p:cNvGrpSpPr/>
          <p:nvPr/>
        </p:nvGrpSpPr>
        <p:grpSpPr>
          <a:xfrm>
            <a:off x="6725584" y="4300291"/>
            <a:ext cx="1612231" cy="1564105"/>
            <a:chOff x="7463564" y="4012522"/>
            <a:chExt cx="1612231" cy="1564105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E8B9ABE6-7EEE-3AA3-516C-995A24184CDA}"/>
                </a:ext>
              </a:extLst>
            </p:cNvPr>
            <p:cNvSpPr/>
            <p:nvPr/>
          </p:nvSpPr>
          <p:spPr>
            <a:xfrm>
              <a:off x="7463564" y="4012522"/>
              <a:ext cx="1612231" cy="1564105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B w="323850" h="165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98C138-1E94-D18B-EC40-0D1E27915EC6}"/>
                </a:ext>
              </a:extLst>
            </p:cNvPr>
            <p:cNvSpPr txBox="1"/>
            <p:nvPr/>
          </p:nvSpPr>
          <p:spPr>
            <a:xfrm>
              <a:off x="7591924" y="4180236"/>
              <a:ext cx="13475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b="1" dirty="0">
                  <a:solidFill>
                    <a:schemeClr val="bg1"/>
                  </a:solidFill>
                </a:rPr>
                <a:t>Sofijska deklaracija za Zapadni Balkan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>
            <a:normAutofit/>
          </a:bodyPr>
          <a:lstStyle/>
          <a:p>
            <a:r>
              <a:rPr lang="bs-Latn-BA" b="1" dirty="0"/>
              <a:t>Oblast „Energija i klima“ u EU i BiH</a:t>
            </a:r>
            <a:endParaRPr lang="en-US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79C439-9FF8-68D9-678B-C4172819E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101908"/>
              </p:ext>
            </p:extLst>
          </p:nvPr>
        </p:nvGraphicFramePr>
        <p:xfrm>
          <a:off x="2634939" y="1694531"/>
          <a:ext cx="6922121" cy="532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19EE40A-8AAA-3786-7423-810077E99C89}"/>
              </a:ext>
            </a:extLst>
          </p:cNvPr>
          <p:cNvGrpSpPr/>
          <p:nvPr/>
        </p:nvGrpSpPr>
        <p:grpSpPr>
          <a:xfrm>
            <a:off x="7531699" y="2736186"/>
            <a:ext cx="1612231" cy="1564105"/>
            <a:chOff x="9071809" y="3027494"/>
            <a:chExt cx="1612231" cy="1564105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B9AD355-828D-F05A-8F98-B37F86162379}"/>
                </a:ext>
              </a:extLst>
            </p:cNvPr>
            <p:cNvSpPr/>
            <p:nvPr/>
          </p:nvSpPr>
          <p:spPr>
            <a:xfrm>
              <a:off x="9071809" y="3027494"/>
              <a:ext cx="1612231" cy="1564105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B w="323850" h="165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1482AA-272B-FA55-1B0E-646F7E17DCEF}"/>
                </a:ext>
              </a:extLst>
            </p:cNvPr>
            <p:cNvSpPr txBox="1"/>
            <p:nvPr/>
          </p:nvSpPr>
          <p:spPr>
            <a:xfrm>
              <a:off x="9204155" y="3287458"/>
              <a:ext cx="13475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Pari</a:t>
              </a:r>
              <a:r>
                <a:rPr lang="bs-Latn-BA" b="1" dirty="0" err="1">
                  <a:solidFill>
                    <a:schemeClr val="bg1"/>
                  </a:solidFill>
                </a:rPr>
                <a:t>ški</a:t>
              </a:r>
              <a:r>
                <a:rPr lang="bs-Latn-BA" b="1" dirty="0">
                  <a:solidFill>
                    <a:schemeClr val="bg1"/>
                  </a:solidFill>
                </a:rPr>
                <a:t> sporazum (NDC)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A40ED3-2C7C-CB24-7E63-1642FC43F56A}"/>
              </a:ext>
            </a:extLst>
          </p:cNvPr>
          <p:cNvSpPr txBox="1"/>
          <p:nvPr/>
        </p:nvSpPr>
        <p:spPr>
          <a:xfrm>
            <a:off x="5871411" y="1737475"/>
            <a:ext cx="3974407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s-Latn-BA" sz="2400" b="1" dirty="0"/>
              <a:t>Ugovor o uspostavi Energetske zajednice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914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B6EC-983D-4946-ACEB-CB0DFAED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s-Latn-BA" b="1" dirty="0"/>
              <a:t>Šta je NECP?</a:t>
            </a:r>
          </a:p>
          <a:p>
            <a:pPr marL="0" indent="0">
              <a:buNone/>
            </a:pPr>
            <a:endParaRPr lang="bs-Latn-BA" sz="2200" dirty="0"/>
          </a:p>
          <a:p>
            <a:pPr marL="0" indent="0">
              <a:buNone/>
            </a:pPr>
            <a:r>
              <a:rPr lang="bs-Latn-BA" sz="2200" dirty="0"/>
              <a:t>S</a:t>
            </a:r>
            <a:r>
              <a:rPr lang="en-US" sz="2200" dirty="0" err="1"/>
              <a:t>rednjoročn</a:t>
            </a:r>
            <a:r>
              <a:rPr lang="bs-Latn-BA" sz="2200" dirty="0"/>
              <a:t>i</a:t>
            </a:r>
            <a:r>
              <a:rPr lang="en-US" sz="2200" dirty="0"/>
              <a:t> plan </a:t>
            </a:r>
            <a:r>
              <a:rPr lang="en-US" sz="2200" dirty="0" err="1"/>
              <a:t>kojim</a:t>
            </a:r>
            <a:r>
              <a:rPr lang="en-US" sz="2200" dirty="0"/>
              <a:t> </a:t>
            </a:r>
            <a:r>
              <a:rPr lang="en-US" sz="2200" dirty="0" err="1"/>
              <a:t>zemlje</a:t>
            </a:r>
            <a:r>
              <a:rPr lang="en-US" sz="2200" dirty="0"/>
              <a:t> </a:t>
            </a:r>
            <a:r>
              <a:rPr lang="en-US" sz="2200" dirty="0" err="1"/>
              <a:t>opisuju</a:t>
            </a:r>
            <a:r>
              <a:rPr lang="en-US" sz="2200" dirty="0"/>
              <a:t> </a:t>
            </a:r>
            <a:r>
              <a:rPr lang="en-US" sz="2200" dirty="0" err="1"/>
              <a:t>kako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doprinijeti</a:t>
            </a:r>
            <a:r>
              <a:rPr lang="en-US" sz="2200" dirty="0"/>
              <a:t> </a:t>
            </a:r>
            <a:r>
              <a:rPr lang="en-US" sz="2200" dirty="0" err="1"/>
              <a:t>postizanju</a:t>
            </a:r>
            <a:r>
              <a:rPr lang="bs-Latn-BA" sz="2200" dirty="0"/>
              <a:t> </a:t>
            </a:r>
            <a:r>
              <a:rPr lang="en-US" sz="2200" dirty="0" err="1"/>
              <a:t>cilja</a:t>
            </a:r>
            <a:r>
              <a:rPr lang="en-US" sz="2200" dirty="0"/>
              <a:t> </a:t>
            </a:r>
            <a:r>
              <a:rPr lang="en-US" sz="2200" dirty="0" err="1"/>
              <a:t>neto</a:t>
            </a:r>
            <a:r>
              <a:rPr lang="en-US" sz="2200" dirty="0"/>
              <a:t> </a:t>
            </a:r>
            <a:r>
              <a:rPr lang="en-US" sz="2200" dirty="0" err="1"/>
              <a:t>nultih</a:t>
            </a:r>
            <a:r>
              <a:rPr lang="en-US" sz="2200" dirty="0"/>
              <a:t> </a:t>
            </a:r>
            <a:r>
              <a:rPr lang="en-US" sz="2200" dirty="0" err="1"/>
              <a:t>emisija</a:t>
            </a:r>
            <a:r>
              <a:rPr lang="en-US" sz="2200" dirty="0"/>
              <a:t> </a:t>
            </a:r>
            <a:r>
              <a:rPr lang="en-US" sz="2200" dirty="0" err="1"/>
              <a:t>stakleničkih</a:t>
            </a:r>
            <a:r>
              <a:rPr lang="en-US" sz="2200" dirty="0"/>
              <a:t> </a:t>
            </a:r>
            <a:r>
              <a:rPr lang="en-US" sz="2200" dirty="0" err="1"/>
              <a:t>gasova</a:t>
            </a:r>
            <a:r>
              <a:rPr lang="en-US" sz="2200" dirty="0"/>
              <a:t> do 2050. </a:t>
            </a:r>
            <a:r>
              <a:rPr lang="en-US" sz="2200" dirty="0" err="1"/>
              <a:t>godine</a:t>
            </a:r>
            <a:r>
              <a:rPr lang="en-US" sz="2200" dirty="0"/>
              <a:t> u </a:t>
            </a:r>
            <a:r>
              <a:rPr lang="en-US" sz="2200" dirty="0" err="1"/>
              <a:t>Evropi</a:t>
            </a:r>
            <a:r>
              <a:rPr lang="en-US" sz="2200" dirty="0"/>
              <a:t>.</a:t>
            </a:r>
            <a:endParaRPr lang="hr-BA" sz="2200" dirty="0"/>
          </a:p>
          <a:p>
            <a:pPr marL="0" indent="0">
              <a:buNone/>
            </a:pPr>
            <a:r>
              <a:rPr lang="hr-BA" sz="2200" dirty="0"/>
              <a:t>Realizacija ciljeva NECP BiH doprinijeti će dekarbonizaciji cijele ekonomije i time unaprijediti konkurentnost BiH privrede u evropskim okvirima.</a:t>
            </a:r>
            <a:endParaRPr lang="bs-Latn-BA" sz="2200" dirty="0"/>
          </a:p>
          <a:p>
            <a:pPr marL="0" indent="0">
              <a:buNone/>
            </a:pPr>
            <a:endParaRPr lang="bs-Latn-BA" sz="2200" dirty="0"/>
          </a:p>
          <a:p>
            <a:pPr marL="0" indent="0">
              <a:buNone/>
            </a:pPr>
            <a:r>
              <a:rPr lang="bs-Latn-BA" sz="2200" dirty="0"/>
              <a:t>5 dimenzija NECP-a: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Dekarbonizacija</a:t>
            </a:r>
            <a:endParaRPr lang="bs-Latn-BA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Energetska</a:t>
            </a:r>
            <a:r>
              <a:rPr lang="en-US" sz="2200" dirty="0"/>
              <a:t> </a:t>
            </a:r>
            <a:r>
              <a:rPr lang="en-US" sz="2200" dirty="0" err="1"/>
              <a:t>efikasnost</a:t>
            </a:r>
            <a:endParaRPr lang="bs-Latn-BA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Energetska</a:t>
            </a:r>
            <a:r>
              <a:rPr lang="en-US" sz="2200" dirty="0"/>
              <a:t> </a:t>
            </a:r>
            <a:r>
              <a:rPr lang="en-US" sz="2200" dirty="0" err="1"/>
              <a:t>sigurnost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Unutrašnje</a:t>
            </a:r>
            <a:r>
              <a:rPr lang="en-US" sz="2200" dirty="0"/>
              <a:t> </a:t>
            </a:r>
            <a:r>
              <a:rPr lang="en-US" sz="2200" dirty="0" err="1"/>
              <a:t>tržište</a:t>
            </a:r>
            <a:r>
              <a:rPr lang="en-US" sz="2200" dirty="0"/>
              <a:t> </a:t>
            </a:r>
            <a:r>
              <a:rPr lang="en-US" sz="2200" dirty="0" err="1"/>
              <a:t>energije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Istraživanje</a:t>
            </a:r>
            <a:r>
              <a:rPr lang="en-US" sz="2200" dirty="0"/>
              <a:t>, </a:t>
            </a:r>
            <a:r>
              <a:rPr lang="en-US" sz="2200" dirty="0" err="1"/>
              <a:t>inovacije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konkurentnost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303D4-3D29-F741-98EB-AAC565310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s-Latn-BA" b="1" dirty="0"/>
              <a:t>Nosioci aktivnosti</a:t>
            </a:r>
          </a:p>
          <a:p>
            <a:endParaRPr lang="bs-Latn-BA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bs-Latn-B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Ministarstvo vanjske trgovine i ekonomskih odnosa BiH</a:t>
            </a:r>
          </a:p>
          <a:p>
            <a:r>
              <a:rPr lang="bs-Latn-BA" sz="2200" b="1" dirty="0">
                <a:latin typeface="Calibri" panose="020F0502020204030204" pitchFamily="34" charset="0"/>
                <a:ea typeface="Calibri" panose="020F0502020204030204" pitchFamily="34" charset="0"/>
              </a:rPr>
              <a:t>Entitetska ministarstva </a:t>
            </a:r>
            <a:r>
              <a:rPr lang="bs-Latn-B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iz oblasti energije i ekologije</a:t>
            </a:r>
          </a:p>
          <a:p>
            <a:r>
              <a:rPr lang="bs-Latn-B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Vlada Brčko Distrikta BiH</a:t>
            </a:r>
          </a:p>
          <a:p>
            <a:pPr marL="0" indent="0">
              <a:buNone/>
            </a:pPr>
            <a:r>
              <a:rPr lang="bs-Latn-BA" sz="2200" dirty="0"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bs-Latn-BA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aktivnu tehničku podršku: </a:t>
            </a:r>
          </a:p>
          <a:p>
            <a:r>
              <a:rPr lang="bs-Latn-B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Deutsche </a:t>
            </a:r>
            <a:r>
              <a:rPr lang="bs-Latn-BA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Gesellschaft</a:t>
            </a:r>
            <a:r>
              <a:rPr lang="bs-Latn-B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bs-Latn-BA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für</a:t>
            </a:r>
            <a:r>
              <a:rPr lang="bs-Latn-B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Internationale </a:t>
            </a:r>
            <a:r>
              <a:rPr lang="bs-Latn-BA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Zusammenarbeit</a:t>
            </a:r>
            <a:r>
              <a:rPr lang="bs-Latn-B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(GIZ)</a:t>
            </a:r>
          </a:p>
          <a:p>
            <a:r>
              <a:rPr lang="bs-Latn-BA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Projekat</a:t>
            </a:r>
            <a:r>
              <a:rPr lang="bs-Latn-B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asistencije energetskom sektoru Američke agencije za međunarodni razvoj (USAID EPA)</a:t>
            </a:r>
          </a:p>
          <a:p>
            <a:r>
              <a:rPr lang="bs-Latn-B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Razvojni program Ujedinjenih nacija (UNDP)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93BF00-7E87-A48D-92AF-08F1BD0C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48"/>
            <a:ext cx="10515600" cy="739712"/>
          </a:xfrm>
        </p:spPr>
        <p:txBody>
          <a:bodyPr>
            <a:normAutofit/>
          </a:bodyPr>
          <a:lstStyle/>
          <a:p>
            <a:r>
              <a:rPr lang="bs-Latn-BA" b="1" dirty="0"/>
              <a:t>Šta je NECP i ko su n</a:t>
            </a:r>
            <a:r>
              <a:rPr lang="en-US" b="1" dirty="0" err="1"/>
              <a:t>osioci</a:t>
            </a:r>
            <a:r>
              <a:rPr lang="en-US" b="1" dirty="0"/>
              <a:t> </a:t>
            </a:r>
            <a:r>
              <a:rPr lang="en-US" b="1" dirty="0" err="1"/>
              <a:t>aktivnosti</a:t>
            </a:r>
            <a:r>
              <a:rPr lang="en-US" b="1" dirty="0"/>
              <a:t> </a:t>
            </a:r>
            <a:r>
              <a:rPr lang="en-US" b="1" dirty="0" err="1"/>
              <a:t>izrade</a:t>
            </a:r>
            <a:endParaRPr lang="en-US" b="1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043FD00-483D-943E-CC55-FFA09E11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930169"/>
            <a:ext cx="2857500" cy="142875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77C37C8-EDDF-6E5B-7DCE-E06C663FA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654" y="4936083"/>
            <a:ext cx="2857500" cy="142875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DFF439-2FA8-1D01-7AA6-6BD42AE3C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654" y="4040397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7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572A-A85B-F7F3-0337-DCEEDD5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Obave</a:t>
            </a:r>
            <a:r>
              <a:rPr lang="bs-Latn-BA" b="1"/>
              <a:t>zujući ciljevi za BiH do 2030. godine</a:t>
            </a:r>
            <a:endParaRPr lang="en-US" b="1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276EC67-32C5-697E-02CA-689BB7D1D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078" y="1726421"/>
            <a:ext cx="7693819" cy="404809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574C6FA-9CB4-3498-887D-0245F44D5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61378"/>
              </p:ext>
            </p:extLst>
          </p:nvPr>
        </p:nvGraphicFramePr>
        <p:xfrm>
          <a:off x="911668" y="2199547"/>
          <a:ext cx="8128000" cy="799256"/>
        </p:xfrm>
        <a:graphic>
          <a:graphicData uri="http://schemas.openxmlformats.org/drawingml/2006/table">
            <a:tbl>
              <a:tblPr firstRow="1" bandRow="1"/>
              <a:tblGrid>
                <a:gridCol w="1853178">
                  <a:extLst>
                    <a:ext uri="{9D8B030D-6E8A-4147-A177-3AD203B41FA5}">
                      <a16:colId xmlns:a16="http://schemas.microsoft.com/office/drawing/2014/main" val="188174969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168661222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760595460"/>
                    </a:ext>
                  </a:extLst>
                </a:gridCol>
                <a:gridCol w="2312422">
                  <a:extLst>
                    <a:ext uri="{9D8B030D-6E8A-4147-A177-3AD203B41FA5}">
                      <a16:colId xmlns:a16="http://schemas.microsoft.com/office/drawing/2014/main" val="1156347343"/>
                    </a:ext>
                  </a:extLst>
                </a:gridCol>
              </a:tblGrid>
              <a:tr h="428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Emisije gasova sa efektom staklene bašte (GHG)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Udio obnovljivih izvora energije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Energetska efikasnost – Primarna potrošnja energije (PEC)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Energetska efikasnost – Finalna potrošnja energije (FEC)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105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15.65 </a:t>
                      </a:r>
                      <a:r>
                        <a:rPr lang="bs-Latn-BA" dirty="0" err="1"/>
                        <a:t>MtC</a:t>
                      </a:r>
                      <a:r>
                        <a:rPr lang="en-US" dirty="0"/>
                        <a:t>O</a:t>
                      </a:r>
                      <a:r>
                        <a:rPr lang="bs-Latn-BA" sz="1200" dirty="0"/>
                        <a:t>2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43.62%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6.84 </a:t>
                      </a:r>
                      <a:r>
                        <a:rPr lang="bs-Latn-BA" dirty="0" err="1"/>
                        <a:t>Mtoe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4.34 </a:t>
                      </a:r>
                      <a:r>
                        <a:rPr lang="bs-Latn-BA" dirty="0" err="1"/>
                        <a:t>Mtoe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072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7703E8-3233-C931-ECBE-5A30572E1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8989"/>
              </p:ext>
            </p:extLst>
          </p:nvPr>
        </p:nvGraphicFramePr>
        <p:xfrm>
          <a:off x="911668" y="3944300"/>
          <a:ext cx="8128000" cy="799256"/>
        </p:xfrm>
        <a:graphic>
          <a:graphicData uri="http://schemas.openxmlformats.org/drawingml/2006/table">
            <a:tbl>
              <a:tblPr firstRow="1" bandRow="1"/>
              <a:tblGrid>
                <a:gridCol w="1853178">
                  <a:extLst>
                    <a:ext uri="{9D8B030D-6E8A-4147-A177-3AD203B41FA5}">
                      <a16:colId xmlns:a16="http://schemas.microsoft.com/office/drawing/2014/main" val="188174969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168661222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760595460"/>
                    </a:ext>
                  </a:extLst>
                </a:gridCol>
                <a:gridCol w="2312422">
                  <a:extLst>
                    <a:ext uri="{9D8B030D-6E8A-4147-A177-3AD203B41FA5}">
                      <a16:colId xmlns:a16="http://schemas.microsoft.com/office/drawing/2014/main" val="1156347343"/>
                    </a:ext>
                  </a:extLst>
                </a:gridCol>
              </a:tblGrid>
              <a:tr h="428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Emisije gasova sa efektom staklene bašte (GHG)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Udio obnovljivih izvora energije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Energetska efikasnost – Primarna potrošnja energije (PEC)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Energetska efikasnost – Finalna potrošnja energije (FEC)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105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15.65 </a:t>
                      </a:r>
                      <a:r>
                        <a:rPr lang="bs-Latn-BA" dirty="0" err="1"/>
                        <a:t>MtC</a:t>
                      </a:r>
                      <a:r>
                        <a:rPr lang="en-US" dirty="0"/>
                        <a:t>O</a:t>
                      </a:r>
                      <a:r>
                        <a:rPr lang="en-US" sz="1200" dirty="0"/>
                        <a:t>2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43.62%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6.50 </a:t>
                      </a:r>
                      <a:r>
                        <a:rPr lang="bs-Latn-BA" dirty="0" err="1"/>
                        <a:t>Mtoe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4.34 </a:t>
                      </a:r>
                      <a:r>
                        <a:rPr lang="bs-Latn-BA" dirty="0" err="1"/>
                        <a:t>Mtoe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07283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36BE9F54-FB65-A9BF-4719-CAB4FDFAFECD}"/>
              </a:ext>
            </a:extLst>
          </p:cNvPr>
          <p:cNvSpPr/>
          <p:nvPr/>
        </p:nvSpPr>
        <p:spPr>
          <a:xfrm>
            <a:off x="4775200" y="2579703"/>
            <a:ext cx="1320800" cy="49530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72A71E-C34A-537E-9BC7-CF27FC42B3A5}"/>
              </a:ext>
            </a:extLst>
          </p:cNvPr>
          <p:cNvSpPr/>
          <p:nvPr/>
        </p:nvSpPr>
        <p:spPr>
          <a:xfrm>
            <a:off x="4775200" y="4337156"/>
            <a:ext cx="1320800" cy="49530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870A4C-FF0B-72DF-1E6B-D44966EB2CEA}"/>
              </a:ext>
            </a:extLst>
          </p:cNvPr>
          <p:cNvCxnSpPr>
            <a:cxnSpLocks/>
          </p:cNvCxnSpPr>
          <p:nvPr/>
        </p:nvCxnSpPr>
        <p:spPr>
          <a:xfrm flipH="1" flipV="1">
            <a:off x="6007100" y="3159889"/>
            <a:ext cx="1422400" cy="2048303"/>
          </a:xfrm>
          <a:prstGeom prst="straightConnector1">
            <a:avLst/>
          </a:prstGeom>
          <a:noFill/>
          <a:ln w="28575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EEA7C6-CF2C-FED2-E9DA-8FF69FF69DA9}"/>
              </a:ext>
            </a:extLst>
          </p:cNvPr>
          <p:cNvCxnSpPr>
            <a:cxnSpLocks/>
          </p:cNvCxnSpPr>
          <p:nvPr/>
        </p:nvCxnSpPr>
        <p:spPr>
          <a:xfrm flipH="1" flipV="1">
            <a:off x="5786024" y="4959289"/>
            <a:ext cx="844219" cy="368609"/>
          </a:xfrm>
          <a:prstGeom prst="straightConnector1">
            <a:avLst/>
          </a:prstGeom>
          <a:noFill/>
          <a:ln w="28575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D03F01E-BA19-F731-05DB-AA514CE95167}"/>
              </a:ext>
            </a:extLst>
          </p:cNvPr>
          <p:cNvSpPr/>
          <p:nvPr/>
        </p:nvSpPr>
        <p:spPr>
          <a:xfrm>
            <a:off x="6759615" y="5327898"/>
            <a:ext cx="2116596" cy="607704"/>
          </a:xfrm>
          <a:prstGeom prst="rect">
            <a:avLst/>
          </a:prstGeom>
          <a:noFill/>
          <a:ln w="317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02652-F307-2264-54A8-92A34FBB3015}"/>
              </a:ext>
            </a:extLst>
          </p:cNvPr>
          <p:cNvSpPr txBox="1"/>
          <p:nvPr/>
        </p:nvSpPr>
        <p:spPr>
          <a:xfrm>
            <a:off x="6759616" y="5382019"/>
            <a:ext cx="211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2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bs-Latn-B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svojen ambiciozniji cilj za PEC u odnosu na prijedlog  BiH</a:t>
            </a:r>
            <a:endParaRPr lang="bs-Latn-BA" sz="1200" dirty="0"/>
          </a:p>
        </p:txBody>
      </p:sp>
    </p:spTree>
    <p:extLst>
      <p:ext uri="{BB962C8B-B14F-4D97-AF65-F5344CB8AC3E}">
        <p14:creationId xmlns:p14="http://schemas.microsoft.com/office/powerpoint/2010/main" val="6064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572A-A85B-F7F3-0337-DCEEDD5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Obave</a:t>
            </a:r>
            <a:r>
              <a:rPr lang="bs-Latn-BA" b="1" dirty="0" err="1"/>
              <a:t>zujući</a:t>
            </a:r>
            <a:r>
              <a:rPr lang="bs-Latn-BA" b="1" dirty="0"/>
              <a:t> cilj do 2030. g. – Staklenički gasovi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4E408-ACB4-846B-59FC-F4E4BFB0D753}"/>
              </a:ext>
            </a:extLst>
          </p:cNvPr>
          <p:cNvSpPr txBox="1"/>
          <p:nvPr/>
        </p:nvSpPr>
        <p:spPr>
          <a:xfrm>
            <a:off x="1690437" y="1786714"/>
            <a:ext cx="88111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bs-Latn-BA" sz="2800"/>
              <a:t>Emisije stakleničkih gasova, uključujući korištenje zemljišta, promjenu namjene zemljišta i šumarstvo (LULUCF)</a:t>
            </a:r>
            <a:endParaRPr lang="bs-Latn-BA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FEC8F-FECD-E076-8F4D-10B24A8A19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8758" y="2911642"/>
            <a:ext cx="11562347" cy="3620905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CEC307B-FD3B-1DF3-76B6-170497E0A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16161"/>
              </p:ext>
            </p:extLst>
          </p:nvPr>
        </p:nvGraphicFramePr>
        <p:xfrm>
          <a:off x="1168400" y="4405694"/>
          <a:ext cx="3275698" cy="16040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4565">
                  <a:extLst>
                    <a:ext uri="{9D8B030D-6E8A-4147-A177-3AD203B41FA5}">
                      <a16:colId xmlns:a16="http://schemas.microsoft.com/office/drawing/2014/main" val="2491860943"/>
                    </a:ext>
                  </a:extLst>
                </a:gridCol>
                <a:gridCol w="1321133">
                  <a:extLst>
                    <a:ext uri="{9D8B030D-6E8A-4147-A177-3AD203B41FA5}">
                      <a16:colId xmlns:a16="http://schemas.microsoft.com/office/drawing/2014/main" val="503965589"/>
                    </a:ext>
                  </a:extLst>
                </a:gridCol>
              </a:tblGrid>
              <a:tr h="802037">
                <a:tc>
                  <a:txBody>
                    <a:bodyPr/>
                    <a:lstStyle/>
                    <a:p>
                      <a:r>
                        <a:rPr lang="bs-Latn-BA" sz="1400" b="1" dirty="0"/>
                        <a:t>Ukupna emisija CO</a:t>
                      </a:r>
                      <a:r>
                        <a:rPr lang="bs-Latn-BA" sz="1100" b="1" dirty="0"/>
                        <a:t>2</a:t>
                      </a:r>
                      <a:r>
                        <a:rPr lang="bs-Latn-BA" sz="1400" b="1" dirty="0"/>
                        <a:t>eq sa LULUCF u 2030. godini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sz="1400" b="0" dirty="0"/>
                    </a:p>
                    <a:p>
                      <a:pPr algn="ctr"/>
                      <a:r>
                        <a:rPr lang="bs-Latn-BA" sz="1400" b="0" dirty="0"/>
                        <a:t>15,65 MtCO</a:t>
                      </a:r>
                      <a:r>
                        <a:rPr lang="bs-Latn-BA" sz="1100" b="0" dirty="0"/>
                        <a:t>2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32167"/>
                  </a:ext>
                </a:extLst>
              </a:tr>
              <a:tr h="802037">
                <a:tc>
                  <a:txBody>
                    <a:bodyPr/>
                    <a:lstStyle/>
                    <a:p>
                      <a:r>
                        <a:rPr lang="bs-Latn-BA" sz="1400" b="1" dirty="0"/>
                        <a:t>Smanjenje emisija u 2030. godini u odnosu na 1990. sa LULUCF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sz="1400" b="0" dirty="0"/>
                    </a:p>
                    <a:p>
                      <a:pPr algn="ctr"/>
                      <a:r>
                        <a:rPr lang="bs-Latn-BA" sz="1400" b="0" dirty="0"/>
                        <a:t>41,21%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525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7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572A-A85B-F7F3-0337-DCEEDD5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Novi </a:t>
            </a:r>
            <a:r>
              <a:rPr lang="en-US" b="1" dirty="0" err="1"/>
              <a:t>proizvodni</a:t>
            </a:r>
            <a:r>
              <a:rPr lang="en-US" b="1" dirty="0"/>
              <a:t> </a:t>
            </a:r>
            <a:r>
              <a:rPr lang="en-US" b="1" dirty="0" err="1"/>
              <a:t>elektroenergetski</a:t>
            </a:r>
            <a:r>
              <a:rPr lang="en-US" b="1" dirty="0"/>
              <a:t> </a:t>
            </a:r>
            <a:r>
              <a:rPr lang="en-US" b="1" dirty="0" err="1"/>
              <a:t>objekti</a:t>
            </a:r>
            <a:r>
              <a:rPr lang="en-US" b="1" dirty="0"/>
              <a:t> do 2030.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8004-5851-93E7-0354-37512648EB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05926" y="1712461"/>
            <a:ext cx="6703829" cy="5053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63B2C0-FE0C-798D-D35D-95F7FBD66AFD}"/>
              </a:ext>
            </a:extLst>
          </p:cNvPr>
          <p:cNvSpPr txBox="1"/>
          <p:nvPr/>
        </p:nvSpPr>
        <p:spPr>
          <a:xfrm>
            <a:off x="737756" y="2807912"/>
            <a:ext cx="44438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s-Latn-BA" b="1" dirty="0"/>
              <a:t>Termoelektrane: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s-Latn-BA" dirty="0"/>
              <a:t>Izlazak iz pogona 410 MW.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s-Latn-BA" dirty="0"/>
              <a:t>Bez novih elektrana na fosilna goriva.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s-Latn-BA" dirty="0"/>
              <a:t>Prelazak pojedinih blokova na biomasu.</a:t>
            </a:r>
          </a:p>
          <a:p>
            <a:pPr algn="l"/>
            <a:endParaRPr lang="bs-Latn-BA" dirty="0">
              <a:solidFill>
                <a:srgbClr val="FF0000"/>
              </a:solidFill>
            </a:endParaRPr>
          </a:p>
          <a:p>
            <a:pPr algn="l"/>
            <a:r>
              <a:rPr lang="bs-Latn-BA" b="1" dirty="0"/>
              <a:t>Obnovljivi izvori energije: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s-Latn-BA" dirty="0"/>
              <a:t>Puštanje u pogon preko 2,000 MW na obnovljive izvore.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s-Latn-BA" dirty="0"/>
              <a:t>Najveći porast u </a:t>
            </a:r>
            <a:r>
              <a:rPr lang="bs-Latn-BA" dirty="0" err="1"/>
              <a:t>fotonaponskim</a:t>
            </a:r>
            <a:r>
              <a:rPr lang="bs-Latn-BA" dirty="0"/>
              <a:t> elektranama od preko 1,500 MW. </a:t>
            </a:r>
          </a:p>
        </p:txBody>
      </p:sp>
    </p:spTree>
    <p:extLst>
      <p:ext uri="{BB962C8B-B14F-4D97-AF65-F5344CB8AC3E}">
        <p14:creationId xmlns:p14="http://schemas.microsoft.com/office/powerpoint/2010/main" val="54100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572A-A85B-F7F3-0337-DCEEDD5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1" dirty="0"/>
              <a:t>Ključne politike i mjere do 2030. godine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3B2C0-FE0C-798D-D35D-95F7FBD66AFD}"/>
              </a:ext>
            </a:extLst>
          </p:cNvPr>
          <p:cNvSpPr txBox="1"/>
          <p:nvPr/>
        </p:nvSpPr>
        <p:spPr>
          <a:xfrm>
            <a:off x="838200" y="1847781"/>
            <a:ext cx="10116671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b="1" dirty="0"/>
              <a:t>Smanjenje emisija stakleničkih gasova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b="1" dirty="0"/>
              <a:t>Povećanje udjela obnovljivih izvora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b="1" dirty="0"/>
              <a:t>Povećanje mjera energetske efikasnosti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b="1" dirty="0"/>
              <a:t>Usvajanje potrebnog zakonskog okvira i strateških dokumenata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b="1" dirty="0">
                <a:solidFill>
                  <a:srgbClr val="FF0000"/>
                </a:solidFill>
              </a:rPr>
              <a:t>Uspostava organizovanog tržišta električne energije i prirodnog gasa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b="1" dirty="0">
                <a:solidFill>
                  <a:srgbClr val="FF0000"/>
                </a:solidFill>
              </a:rPr>
              <a:t>Uspostavljanje shema za trgovinu emisijama stakleničkih gasova (EU ETS)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b="1" dirty="0">
                <a:solidFill>
                  <a:srgbClr val="FF0000"/>
                </a:solidFill>
              </a:rPr>
              <a:t>Uspostava sistema Garancija porijekla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b="1" dirty="0">
                <a:solidFill>
                  <a:srgbClr val="FF0000"/>
                </a:solidFill>
              </a:rPr>
              <a:t>Provedba pravedne tranzicije </a:t>
            </a:r>
            <a:r>
              <a:rPr lang="bs-Latn-BA" b="1" dirty="0" err="1">
                <a:solidFill>
                  <a:srgbClr val="FF0000"/>
                </a:solidFill>
              </a:rPr>
              <a:t>regiona</a:t>
            </a:r>
            <a:r>
              <a:rPr lang="bs-Latn-BA" b="1" dirty="0">
                <a:solidFill>
                  <a:srgbClr val="FF0000"/>
                </a:solidFill>
              </a:rPr>
              <a:t> bogatih ugljem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b="1" dirty="0"/>
              <a:t>Racionalizacija administrativnih postupaka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b="1" dirty="0"/>
              <a:t>Povećanje fleksibilnosti sistema i infrastrukture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b="1" dirty="0"/>
              <a:t>Intenzivirati istraživanje i ojačati konkurentnost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b="1" dirty="0"/>
              <a:t>itd.</a:t>
            </a:r>
          </a:p>
        </p:txBody>
      </p:sp>
    </p:spTree>
    <p:extLst>
      <p:ext uri="{BB962C8B-B14F-4D97-AF65-F5344CB8AC3E}">
        <p14:creationId xmlns:p14="http://schemas.microsoft.com/office/powerpoint/2010/main" val="134167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5E90E6-81E5-31BB-6DBA-270CB944A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51" y="2156264"/>
            <a:ext cx="6031531" cy="3188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00631-8DF1-50A8-DA98-A5B95D8506A6}"/>
              </a:ext>
            </a:extLst>
          </p:cNvPr>
          <p:cNvSpPr txBox="1"/>
          <p:nvPr/>
        </p:nvSpPr>
        <p:spPr>
          <a:xfrm>
            <a:off x="824869" y="2122449"/>
            <a:ext cx="4575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b="1" cap="small" dirty="0"/>
              <a:t>CBAM naspram ETS</a:t>
            </a:r>
          </a:p>
          <a:p>
            <a:r>
              <a:rPr lang="sl-SI" sz="1600" b="1" cap="small" dirty="0"/>
              <a:t>Električna energija</a:t>
            </a:r>
            <a:endParaRPr lang="en-AT" sz="1600" b="1" cap="smal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A4158-5821-5545-37F7-A93178E77266}"/>
              </a:ext>
            </a:extLst>
          </p:cNvPr>
          <p:cNvSpPr txBox="1"/>
          <p:nvPr/>
        </p:nvSpPr>
        <p:spPr>
          <a:xfrm>
            <a:off x="1228594" y="3106198"/>
            <a:ext cx="4075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200" cap="small"/>
            </a:lvl1pPr>
          </a:lstStyle>
          <a:p>
            <a:r>
              <a:rPr lang="sl-SI" sz="1600" b="1" dirty="0"/>
              <a:t>Obračun urađen za </a:t>
            </a:r>
            <a:endParaRPr lang="en-US" sz="1600" b="1" dirty="0"/>
          </a:p>
          <a:p>
            <a:r>
              <a:rPr lang="sl-SI" sz="1600" b="1" dirty="0"/>
              <a:t>CO</a:t>
            </a:r>
            <a:r>
              <a:rPr lang="sl-SI" b="1" dirty="0"/>
              <a:t>2</a:t>
            </a:r>
            <a:r>
              <a:rPr lang="sl-SI" sz="1600" b="1" dirty="0"/>
              <a:t> cijenu 50 EUR/ton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BD352-F73E-DA5F-FAA9-C215A90C4B35}"/>
              </a:ext>
            </a:extLst>
          </p:cNvPr>
          <p:cNvSpPr txBox="1"/>
          <p:nvPr/>
        </p:nvSpPr>
        <p:spPr>
          <a:xfrm>
            <a:off x="7688991" y="5643973"/>
            <a:ext cx="3630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s-Latn-BA" sz="1600" dirty="0"/>
              <a:t>Izvor: EU4Energy </a:t>
            </a:r>
            <a:r>
              <a:rPr lang="bs-Latn-BA" sz="1600" dirty="0" err="1"/>
              <a:t>Bosnia</a:t>
            </a:r>
            <a:r>
              <a:rPr lang="bs-Latn-BA" sz="1600" dirty="0"/>
              <a:t> </a:t>
            </a:r>
            <a:r>
              <a:rPr lang="bs-Latn-BA" sz="1600" dirty="0" err="1"/>
              <a:t>and</a:t>
            </a:r>
            <a:r>
              <a:rPr lang="bs-Latn-BA" sz="1600" dirty="0"/>
              <a:t> </a:t>
            </a:r>
            <a:r>
              <a:rPr lang="bs-Latn-BA" sz="1600" dirty="0" err="1"/>
              <a:t>Herzegovina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690C4-428C-F764-CFCB-3B48846E7DFF}"/>
              </a:ext>
            </a:extLst>
          </p:cNvPr>
          <p:cNvSpPr txBox="1"/>
          <p:nvPr/>
        </p:nvSpPr>
        <p:spPr>
          <a:xfrm>
            <a:off x="1562496" y="4674724"/>
            <a:ext cx="377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700"/>
            </a:lvl1pPr>
          </a:lstStyle>
          <a:p>
            <a:r>
              <a:rPr lang="sl-SI" sz="1600" dirty="0"/>
              <a:t>PRETPOSTAVKE: </a:t>
            </a:r>
          </a:p>
          <a:p>
            <a:endParaRPr lang="sl-SI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600" dirty="0"/>
              <a:t>Godišnji izvještaj</a:t>
            </a:r>
            <a:r>
              <a:rPr lang="de-DE" sz="1600" dirty="0"/>
              <a:t>: </a:t>
            </a:r>
            <a:r>
              <a:rPr lang="en-GB" sz="1600" dirty="0"/>
              <a:t>3,40</a:t>
            </a:r>
            <a:r>
              <a:rPr lang="sl-SI" sz="1600" dirty="0"/>
              <a:t>0</a:t>
            </a:r>
            <a:r>
              <a:rPr lang="en-GB" sz="1600" dirty="0"/>
              <a:t> GWh </a:t>
            </a:r>
          </a:p>
          <a:p>
            <a:r>
              <a:rPr lang="en-GB" sz="1600" dirty="0"/>
              <a:t>    </a:t>
            </a:r>
            <a:r>
              <a:rPr lang="sl-SI" sz="1600" dirty="0"/>
              <a:t>(</a:t>
            </a:r>
            <a:r>
              <a:rPr lang="en-GB" sz="1600" dirty="0"/>
              <a:t>20</a:t>
            </a:r>
            <a:r>
              <a:rPr lang="sl-SI" sz="1600" dirty="0"/>
              <a:t>% </a:t>
            </a:r>
            <a:r>
              <a:rPr lang="de-DE" sz="1600" dirty="0"/>
              <a:t>proizvodnje u BiH na bazi ugljena</a:t>
            </a:r>
            <a:r>
              <a:rPr lang="sl-SI" sz="1600" dirty="0"/>
              <a:t>)</a:t>
            </a:r>
          </a:p>
          <a:p>
            <a:endParaRPr lang="en-AT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600" dirty="0"/>
              <a:t>Faktor emisije za BiH je 1.195 tCO2/MWh</a:t>
            </a:r>
            <a:endParaRPr lang="en-AT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1A36E0-038B-0FA9-14D9-BA970AAB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48"/>
            <a:ext cx="10515600" cy="739712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bs-Latn-BA" sz="4400" b="1" dirty="0">
                <a:latin typeface="+mj-lt"/>
                <a:ea typeface="+mj-ea"/>
                <a:cs typeface="+mj-cs"/>
              </a:rPr>
              <a:t>Uspostava sistema trgovanja emisijskim jedinicama stakleničkih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gasova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bs-Latn-BA" sz="4400" b="1" dirty="0">
                <a:latin typeface="+mj-lt"/>
                <a:ea typeface="+mj-ea"/>
                <a:cs typeface="+mj-cs"/>
              </a:rPr>
              <a:t>(</a:t>
            </a:r>
            <a:r>
              <a:rPr lang="en-US" sz="4400" b="1" dirty="0">
                <a:latin typeface="+mj-lt"/>
                <a:ea typeface="+mj-ea"/>
                <a:cs typeface="+mj-cs"/>
              </a:rPr>
              <a:t>ETS</a:t>
            </a:r>
            <a:r>
              <a:rPr lang="bs-Latn-BA" sz="4400" b="1" dirty="0">
                <a:latin typeface="+mj-lt"/>
                <a:ea typeface="+mj-ea"/>
                <a:cs typeface="+mj-cs"/>
              </a:rPr>
              <a:t>)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972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572A-A85B-F7F3-0337-DCEEDD5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1" dirty="0"/>
              <a:t>Procjena investicija do 2030. godine</a:t>
            </a:r>
            <a:endParaRPr lang="en-US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D54DEC-647E-F6D7-E291-55B0B55C3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429157"/>
              </p:ext>
            </p:extLst>
          </p:nvPr>
        </p:nvGraphicFramePr>
        <p:xfrm>
          <a:off x="962527" y="1712460"/>
          <a:ext cx="11020927" cy="46630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97038">
                  <a:extLst>
                    <a:ext uri="{9D8B030D-6E8A-4147-A177-3AD203B41FA5}">
                      <a16:colId xmlns:a16="http://schemas.microsoft.com/office/drawing/2014/main" val="3040581053"/>
                    </a:ext>
                  </a:extLst>
                </a:gridCol>
                <a:gridCol w="5341235">
                  <a:extLst>
                    <a:ext uri="{9D8B030D-6E8A-4147-A177-3AD203B41FA5}">
                      <a16:colId xmlns:a16="http://schemas.microsoft.com/office/drawing/2014/main" val="3034792239"/>
                    </a:ext>
                  </a:extLst>
                </a:gridCol>
                <a:gridCol w="1882654">
                  <a:extLst>
                    <a:ext uri="{9D8B030D-6E8A-4147-A177-3AD203B41FA5}">
                      <a16:colId xmlns:a16="http://schemas.microsoft.com/office/drawing/2014/main" val="2179863640"/>
                    </a:ext>
                  </a:extLst>
                </a:gridCol>
              </a:tblGrid>
              <a:tr h="224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Stavka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b="1" dirty="0">
                          <a:effectLst/>
                        </a:rPr>
                        <a:t>Obrazloženje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b="1" dirty="0">
                          <a:effectLst/>
                        </a:rPr>
                        <a:t>Procjena investicije (€)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6201877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 električne energije iz uglja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Rekonstrukcija i prelazak na sagorijevanja na biomasu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390.4  miliona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74113085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 električne energije iz hidroelektrana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Izgradnja novih kapaciteta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539.5 - 629.2 miliona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94618793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 električne energije iz vjetroelektrana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Izgradnja novih kapaciteta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529  - 635 miliona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33165069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 električne energije iz fotonaponskih elektrana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Izgradnja novih kapaciteta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719 - 874  miliona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51731160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mreže za prijenos električne energije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Novi interkonektivni dalekovodi, Nove TS i dalekovodi, Rekonstrukcija i sanacija postrojenja, Ugradnja prigušnica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353.2  miliona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02055116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 mreže za distribuciju električne energije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Realizacija planova proširenja elektro-distribucijske mreže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830  miliona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82236446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Sistemi daljinskog grijanja na </a:t>
                      </a:r>
                      <a:r>
                        <a:rPr lang="bs-Latn-BA" sz="1300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foslna</a:t>
                      </a: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goriva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Izgradnja novih kapaciteta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 miliona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09208254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Sistemi daljinskog grijanja na biomasu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Izgradnja novih kapaciteta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51.1 milion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1939243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Infrastruktura za transport i skladištenje prirodnog gasa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Izgradnja nove interkonekcije za transport prirodnog gasa, Izgradnja kapaciteta za skladištenje prirodnog gasa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 milion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98880381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Strategija obnove zgrada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Povećanje energetskih karakteristika ovojnice i tehničkih sistema zgrada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1050 miliona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88726177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Industrija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Povećanje energetske efikasnosti industrijskih procesa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665 miliona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88756827"/>
                  </a:ext>
                </a:extLst>
              </a:tr>
              <a:tr h="4087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Transportna infrastruktura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Infrastruktura punionica za električne automobile, Povećanje intenziteta željezničkog transporta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miliona €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06573604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Troškovi pravedne tranzicije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Zatvaranje rudnika, saniranje zemljišta, ostala društveno-ekonomska pitanja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465 - 1,395 miliona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85282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Šumarstvo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miliona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35267699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Ljudsko zdravlje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miliona €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172199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B1E7DA-2868-4B6F-3DA8-1D6CABD17F37}"/>
              </a:ext>
            </a:extLst>
          </p:cNvPr>
          <p:cNvSpPr txBox="1"/>
          <p:nvPr/>
        </p:nvSpPr>
        <p:spPr>
          <a:xfrm>
            <a:off x="2683043" y="3653624"/>
            <a:ext cx="7579894" cy="646331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s-Latn-B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13,5 milijardi KM do 16 milijardi KM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26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11062</TotalTime>
  <Words>782</Words>
  <Application>Microsoft Office PowerPoint</Application>
  <PresentationFormat>Widescreen</PresentationFormat>
  <Paragraphs>154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Trebuchet MS</vt:lpstr>
      <vt:lpstr>Office Theme</vt:lpstr>
      <vt:lpstr>INTEGRISANI PLAN ZA ENERGIJU I KLIMU BOSNE I HERCEGOVINE</vt:lpstr>
      <vt:lpstr>Oblast „Energija i klima“ u EU i BiH</vt:lpstr>
      <vt:lpstr>Šta je NECP i ko su nosioci aktivnosti izrade</vt:lpstr>
      <vt:lpstr>Obavezujući ciljevi za BiH do 2030. godine</vt:lpstr>
      <vt:lpstr>Obavezujući cilj do 2030. g. – Staklenički gasovi</vt:lpstr>
      <vt:lpstr>Novi proizvodni elektroenergetski objekti do 2030. </vt:lpstr>
      <vt:lpstr>Ključne politike i mjere do 2030. godine</vt:lpstr>
      <vt:lpstr>Uspostava sistema trgovanja emisijskim jedinicama stakleničkih gasova (ETS)</vt:lpstr>
      <vt:lpstr>Procjena investicija do 2030. godine</vt:lpstr>
      <vt:lpstr>Slijedi:  Panel I –  Energetski sektor u Bosni i Hercegovini: Između energetske tranzicije i krize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Ajla Merzic</dc:creator>
  <cp:lastModifiedBy>Ajla Merzic</cp:lastModifiedBy>
  <cp:revision>29</cp:revision>
  <dcterms:created xsi:type="dcterms:W3CDTF">2022-02-28T15:41:29Z</dcterms:created>
  <dcterms:modified xsi:type="dcterms:W3CDTF">2023-04-25T08:16:34Z</dcterms:modified>
</cp:coreProperties>
</file>