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8" r:id="rId2"/>
    <p:sldId id="263" r:id="rId3"/>
    <p:sldId id="261" r:id="rId4"/>
    <p:sldId id="266" r:id="rId5"/>
    <p:sldId id="272" r:id="rId6"/>
    <p:sldId id="275" r:id="rId7"/>
    <p:sldId id="276" r:id="rId8"/>
    <p:sldId id="279" r:id="rId9"/>
    <p:sldId id="278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60"/>
    <p:restoredTop sz="83761" autoAdjust="0"/>
  </p:normalViewPr>
  <p:slideViewPr>
    <p:cSldViewPr snapToGrid="0" snapToObjects="1">
      <p:cViewPr varScale="1">
        <p:scale>
          <a:sx n="53" d="100"/>
          <a:sy n="53" d="100"/>
        </p:scale>
        <p:origin x="86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BE66B0-2F5C-4ABD-9B1E-7F5982BBF8C4}" type="doc">
      <dgm:prSet loTypeId="urn:microsoft.com/office/officeart/2005/8/layout/funnel1" loCatId="relationship" qsTypeId="urn:microsoft.com/office/officeart/2005/8/quickstyle/3d5" qsCatId="3D" csTypeId="urn:microsoft.com/office/officeart/2005/8/colors/colorful5" csCatId="colorful" phldr="1"/>
      <dgm:spPr/>
    </dgm:pt>
    <dgm:pt modelId="{011F0E98-9CDB-4821-BBCB-1EE464E6AB39}">
      <dgm:prSet phldrT="[Text]" custT="1"/>
      <dgm:spPr/>
      <dgm:t>
        <a:bodyPr/>
        <a:lstStyle/>
        <a:p>
          <a:r>
            <a:rPr lang="en-US" sz="1700" b="1" dirty="0"/>
            <a:t>Regulation (EU) 2018 / 1999</a:t>
          </a:r>
        </a:p>
      </dgm:t>
    </dgm:pt>
    <dgm:pt modelId="{82C0D14A-AF01-4587-892F-E6E4FEF1AA87}" type="parTrans" cxnId="{78730377-3EF0-4A17-A773-B9E97B2FCA4E}">
      <dgm:prSet/>
      <dgm:spPr/>
      <dgm:t>
        <a:bodyPr/>
        <a:lstStyle/>
        <a:p>
          <a:endParaRPr lang="en-US"/>
        </a:p>
      </dgm:t>
    </dgm:pt>
    <dgm:pt modelId="{94D0ED6D-293C-48F0-97F0-74B0900927BB}" type="sibTrans" cxnId="{78730377-3EF0-4A17-A773-B9E97B2FCA4E}">
      <dgm:prSet/>
      <dgm:spPr/>
      <dgm:t>
        <a:bodyPr/>
        <a:lstStyle/>
        <a:p>
          <a:endParaRPr lang="en-US"/>
        </a:p>
      </dgm:t>
    </dgm:pt>
    <dgm:pt modelId="{21E5C965-315E-423A-B6BE-9FD45EE7C22E}">
      <dgm:prSet phldrT="[Text]"/>
      <dgm:spPr/>
      <dgm:t>
        <a:bodyPr/>
        <a:lstStyle/>
        <a:p>
          <a:r>
            <a:rPr lang="en-US" b="1"/>
            <a:t>NECP</a:t>
          </a:r>
        </a:p>
      </dgm:t>
    </dgm:pt>
    <dgm:pt modelId="{8937BBAE-B873-45F0-9576-5EF720BB7189}" type="parTrans" cxnId="{A8611242-796F-4FC1-ADB7-FA23B4E8438B}">
      <dgm:prSet/>
      <dgm:spPr/>
      <dgm:t>
        <a:bodyPr/>
        <a:lstStyle/>
        <a:p>
          <a:endParaRPr lang="en-US"/>
        </a:p>
      </dgm:t>
    </dgm:pt>
    <dgm:pt modelId="{05B6DA76-5B6A-4875-80FD-524CDFAD998D}" type="sibTrans" cxnId="{A8611242-796F-4FC1-ADB7-FA23B4E8438B}">
      <dgm:prSet/>
      <dgm:spPr/>
      <dgm:t>
        <a:bodyPr/>
        <a:lstStyle/>
        <a:p>
          <a:endParaRPr lang="en-US"/>
        </a:p>
      </dgm:t>
    </dgm:pt>
    <dgm:pt modelId="{50761A32-26AF-4380-899E-61B3A4431085}">
      <dgm:prSet phldrT="[Text]" custT="1"/>
      <dgm:spPr/>
      <dgm:t>
        <a:bodyPr/>
        <a:lstStyle/>
        <a:p>
          <a:r>
            <a:rPr lang="en-US" sz="3800" b="1" dirty="0"/>
            <a:t>Decarbonization of the economy</a:t>
          </a:r>
        </a:p>
      </dgm:t>
    </dgm:pt>
    <dgm:pt modelId="{4BE3B696-C4E8-4534-B5B3-C68AED3FA5DC}" type="parTrans" cxnId="{9B803E59-7E7D-4B6B-8919-1F9A6374F065}">
      <dgm:prSet/>
      <dgm:spPr/>
      <dgm:t>
        <a:bodyPr/>
        <a:lstStyle/>
        <a:p>
          <a:endParaRPr lang="en-US"/>
        </a:p>
      </dgm:t>
    </dgm:pt>
    <dgm:pt modelId="{480FB83E-86E3-40DE-A120-D0AB5A85A0C2}" type="sibTrans" cxnId="{9B803E59-7E7D-4B6B-8919-1F9A6374F065}">
      <dgm:prSet/>
      <dgm:spPr/>
      <dgm:t>
        <a:bodyPr/>
        <a:lstStyle/>
        <a:p>
          <a:endParaRPr lang="en-US"/>
        </a:p>
      </dgm:t>
    </dgm:pt>
    <dgm:pt modelId="{3DCAE563-9035-419A-AB95-5D3C291A475F}" type="pres">
      <dgm:prSet presAssocID="{31BE66B0-2F5C-4ABD-9B1E-7F5982BBF8C4}" presName="Name0" presStyleCnt="0">
        <dgm:presLayoutVars>
          <dgm:chMax val="4"/>
          <dgm:resizeHandles val="exact"/>
        </dgm:presLayoutVars>
      </dgm:prSet>
      <dgm:spPr/>
    </dgm:pt>
    <dgm:pt modelId="{3A3541DA-9175-4267-B9B3-29EAD51737E1}" type="pres">
      <dgm:prSet presAssocID="{31BE66B0-2F5C-4ABD-9B1E-7F5982BBF8C4}" presName="ellipse" presStyleLbl="trBgShp" presStyleIdx="0" presStyleCnt="1"/>
      <dgm:spPr/>
    </dgm:pt>
    <dgm:pt modelId="{E08DCC29-D21E-4884-B73E-33D3AEE1D0F0}" type="pres">
      <dgm:prSet presAssocID="{31BE66B0-2F5C-4ABD-9B1E-7F5982BBF8C4}" presName="arrow1" presStyleLbl="fgShp" presStyleIdx="0" presStyleCnt="1"/>
      <dgm:spPr/>
    </dgm:pt>
    <dgm:pt modelId="{D717CCA9-6C5D-4545-A5E5-0FF7027EDDBA}" type="pres">
      <dgm:prSet presAssocID="{31BE66B0-2F5C-4ABD-9B1E-7F5982BBF8C4}" presName="rectangle" presStyleLbl="revTx" presStyleIdx="0" presStyleCnt="1">
        <dgm:presLayoutVars>
          <dgm:bulletEnabled val="1"/>
        </dgm:presLayoutVars>
      </dgm:prSet>
      <dgm:spPr/>
    </dgm:pt>
    <dgm:pt modelId="{35CBE282-8120-4C2D-8160-7E27DC04CE96}" type="pres">
      <dgm:prSet presAssocID="{21E5C965-315E-423A-B6BE-9FD45EE7C22E}" presName="item1" presStyleLbl="node1" presStyleIdx="0" presStyleCnt="2">
        <dgm:presLayoutVars>
          <dgm:bulletEnabled val="1"/>
        </dgm:presLayoutVars>
      </dgm:prSet>
      <dgm:spPr/>
    </dgm:pt>
    <dgm:pt modelId="{9C9CF8A7-25D2-492D-897A-0AEB34C78D5D}" type="pres">
      <dgm:prSet presAssocID="{50761A32-26AF-4380-899E-61B3A4431085}" presName="item2" presStyleLbl="node1" presStyleIdx="1" presStyleCnt="2">
        <dgm:presLayoutVars>
          <dgm:bulletEnabled val="1"/>
        </dgm:presLayoutVars>
      </dgm:prSet>
      <dgm:spPr/>
    </dgm:pt>
    <dgm:pt modelId="{7ACD143D-66F3-4F39-953D-007EB8265F1D}" type="pres">
      <dgm:prSet presAssocID="{31BE66B0-2F5C-4ABD-9B1E-7F5982BBF8C4}" presName="funnel" presStyleLbl="trAlignAcc1" presStyleIdx="0" presStyleCnt="1" custLinFactNeighborX="480" custLinFactNeighborY="2990"/>
      <dgm:spPr/>
    </dgm:pt>
  </dgm:ptLst>
  <dgm:cxnLst>
    <dgm:cxn modelId="{D4E2F503-061A-45C5-AA1F-50D0CA92BEBE}" type="presOf" srcId="{21E5C965-315E-423A-B6BE-9FD45EE7C22E}" destId="{35CBE282-8120-4C2D-8160-7E27DC04CE96}" srcOrd="0" destOrd="0" presId="urn:microsoft.com/office/officeart/2005/8/layout/funnel1"/>
    <dgm:cxn modelId="{3F9F0810-1612-4FFA-AE87-99FA052B0C7C}" type="presOf" srcId="{31BE66B0-2F5C-4ABD-9B1E-7F5982BBF8C4}" destId="{3DCAE563-9035-419A-AB95-5D3C291A475F}" srcOrd="0" destOrd="0" presId="urn:microsoft.com/office/officeart/2005/8/layout/funnel1"/>
    <dgm:cxn modelId="{A8611242-796F-4FC1-ADB7-FA23B4E8438B}" srcId="{31BE66B0-2F5C-4ABD-9B1E-7F5982BBF8C4}" destId="{21E5C965-315E-423A-B6BE-9FD45EE7C22E}" srcOrd="1" destOrd="0" parTransId="{8937BBAE-B873-45F0-9576-5EF720BB7189}" sibTransId="{05B6DA76-5B6A-4875-80FD-524CDFAD998D}"/>
    <dgm:cxn modelId="{78730377-3EF0-4A17-A773-B9E97B2FCA4E}" srcId="{31BE66B0-2F5C-4ABD-9B1E-7F5982BBF8C4}" destId="{011F0E98-9CDB-4821-BBCB-1EE464E6AB39}" srcOrd="0" destOrd="0" parTransId="{82C0D14A-AF01-4587-892F-E6E4FEF1AA87}" sibTransId="{94D0ED6D-293C-48F0-97F0-74B0900927BB}"/>
    <dgm:cxn modelId="{9B803E59-7E7D-4B6B-8919-1F9A6374F065}" srcId="{31BE66B0-2F5C-4ABD-9B1E-7F5982BBF8C4}" destId="{50761A32-26AF-4380-899E-61B3A4431085}" srcOrd="2" destOrd="0" parTransId="{4BE3B696-C4E8-4534-B5B3-C68AED3FA5DC}" sibTransId="{480FB83E-86E3-40DE-A120-D0AB5A85A0C2}"/>
    <dgm:cxn modelId="{5D6D8F98-DA10-42AF-A92B-3F06DE5F2AC9}" type="presOf" srcId="{50761A32-26AF-4380-899E-61B3A4431085}" destId="{D717CCA9-6C5D-4545-A5E5-0FF7027EDDBA}" srcOrd="0" destOrd="0" presId="urn:microsoft.com/office/officeart/2005/8/layout/funnel1"/>
    <dgm:cxn modelId="{B9DF40B9-5FFF-4323-8908-D9FAC25B7395}" type="presOf" srcId="{011F0E98-9CDB-4821-BBCB-1EE464E6AB39}" destId="{9C9CF8A7-25D2-492D-897A-0AEB34C78D5D}" srcOrd="0" destOrd="0" presId="urn:microsoft.com/office/officeart/2005/8/layout/funnel1"/>
    <dgm:cxn modelId="{73188BFE-90CE-4B2F-B363-A74BE805C176}" type="presParOf" srcId="{3DCAE563-9035-419A-AB95-5D3C291A475F}" destId="{3A3541DA-9175-4267-B9B3-29EAD51737E1}" srcOrd="0" destOrd="0" presId="urn:microsoft.com/office/officeart/2005/8/layout/funnel1"/>
    <dgm:cxn modelId="{DE77E0F7-54CE-486E-A864-092F3345E108}" type="presParOf" srcId="{3DCAE563-9035-419A-AB95-5D3C291A475F}" destId="{E08DCC29-D21E-4884-B73E-33D3AEE1D0F0}" srcOrd="1" destOrd="0" presId="urn:microsoft.com/office/officeart/2005/8/layout/funnel1"/>
    <dgm:cxn modelId="{6B18C91D-851F-4A11-934A-11E0C94177C7}" type="presParOf" srcId="{3DCAE563-9035-419A-AB95-5D3C291A475F}" destId="{D717CCA9-6C5D-4545-A5E5-0FF7027EDDBA}" srcOrd="2" destOrd="0" presId="urn:microsoft.com/office/officeart/2005/8/layout/funnel1"/>
    <dgm:cxn modelId="{E0142507-10C9-4D49-B776-438564DB2A4F}" type="presParOf" srcId="{3DCAE563-9035-419A-AB95-5D3C291A475F}" destId="{35CBE282-8120-4C2D-8160-7E27DC04CE96}" srcOrd="3" destOrd="0" presId="urn:microsoft.com/office/officeart/2005/8/layout/funnel1"/>
    <dgm:cxn modelId="{295C53C8-F694-420E-B6B6-DC9B52078471}" type="presParOf" srcId="{3DCAE563-9035-419A-AB95-5D3C291A475F}" destId="{9C9CF8A7-25D2-492D-897A-0AEB34C78D5D}" srcOrd="4" destOrd="0" presId="urn:microsoft.com/office/officeart/2005/8/layout/funnel1"/>
    <dgm:cxn modelId="{341F2D9E-83FD-4E36-81A6-478D20CA1AF6}" type="presParOf" srcId="{3DCAE563-9035-419A-AB95-5D3C291A475F}" destId="{7ACD143D-66F3-4F39-953D-007EB8265F1D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541DA-9175-4267-B9B3-29EAD51737E1}">
      <dsp:nvSpPr>
        <dsp:cNvPr id="0" name=""/>
        <dsp:cNvSpPr/>
      </dsp:nvSpPr>
      <dsp:spPr>
        <a:xfrm>
          <a:off x="1814563" y="216490"/>
          <a:ext cx="4296508" cy="1492120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DCC29-D21E-4884-B73E-33D3AEE1D0F0}">
      <dsp:nvSpPr>
        <dsp:cNvPr id="0" name=""/>
        <dsp:cNvSpPr/>
      </dsp:nvSpPr>
      <dsp:spPr>
        <a:xfrm>
          <a:off x="3553151" y="3870188"/>
          <a:ext cx="832656" cy="532900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7CCA9-6C5D-4545-A5E5-0FF7027EDDBA}">
      <dsp:nvSpPr>
        <dsp:cNvPr id="0" name=""/>
        <dsp:cNvSpPr/>
      </dsp:nvSpPr>
      <dsp:spPr>
        <a:xfrm>
          <a:off x="1971103" y="4296508"/>
          <a:ext cx="3996752" cy="999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Decarbonization of the economy</a:t>
          </a:r>
        </a:p>
      </dsp:txBody>
      <dsp:txXfrm>
        <a:off x="1971103" y="4296508"/>
        <a:ext cx="3996752" cy="999188"/>
      </dsp:txXfrm>
    </dsp:sp>
    <dsp:sp modelId="{35CBE282-8120-4C2D-8160-7E27DC04CE96}">
      <dsp:nvSpPr>
        <dsp:cNvPr id="0" name=""/>
        <dsp:cNvSpPr/>
      </dsp:nvSpPr>
      <dsp:spPr>
        <a:xfrm>
          <a:off x="3376627" y="1823851"/>
          <a:ext cx="1498782" cy="149878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/>
            <a:t>NECP</a:t>
          </a:r>
        </a:p>
      </dsp:txBody>
      <dsp:txXfrm>
        <a:off x="3596119" y="2043343"/>
        <a:ext cx="1059798" cy="1059798"/>
      </dsp:txXfrm>
    </dsp:sp>
    <dsp:sp modelId="{9C9CF8A7-25D2-492D-897A-0AEB34C78D5D}">
      <dsp:nvSpPr>
        <dsp:cNvPr id="0" name=""/>
        <dsp:cNvSpPr/>
      </dsp:nvSpPr>
      <dsp:spPr>
        <a:xfrm>
          <a:off x="2304166" y="699431"/>
          <a:ext cx="1498782" cy="1498782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Regulation (EU) 2018 / 1999</a:t>
          </a:r>
        </a:p>
      </dsp:txBody>
      <dsp:txXfrm>
        <a:off x="2523658" y="918923"/>
        <a:ext cx="1059798" cy="1059798"/>
      </dsp:txXfrm>
    </dsp:sp>
    <dsp:sp modelId="{7ACD143D-66F3-4F39-953D-007EB8265F1D}">
      <dsp:nvSpPr>
        <dsp:cNvPr id="0" name=""/>
        <dsp:cNvSpPr/>
      </dsp:nvSpPr>
      <dsp:spPr>
        <a:xfrm>
          <a:off x="1660422" y="144842"/>
          <a:ext cx="4662877" cy="373030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D5DA7-C5B5-4FFC-8ED0-DA8C1743BF22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7B6CD-397B-4AE5-B5CB-8758492FF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6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None/>
              <a:tabLst>
                <a:tab pos="45720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7B6CD-397B-4AE5-B5CB-8758492FF6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59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7B6CD-397B-4AE5-B5CB-8758492FF6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76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7B6CD-397B-4AE5-B5CB-8758492FF6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8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7B6CD-397B-4AE5-B5CB-8758492FF6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42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7B6CD-397B-4AE5-B5CB-8758492FF6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47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7B6CD-397B-4AE5-B5CB-8758492FF6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94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7B6CD-397B-4AE5-B5CB-8758492FF6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44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856C3-6513-6544-B1E3-FE7FBEEE9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EB453E-FDE1-AD4A-9769-C79AD48CB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935F1-8B59-EB46-BA2C-342305A7A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93C1B-B667-B542-9261-A5C2EEAC7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34038-E5D5-D047-87E9-1202C8133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1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C6E62-F033-1D42-B31F-DC89B4B07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865287-9466-9C47-A17A-6C7F0689C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ACA28-3296-6842-916C-A89F7E74A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0A5D4-4BC3-834C-9800-12A75EDC2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9EC4B-E116-9A44-8C3A-599F12FE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4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19597C-2141-4441-8C0E-710D3B953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C7AA79-7DAB-7E4E-BDC3-AEFBA3BA5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5309E-0601-B14F-AB59-75CBEFB2D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051F8-2BFB-E447-B550-D95F98DD2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A845F-65E8-2348-8CD1-13823735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3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CD74B-870E-D240-A7A4-BB70CEE06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2748"/>
            <a:ext cx="10515600" cy="7397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B9B9A-34B1-794E-84B8-65D6C96FB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0CE48-563A-EF41-AE9F-39700075F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475CB-E0EF-6444-9D7A-41D9F560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75ABF-418B-A44D-AE14-F444FE157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40B82-2DD4-2D4E-8301-1F69F2673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1843D-A710-6343-A49F-8EBC58EC7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56CEA-E266-BB43-8291-805C3521C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D4BFA-7208-184F-BB0F-E1151A179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D7794-46AE-1045-85F7-138147AE4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7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7B90-6380-794D-85F2-0FF8D5C02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8D41B-B000-6142-A93B-74D03495F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06DA9-9CAD-E14E-B6F6-983CF1CC6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64DA94-E133-A44A-9518-73E6A3911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797F6-272F-0B45-A311-F7BC2ABB7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F42CC-653F-084E-876A-E0EBE6CC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6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128AF-FDFE-4247-8B23-B521FF8F0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04EFE-D7D8-D945-BC6B-F4C487108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16400-EFB5-DB4D-83FB-C97F48480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B4D98-7C8A-E441-BD72-5025DC4B3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986DCD-58A1-DD4B-A8D4-94246C84DC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1D4A3C-A78A-F541-8E03-ED16A68E5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15888-873B-3E4B-AC90-C21EA97F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E46CD9-64BB-5E43-B8CF-682DC7BB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5ABCD-2E49-D641-8AE5-D627B8626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9E6EFC-A900-9045-B353-B99F74C39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324D1-E3D3-844B-B863-6C7F03942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8127B-E2C4-5A4E-81B4-DD3017D3F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8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6CE899-50BC-124B-BF1F-ED03C17FF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0EDE9F-196F-9A49-9BFC-AD243482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FF33F-8799-0C4F-9E8F-C7DE24453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8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48D72-16D0-5046-B33E-DA0802127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82BC7-9728-2148-ABDB-607F3146C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CB658-1EFC-A543-95D2-EC0DF1946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03F37-D904-B84E-8E67-0C54295B0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02BB2-76A9-3849-A9FE-9F652D735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CAB19-71E1-6F4A-A642-8B9789AB4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7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7E91D-E4BE-E349-99A6-55EDAFF49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C82506-A543-9C4F-8554-B49BCBF7D6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EB01C-62A0-FF45-BC6D-434C7AB3F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47754-B6DF-CA4F-A0B0-D94C12BF7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3A02D-858C-1248-A280-FBB207B9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86BDD-C2D0-8D4B-A6AB-969009E5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1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96CE70-9D30-8641-9691-83FFBC3F72F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13BA00-5C3D-6646-AA83-56238B958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829"/>
            <a:ext cx="10515600" cy="721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FEFD5-34DF-BC4C-A6B7-8E51D744B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B0CBC-74A9-5D46-8443-4B2D11DAE9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057A7-0F7A-0D4B-A084-9163B6BC7C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37BD0-098A-4049-B31B-65475B9C3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2CA66-B41E-5846-8AAE-D24E3EB0B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3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8B8811-9DFC-E041-8165-56AC1ABE9A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56D0A0-3F1F-217E-E9A0-A24AF20EE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011" y="1122363"/>
            <a:ext cx="11546541" cy="23876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INTEGRATED ENERGY AND CLIMATE PLAN OF BOSNIA AND HERZEGOVINA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9593661-202F-F14B-E685-A7420CE56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816691"/>
          </a:xfrm>
        </p:spPr>
        <p:txBody>
          <a:bodyPr>
            <a:normAutofit/>
          </a:bodyPr>
          <a:lstStyle/>
          <a:p>
            <a:endParaRPr lang="bs-Latn-BA" b="1" dirty="0">
              <a:solidFill>
                <a:schemeClr val="bg1"/>
              </a:solidFill>
            </a:endParaRPr>
          </a:p>
          <a:p>
            <a:endParaRPr lang="bs-Latn-BA" b="1" dirty="0">
              <a:solidFill>
                <a:schemeClr val="bg1"/>
              </a:solidFill>
            </a:endParaRPr>
          </a:p>
          <a:p>
            <a:endParaRPr lang="bs-Latn-BA" b="1" dirty="0">
              <a:solidFill>
                <a:schemeClr val="bg1"/>
              </a:solidFill>
            </a:endParaRPr>
          </a:p>
          <a:p>
            <a:r>
              <a:rPr lang="en-US" b="1">
                <a:solidFill>
                  <a:schemeClr val="bg1"/>
                </a:solidFill>
              </a:rPr>
              <a:t>Dr. Admir Softić </a:t>
            </a:r>
          </a:p>
          <a:p>
            <a:r>
              <a:rPr lang="en-US" b="1">
                <a:solidFill>
                  <a:schemeClr val="bg1"/>
                </a:solidFill>
              </a:rPr>
              <a:t> Assistant Minister for Energy Sector </a:t>
            </a:r>
          </a:p>
          <a:p>
            <a:r>
              <a:rPr lang="en-US" b="1">
                <a:solidFill>
                  <a:schemeClr val="bg1"/>
                </a:solidFill>
              </a:rPr>
              <a:t>Ministry of Foreign Trade and Economic Relations BiH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56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8B8811-9DFC-E041-8165-56AC1ABE9A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56D0A0-3F1F-217E-E9A0-A24AF20EE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011" y="2622782"/>
            <a:ext cx="11546541" cy="2387600"/>
          </a:xfrm>
        </p:spPr>
        <p:txBody>
          <a:bodyPr>
            <a:normAutofit fontScale="90000"/>
          </a:bodyPr>
          <a:lstStyle/>
          <a:p>
            <a:r>
              <a:rPr lang="en-US" sz="3100" b="1" i="1" dirty="0">
                <a:solidFill>
                  <a:schemeClr val="accent6">
                    <a:lumMod val="50000"/>
                  </a:schemeClr>
                </a:solidFill>
              </a:rPr>
              <a:t>Coming up:</a:t>
            </a:r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PANEL I - Energy sector in Bosnia and Herzegovina: Between energy transition and crisis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9593661-202F-F14B-E685-A7420CE56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816691"/>
          </a:xfrm>
        </p:spPr>
        <p:txBody>
          <a:bodyPr>
            <a:normAutofit/>
          </a:bodyPr>
          <a:lstStyle/>
          <a:p>
            <a:endParaRPr lang="bs-Latn-BA" b="1" dirty="0">
              <a:solidFill>
                <a:schemeClr val="bg1"/>
              </a:solidFill>
            </a:endParaRPr>
          </a:p>
          <a:p>
            <a:endParaRPr lang="bs-Latn-BA" b="1" dirty="0">
              <a:solidFill>
                <a:schemeClr val="bg1"/>
              </a:solidFill>
            </a:endParaRPr>
          </a:p>
          <a:p>
            <a:endParaRPr lang="bs-Latn-BA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49D90EE-B78E-705A-41F2-C079958CD4B5}"/>
              </a:ext>
            </a:extLst>
          </p:cNvPr>
          <p:cNvGrpSpPr/>
          <p:nvPr/>
        </p:nvGrpSpPr>
        <p:grpSpPr>
          <a:xfrm>
            <a:off x="3884310" y="3685952"/>
            <a:ext cx="1612231" cy="1564105"/>
            <a:chOff x="9071809" y="3027494"/>
            <a:chExt cx="1612231" cy="1564105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9C746EA1-9D1E-B13F-7107-5228DBAD9539}"/>
                </a:ext>
              </a:extLst>
            </p:cNvPr>
            <p:cNvSpPr/>
            <p:nvPr/>
          </p:nvSpPr>
          <p:spPr>
            <a:xfrm>
              <a:off x="9071809" y="3027494"/>
              <a:ext cx="1612231" cy="1564105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B w="323850" h="165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199BFDE-2833-1686-7F9C-83DEEEFC8D70}"/>
                </a:ext>
              </a:extLst>
            </p:cNvPr>
            <p:cNvSpPr txBox="1"/>
            <p:nvPr/>
          </p:nvSpPr>
          <p:spPr>
            <a:xfrm>
              <a:off x="9204155" y="3287458"/>
              <a:ext cx="1347537" cy="11387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1" dirty="0">
                  <a:solidFill>
                    <a:schemeClr val="bg1"/>
                  </a:solidFill>
                </a:rPr>
                <a:t>Clean energy package for all Europeans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323DA3A-B677-76FB-8DD0-2CE0D749D441}"/>
              </a:ext>
            </a:extLst>
          </p:cNvPr>
          <p:cNvGrpSpPr/>
          <p:nvPr/>
        </p:nvGrpSpPr>
        <p:grpSpPr>
          <a:xfrm>
            <a:off x="6725584" y="4300291"/>
            <a:ext cx="1612231" cy="1564105"/>
            <a:chOff x="7463564" y="4012522"/>
            <a:chExt cx="1612231" cy="1564105"/>
          </a:xfrm>
        </p:grpSpPr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E8B9ABE6-7EEE-3AA3-516C-995A24184CDA}"/>
                </a:ext>
              </a:extLst>
            </p:cNvPr>
            <p:cNvSpPr/>
            <p:nvPr/>
          </p:nvSpPr>
          <p:spPr>
            <a:xfrm>
              <a:off x="7463564" y="4012522"/>
              <a:ext cx="1612231" cy="1564105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B w="323850" h="165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D98C138-1E94-D18B-EC40-0D1E27915EC6}"/>
                </a:ext>
              </a:extLst>
            </p:cNvPr>
            <p:cNvSpPr txBox="1"/>
            <p:nvPr/>
          </p:nvSpPr>
          <p:spPr>
            <a:xfrm>
              <a:off x="7591924" y="4180236"/>
              <a:ext cx="13475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Sofia Declaration for the Western Balkans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7201C3A-FFDF-6447-AEC3-2BE56F2E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17" y="954819"/>
            <a:ext cx="11764537" cy="739712"/>
          </a:xfrm>
        </p:spPr>
        <p:txBody>
          <a:bodyPr>
            <a:normAutofit/>
          </a:bodyPr>
          <a:lstStyle/>
          <a:p>
            <a:r>
              <a:rPr lang="en-US" sz="3800" b="1" dirty="0"/>
              <a:t>"Energy and climate" in the EU and Bosnia and Herzegovina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079C439-9FF8-68D9-678B-C4172819E4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577849"/>
              </p:ext>
            </p:extLst>
          </p:nvPr>
        </p:nvGraphicFramePr>
        <p:xfrm>
          <a:off x="2068905" y="1635789"/>
          <a:ext cx="7938959" cy="5329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919EE40A-8AAA-3786-7423-810077E99C89}"/>
              </a:ext>
            </a:extLst>
          </p:cNvPr>
          <p:cNvGrpSpPr/>
          <p:nvPr/>
        </p:nvGrpSpPr>
        <p:grpSpPr>
          <a:xfrm>
            <a:off x="7531699" y="2736186"/>
            <a:ext cx="1612231" cy="1564105"/>
            <a:chOff x="9071809" y="3027494"/>
            <a:chExt cx="1612231" cy="1564105"/>
          </a:xfrm>
        </p:grpSpPr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CB9AD355-828D-F05A-8F98-B37F86162379}"/>
                </a:ext>
              </a:extLst>
            </p:cNvPr>
            <p:cNvSpPr/>
            <p:nvPr/>
          </p:nvSpPr>
          <p:spPr>
            <a:xfrm>
              <a:off x="9071809" y="3027494"/>
              <a:ext cx="1612231" cy="1564105"/>
            </a:xfrm>
            <a:prstGeom prst="flowChartConnector">
              <a:avLst/>
            </a:prstGeom>
            <a:scene3d>
              <a:camera prst="orthographicFront"/>
              <a:lightRig rig="threePt" dir="t"/>
            </a:scene3d>
            <a:sp3d>
              <a:bevelB w="323850" h="165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A1482AA-272B-FA55-1B0E-646F7E17DCEF}"/>
                </a:ext>
              </a:extLst>
            </p:cNvPr>
            <p:cNvSpPr txBox="1"/>
            <p:nvPr/>
          </p:nvSpPr>
          <p:spPr>
            <a:xfrm>
              <a:off x="9204155" y="3287458"/>
              <a:ext cx="13475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Paris Agreement (NDC)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0A40ED3-2C7C-CB24-7E63-1642FC43F56A}"/>
              </a:ext>
            </a:extLst>
          </p:cNvPr>
          <p:cNvSpPr txBox="1"/>
          <p:nvPr/>
        </p:nvSpPr>
        <p:spPr>
          <a:xfrm>
            <a:off x="5871411" y="1737475"/>
            <a:ext cx="3974407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Energy Community Treaty </a:t>
            </a:r>
          </a:p>
        </p:txBody>
      </p:sp>
    </p:spTree>
    <p:extLst>
      <p:ext uri="{BB962C8B-B14F-4D97-AF65-F5344CB8AC3E}">
        <p14:creationId xmlns:p14="http://schemas.microsoft.com/office/powerpoint/2010/main" val="3419140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3B6EC-983D-4946-ACEB-CB0DFAEDF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What is NECP?</a:t>
            </a:r>
          </a:p>
          <a:p>
            <a:pPr marL="0" indent="0">
              <a:buNone/>
            </a:pPr>
            <a:endParaRPr lang="bs-Latn-BA" sz="2200" dirty="0"/>
          </a:p>
          <a:p>
            <a:pPr marL="0" indent="0">
              <a:buNone/>
            </a:pPr>
            <a:r>
              <a:rPr lang="en-US" sz="2200" dirty="0"/>
              <a:t>A medium-term plan describing how a country will contribute to achieving the net zero greenhouse gas emissions target by 2050 in Europe.</a:t>
            </a:r>
          </a:p>
          <a:p>
            <a:pPr marL="0" indent="0">
              <a:buNone/>
            </a:pPr>
            <a:r>
              <a:rPr lang="en-US" sz="2200" dirty="0"/>
              <a:t>Realization of the NECP BiH objectives will contribute to decarbonization of the entire economy and thereby improve the competitiveness of the BiH economy in the European framework.</a:t>
            </a:r>
          </a:p>
          <a:p>
            <a:pPr marL="0" indent="0">
              <a:buNone/>
            </a:pPr>
            <a:endParaRPr lang="bs-Latn-BA" sz="2200" dirty="0"/>
          </a:p>
          <a:p>
            <a:pPr marL="0" indent="0">
              <a:buNone/>
            </a:pPr>
            <a:r>
              <a:rPr lang="en-US" sz="2200" dirty="0"/>
              <a:t>5 dimensions of NECP: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Decarbonization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Energy efficiency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Energy security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Internal energy market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Research, innovation and competitiveness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F303D4-3D29-F741-98EB-AAC565310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Responsible parties</a:t>
            </a:r>
          </a:p>
          <a:p>
            <a:endParaRPr lang="bs-Latn-BA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</a:rPr>
              <a:t>Ministry of Foreign Trade and Economic Relations in BiH</a:t>
            </a:r>
          </a:p>
          <a:p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</a:rPr>
              <a:t>Entity ministries in the field of energy and environment</a:t>
            </a:r>
          </a:p>
          <a:p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</a:rPr>
              <a:t>Government of the Brcko District of BiH</a:t>
            </a:r>
          </a:p>
          <a:p>
            <a:pPr marL="0" indent="0">
              <a:buNone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with active technical support from: </a:t>
            </a:r>
          </a:p>
          <a:p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</a:rPr>
              <a:t>Deutsche Gesellschaft für </a:t>
            </a:r>
            <a:r>
              <a:rPr lang="en-US" sz="2200" b="1" dirty="0" err="1">
                <a:latin typeface="Calibri" panose="020F0502020204030204" pitchFamily="34" charset="0"/>
                <a:ea typeface="Calibri" panose="020F0502020204030204" pitchFamily="34" charset="0"/>
              </a:rPr>
              <a:t>Internationale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ea typeface="Calibri" panose="020F0502020204030204" pitchFamily="34" charset="0"/>
              </a:rPr>
              <a:t>Zusammenarbeit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</a:rPr>
              <a:t> (GIZ)</a:t>
            </a:r>
          </a:p>
          <a:p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</a:rPr>
              <a:t>U.S. Agency for International Development Energy Sector Assistance Project (USAID EPA) </a:t>
            </a:r>
          </a:p>
          <a:p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</a:rPr>
              <a:t>United Nations Development Program (UNDP)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93BF00-7E87-A48D-92AF-08F1BD0CE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2748"/>
            <a:ext cx="10515600" cy="739712"/>
          </a:xfrm>
        </p:spPr>
        <p:txBody>
          <a:bodyPr>
            <a:normAutofit fontScale="90000"/>
          </a:bodyPr>
          <a:lstStyle/>
          <a:p>
            <a:r>
              <a:rPr lang="en-US" b="1"/>
              <a:t>What is NECP and who is responsible for drafting it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4DF5528D-E710-B661-BD93-285A51F09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930169"/>
            <a:ext cx="2857500" cy="142875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513C69C-4D20-9836-D70B-635F64255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654" y="4936083"/>
            <a:ext cx="2857500" cy="1428750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FBC4761-3EB1-412D-430A-ADD3B1AC3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9654" y="4215794"/>
            <a:ext cx="571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79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5572A-A85B-F7F3-0337-DCEEDD5D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Binding targets for Bosnia and Herzegovina by 2030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5276EC67-32C5-697E-02CA-689BB7D1D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2078" y="1726421"/>
            <a:ext cx="7693819" cy="4048095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574C6FA-9CB4-3498-887D-0245F44D5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810447"/>
              </p:ext>
            </p:extLst>
          </p:nvPr>
        </p:nvGraphicFramePr>
        <p:xfrm>
          <a:off x="911668" y="2199547"/>
          <a:ext cx="8128000" cy="799256"/>
        </p:xfrm>
        <a:graphic>
          <a:graphicData uri="http://schemas.openxmlformats.org/drawingml/2006/table">
            <a:tbl>
              <a:tblPr firstRow="1" bandRow="1"/>
              <a:tblGrid>
                <a:gridCol w="1853178">
                  <a:extLst>
                    <a:ext uri="{9D8B030D-6E8A-4147-A177-3AD203B41FA5}">
                      <a16:colId xmlns:a16="http://schemas.microsoft.com/office/drawing/2014/main" val="188174969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3168661222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2760595460"/>
                    </a:ext>
                  </a:extLst>
                </a:gridCol>
                <a:gridCol w="2312422">
                  <a:extLst>
                    <a:ext uri="{9D8B030D-6E8A-4147-A177-3AD203B41FA5}">
                      <a16:colId xmlns:a16="http://schemas.microsoft.com/office/drawing/2014/main" val="1156347343"/>
                    </a:ext>
                  </a:extLst>
                </a:gridCol>
              </a:tblGrid>
              <a:tr h="4284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en-US" sz="1050">
                          <a:solidFill>
                            <a:schemeClr val="tx1"/>
                          </a:solidFill>
                        </a:rPr>
                        <a:t>Greenhouse gas emissions (GHG)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en-US" sz="1050">
                          <a:solidFill>
                            <a:schemeClr val="tx1"/>
                          </a:solidFill>
                        </a:rPr>
                        <a:t>Share of renewable energy sources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en-US" sz="1050">
                          <a:solidFill>
                            <a:schemeClr val="tx1"/>
                          </a:solidFill>
                        </a:rPr>
                        <a:t>Energy efficiency - Primary energy consumption (PEC)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en-US" sz="1050">
                          <a:solidFill>
                            <a:schemeClr val="tx1"/>
                          </a:solidFill>
                        </a:rPr>
                        <a:t>Energy efficiency - Final energy consumption (FEC)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51056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15.65 MtCO</a:t>
                      </a:r>
                      <a:r>
                        <a:rPr lang="en-US" sz="1400" dirty="0"/>
                        <a:t>2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en-US"/>
                        <a:t>43.62%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en-US"/>
                        <a:t>6.84 Mtoe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4.34 Mtoe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40728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07703E8-3233-C931-ECBE-5A30572E1B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934688"/>
              </p:ext>
            </p:extLst>
          </p:nvPr>
        </p:nvGraphicFramePr>
        <p:xfrm>
          <a:off x="911668" y="3944300"/>
          <a:ext cx="8128000" cy="799256"/>
        </p:xfrm>
        <a:graphic>
          <a:graphicData uri="http://schemas.openxmlformats.org/drawingml/2006/table">
            <a:tbl>
              <a:tblPr firstRow="1" bandRow="1"/>
              <a:tblGrid>
                <a:gridCol w="1853178">
                  <a:extLst>
                    <a:ext uri="{9D8B030D-6E8A-4147-A177-3AD203B41FA5}">
                      <a16:colId xmlns:a16="http://schemas.microsoft.com/office/drawing/2014/main" val="188174969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3168661222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2760595460"/>
                    </a:ext>
                  </a:extLst>
                </a:gridCol>
                <a:gridCol w="2312422">
                  <a:extLst>
                    <a:ext uri="{9D8B030D-6E8A-4147-A177-3AD203B41FA5}">
                      <a16:colId xmlns:a16="http://schemas.microsoft.com/office/drawing/2014/main" val="1156347343"/>
                    </a:ext>
                  </a:extLst>
                </a:gridCol>
              </a:tblGrid>
              <a:tr h="4284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en-US" sz="1050">
                          <a:solidFill>
                            <a:schemeClr val="tx1"/>
                          </a:solidFill>
                        </a:rPr>
                        <a:t>Greenhouse gas emissions (GHG)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en-US" sz="1050">
                          <a:solidFill>
                            <a:schemeClr val="tx1"/>
                          </a:solidFill>
                        </a:rPr>
                        <a:t>Share of renewable energy sources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en-US" sz="1050">
                          <a:solidFill>
                            <a:schemeClr val="tx1"/>
                          </a:solidFill>
                        </a:rPr>
                        <a:t>Energy efficiency - Primary energy consumption (PEC)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en-US" sz="1050">
                          <a:solidFill>
                            <a:schemeClr val="tx1"/>
                          </a:solidFill>
                        </a:rPr>
                        <a:t>Energy efficiency - Final energy consumption (FEC)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51056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15.65 MtCO</a:t>
                      </a:r>
                      <a:r>
                        <a:rPr lang="en-US" sz="1400" dirty="0"/>
                        <a:t>2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en-US"/>
                        <a:t>43.62%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en-US"/>
                        <a:t>6.50 Mtoe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4.34 Mtoe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407283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36BE9F54-FB65-A9BF-4719-CAB4FDFAFECD}"/>
              </a:ext>
            </a:extLst>
          </p:cNvPr>
          <p:cNvSpPr/>
          <p:nvPr/>
        </p:nvSpPr>
        <p:spPr>
          <a:xfrm>
            <a:off x="4775200" y="2579703"/>
            <a:ext cx="1320800" cy="495301"/>
          </a:xfrm>
          <a:prstGeom prst="ellipse">
            <a:avLst/>
          </a:prstGeom>
          <a:noFill/>
          <a:ln w="19050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s-Latn-B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72A71E-C34A-537E-9BC7-CF27FC42B3A5}"/>
              </a:ext>
            </a:extLst>
          </p:cNvPr>
          <p:cNvSpPr/>
          <p:nvPr/>
        </p:nvSpPr>
        <p:spPr>
          <a:xfrm>
            <a:off x="4775200" y="4337156"/>
            <a:ext cx="1320800" cy="495301"/>
          </a:xfrm>
          <a:prstGeom prst="ellipse">
            <a:avLst/>
          </a:prstGeom>
          <a:noFill/>
          <a:ln w="19050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s-Latn-B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2870A4C-FF0B-72DF-1E6B-D44966EB2CEA}"/>
              </a:ext>
            </a:extLst>
          </p:cNvPr>
          <p:cNvCxnSpPr>
            <a:cxnSpLocks/>
          </p:cNvCxnSpPr>
          <p:nvPr/>
        </p:nvCxnSpPr>
        <p:spPr>
          <a:xfrm flipH="1" flipV="1">
            <a:off x="6007100" y="3159889"/>
            <a:ext cx="1422400" cy="2048303"/>
          </a:xfrm>
          <a:prstGeom prst="straightConnector1">
            <a:avLst/>
          </a:prstGeom>
          <a:noFill/>
          <a:ln w="28575" cap="rnd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6EEA7C6-CF2C-FED2-E9DA-8FF69FF69DA9}"/>
              </a:ext>
            </a:extLst>
          </p:cNvPr>
          <p:cNvCxnSpPr>
            <a:cxnSpLocks/>
          </p:cNvCxnSpPr>
          <p:nvPr/>
        </p:nvCxnSpPr>
        <p:spPr>
          <a:xfrm flipH="1" flipV="1">
            <a:off x="5786024" y="4959289"/>
            <a:ext cx="844219" cy="368609"/>
          </a:xfrm>
          <a:prstGeom prst="straightConnector1">
            <a:avLst/>
          </a:prstGeom>
          <a:noFill/>
          <a:ln w="28575" cap="rnd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D03F01E-BA19-F731-05DB-AA514CE95167}"/>
              </a:ext>
            </a:extLst>
          </p:cNvPr>
          <p:cNvSpPr/>
          <p:nvPr/>
        </p:nvSpPr>
        <p:spPr>
          <a:xfrm>
            <a:off x="6759615" y="5327898"/>
            <a:ext cx="2116596" cy="749590"/>
          </a:xfrm>
          <a:prstGeom prst="rect">
            <a:avLst/>
          </a:prstGeom>
          <a:noFill/>
          <a:ln w="19050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s-Latn-BA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F02652-F307-2264-54A8-92A34FBB3015}"/>
              </a:ext>
            </a:extLst>
          </p:cNvPr>
          <p:cNvSpPr txBox="1"/>
          <p:nvPr/>
        </p:nvSpPr>
        <p:spPr>
          <a:xfrm>
            <a:off x="6852214" y="5363682"/>
            <a:ext cx="1898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PEC objective is set more ambitiously than in the proposal by BiH</a:t>
            </a:r>
          </a:p>
        </p:txBody>
      </p:sp>
    </p:spTree>
    <p:extLst>
      <p:ext uri="{BB962C8B-B14F-4D97-AF65-F5344CB8AC3E}">
        <p14:creationId xmlns:p14="http://schemas.microsoft.com/office/powerpoint/2010/main" val="60647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5572A-A85B-F7F3-0337-DCEEDD5D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binding target by 2030 – Greenhouse gases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04E408-ACB4-846B-59FC-F4E4BFB0D753}"/>
              </a:ext>
            </a:extLst>
          </p:cNvPr>
          <p:cNvSpPr txBox="1"/>
          <p:nvPr/>
        </p:nvSpPr>
        <p:spPr>
          <a:xfrm>
            <a:off x="1690437" y="1786714"/>
            <a:ext cx="88111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/>
              <a:t>Greenhouse gas emissions, including land use, land use change and forestry (LULUCF)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BFEC8F-FECD-E076-8F4D-10B24A8A199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88758" y="2911642"/>
            <a:ext cx="11562347" cy="3620905"/>
          </a:xfrm>
          <a:prstGeom prst="rect">
            <a:avLst/>
          </a:prstGeom>
        </p:spPr>
      </p:pic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3CEC307B-FD3B-1DF3-76B6-170497E0A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135625"/>
              </p:ext>
            </p:extLst>
          </p:nvPr>
        </p:nvGraphicFramePr>
        <p:xfrm>
          <a:off x="1168400" y="4405694"/>
          <a:ext cx="3275698" cy="160407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54565">
                  <a:extLst>
                    <a:ext uri="{9D8B030D-6E8A-4147-A177-3AD203B41FA5}">
                      <a16:colId xmlns:a16="http://schemas.microsoft.com/office/drawing/2014/main" val="2491860943"/>
                    </a:ext>
                  </a:extLst>
                </a:gridCol>
                <a:gridCol w="1321133">
                  <a:extLst>
                    <a:ext uri="{9D8B030D-6E8A-4147-A177-3AD203B41FA5}">
                      <a16:colId xmlns:a16="http://schemas.microsoft.com/office/drawing/2014/main" val="503965589"/>
                    </a:ext>
                  </a:extLst>
                </a:gridCol>
              </a:tblGrid>
              <a:tr h="802037">
                <a:tc>
                  <a:txBody>
                    <a:bodyPr/>
                    <a:lstStyle/>
                    <a:p>
                      <a:r>
                        <a:rPr lang="en-US" sz="1400" b="1" dirty="0"/>
                        <a:t>Total CO</a:t>
                      </a:r>
                      <a:r>
                        <a:rPr lang="en-US" sz="1100" b="1" dirty="0"/>
                        <a:t>2</a:t>
                      </a:r>
                      <a:r>
                        <a:rPr lang="en-US" sz="1400" b="1" dirty="0"/>
                        <a:t>eq emission with LULUCF in 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bs-Latn-BA" sz="1400" b="0" dirty="0"/>
                    </a:p>
                    <a:p>
                      <a:pPr algn="ctr"/>
                      <a:r>
                        <a:rPr lang="en-US" sz="1400" b="0" dirty="0"/>
                        <a:t>15.65 MtCO</a:t>
                      </a:r>
                      <a:r>
                        <a:rPr lang="en-US" sz="1100" b="0" dirty="0"/>
                        <a:t>2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632167"/>
                  </a:ext>
                </a:extLst>
              </a:tr>
              <a:tr h="802037">
                <a:tc>
                  <a:txBody>
                    <a:bodyPr/>
                    <a:lstStyle/>
                    <a:p>
                      <a:r>
                        <a:rPr lang="en-US" sz="1400" b="1"/>
                        <a:t>Reduction of emissions in 2030 compared to 1990 with LULUCF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bs-Latn-BA" sz="1400" b="0" dirty="0"/>
                    </a:p>
                    <a:p>
                      <a:pPr algn="ctr"/>
                      <a:r>
                        <a:rPr lang="en-US" sz="1400" b="0" dirty="0"/>
                        <a:t>41.21%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525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674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5572A-A85B-F7F3-0337-DCEEDD5D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New power generation facilities until 2030.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28004-5851-93E7-0354-37512648EB5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305926" y="1712461"/>
            <a:ext cx="6703829" cy="50532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63B2C0-FE0C-798D-D35D-95F7FBD66AFD}"/>
              </a:ext>
            </a:extLst>
          </p:cNvPr>
          <p:cNvSpPr txBox="1"/>
          <p:nvPr/>
        </p:nvSpPr>
        <p:spPr>
          <a:xfrm>
            <a:off x="737756" y="2807912"/>
            <a:ext cx="444384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/>
              <a:t>Thermal power plants: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Decommissioning of 410 MW.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No new fossil fuel power plants.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Converting individual blocks to biomass.</a:t>
            </a:r>
          </a:p>
          <a:p>
            <a:pPr algn="l"/>
            <a:endParaRPr lang="bs-Latn-BA" dirty="0">
              <a:solidFill>
                <a:srgbClr val="FF0000"/>
              </a:solidFill>
            </a:endParaRPr>
          </a:p>
          <a:p>
            <a:pPr algn="l"/>
            <a:r>
              <a:rPr lang="en-US" b="1" dirty="0"/>
              <a:t>Renewable energy sources: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Commissioning of over 2,000 MW on renewable sources.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The largest increase in photovoltaic power plants of over 1,500 MW. </a:t>
            </a:r>
          </a:p>
        </p:txBody>
      </p:sp>
    </p:spTree>
    <p:extLst>
      <p:ext uri="{BB962C8B-B14F-4D97-AF65-F5344CB8AC3E}">
        <p14:creationId xmlns:p14="http://schemas.microsoft.com/office/powerpoint/2010/main" val="541005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5572A-A85B-F7F3-0337-DCEEDD5D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Key policies and measures until 2030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63B2C0-FE0C-798D-D35D-95F7FBD66AFD}"/>
              </a:ext>
            </a:extLst>
          </p:cNvPr>
          <p:cNvSpPr txBox="1"/>
          <p:nvPr/>
        </p:nvSpPr>
        <p:spPr>
          <a:xfrm>
            <a:off x="838200" y="1847781"/>
            <a:ext cx="10116671" cy="4262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Reduction of GHG emissions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Increased share of renewable sources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Increased energy efficiency measures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Adoption of the necessary legal framework and strategic documents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FF0000"/>
                </a:solidFill>
              </a:rPr>
              <a:t>Establishment of an organized electricity and natural gas market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FF0000"/>
                </a:solidFill>
              </a:rPr>
              <a:t>Establishment of greenhouse gas emissions trading schemes (EU ETS)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FF0000"/>
                </a:solidFill>
              </a:rPr>
              <a:t>Establishment of the Guarantee of Origin system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FF0000"/>
                </a:solidFill>
              </a:rPr>
              <a:t>Implementation of a just transition in coal regions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Rationalization of administrative procedures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Increased flexibility of the system and infrastructure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Intensified research and strengthened competitiveness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341672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5E90E6-81E5-31BB-6DBA-270CB944A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751" y="2156264"/>
            <a:ext cx="6031531" cy="31889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600631-8DF1-50A8-DA98-A5B95D8506A6}"/>
              </a:ext>
            </a:extLst>
          </p:cNvPr>
          <p:cNvSpPr txBox="1"/>
          <p:nvPr/>
        </p:nvSpPr>
        <p:spPr>
          <a:xfrm>
            <a:off x="1380878" y="2309958"/>
            <a:ext cx="15427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cap="small" dirty="0"/>
              <a:t>CBAM vs. ETS</a:t>
            </a:r>
          </a:p>
          <a:p>
            <a:pPr algn="ctr"/>
            <a:r>
              <a:rPr lang="en-US" sz="1600" b="1" cap="small" dirty="0"/>
              <a:t>Electricity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6A4158-5821-5545-37F7-A93178E77266}"/>
              </a:ext>
            </a:extLst>
          </p:cNvPr>
          <p:cNvSpPr txBox="1"/>
          <p:nvPr/>
        </p:nvSpPr>
        <p:spPr>
          <a:xfrm>
            <a:off x="838200" y="3136612"/>
            <a:ext cx="4075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200" cap="small"/>
            </a:lvl1pPr>
          </a:lstStyle>
          <a:p>
            <a:r>
              <a:rPr lang="en-US" sz="1600" b="1" dirty="0"/>
              <a:t>Calculation done for the </a:t>
            </a:r>
          </a:p>
          <a:p>
            <a:r>
              <a:rPr lang="en-US" sz="1600" b="1" dirty="0"/>
              <a:t>CO</a:t>
            </a:r>
            <a:r>
              <a:rPr lang="en-US" b="1" dirty="0"/>
              <a:t>2</a:t>
            </a:r>
            <a:r>
              <a:rPr lang="en-US" sz="1600" b="1" dirty="0"/>
              <a:t> price of 50 EUR/ton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ABD352-F73E-DA5F-FAA9-C215A90C4B35}"/>
              </a:ext>
            </a:extLst>
          </p:cNvPr>
          <p:cNvSpPr txBox="1"/>
          <p:nvPr/>
        </p:nvSpPr>
        <p:spPr>
          <a:xfrm>
            <a:off x="7688991" y="5643973"/>
            <a:ext cx="3630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/>
              <a:t>Sources: EU4Energy Bosnia and Herzegovina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3690C4-428C-F764-CFCB-3B48846E7DFF}"/>
              </a:ext>
            </a:extLst>
          </p:cNvPr>
          <p:cNvSpPr txBox="1"/>
          <p:nvPr/>
        </p:nvSpPr>
        <p:spPr>
          <a:xfrm>
            <a:off x="1562496" y="4674724"/>
            <a:ext cx="3778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700"/>
            </a:lvl1pPr>
          </a:lstStyle>
          <a:p>
            <a:r>
              <a:rPr lang="en-US" sz="1600" dirty="0"/>
              <a:t>ASSUMPTIONS: </a:t>
            </a:r>
          </a:p>
          <a:p>
            <a:endParaRPr lang="sl-SI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Annual report: 3,400 GWh (20% of BiH coal-based generation)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The emission factor for BiH is 1,195 tCO</a:t>
            </a:r>
            <a:r>
              <a:rPr lang="en-US" sz="1200" dirty="0"/>
              <a:t>2</a:t>
            </a:r>
            <a:r>
              <a:rPr lang="en-US" sz="1600" dirty="0"/>
              <a:t>/MWh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468DFC-004E-6EDB-4EC4-1C91AFBFC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2748"/>
            <a:ext cx="11353800" cy="739712"/>
          </a:xfrm>
        </p:spPr>
        <p:txBody>
          <a:bodyPr>
            <a:noAutofit/>
          </a:bodyPr>
          <a:lstStyle/>
          <a:p>
            <a:r>
              <a:rPr lang="en-US" b="1" dirty="0"/>
              <a:t>Establishment of a GHG emissions trading system (ETS)</a:t>
            </a:r>
          </a:p>
        </p:txBody>
      </p:sp>
    </p:spTree>
    <p:extLst>
      <p:ext uri="{BB962C8B-B14F-4D97-AF65-F5344CB8AC3E}">
        <p14:creationId xmlns:p14="http://schemas.microsoft.com/office/powerpoint/2010/main" val="4139729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5572A-A85B-F7F3-0337-DCEEDD5D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Investment estimate by 2030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8D54DEC-647E-F6D7-E291-55B0B55C3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429157"/>
              </p:ext>
            </p:extLst>
          </p:nvPr>
        </p:nvGraphicFramePr>
        <p:xfrm>
          <a:off x="962527" y="1712460"/>
          <a:ext cx="11020927" cy="466306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97038">
                  <a:extLst>
                    <a:ext uri="{9D8B030D-6E8A-4147-A177-3AD203B41FA5}">
                      <a16:colId xmlns:a16="http://schemas.microsoft.com/office/drawing/2014/main" val="3040581053"/>
                    </a:ext>
                  </a:extLst>
                </a:gridCol>
                <a:gridCol w="5341235">
                  <a:extLst>
                    <a:ext uri="{9D8B030D-6E8A-4147-A177-3AD203B41FA5}">
                      <a16:colId xmlns:a16="http://schemas.microsoft.com/office/drawing/2014/main" val="3034792239"/>
                    </a:ext>
                  </a:extLst>
                </a:gridCol>
                <a:gridCol w="1882654">
                  <a:extLst>
                    <a:ext uri="{9D8B030D-6E8A-4147-A177-3AD203B41FA5}">
                      <a16:colId xmlns:a16="http://schemas.microsoft.com/office/drawing/2014/main" val="2179863640"/>
                    </a:ext>
                  </a:extLst>
                </a:gridCol>
              </a:tblGrid>
              <a:tr h="2248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/>
                        <a:t>Rationale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/>
                        <a:t>Investment estimate (€)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76201877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noProof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Coal-based power generation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Reconstruction and transition to biomass 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EUR 390.4  million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474113085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Coal-based power generation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Building new capacities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EUR 539.5- 539.5  million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194618793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Wind-based power generation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Building new capacities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EUR 529-635 million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333165069"/>
                  </a:ext>
                </a:extLst>
              </a:tr>
              <a:tr h="389376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Solar photovoltaic power generation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Building new capacities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EUR 719-874 million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451731160"/>
                  </a:ext>
                </a:extLst>
              </a:tr>
              <a:tr h="389376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Development of the electricity transmission network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interconnecting transmission lines, New TS and transmission lines, Reconstruction and rehabilitation of plants, Installation of chokes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EUR 353.2  million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202055116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Development of the electricity distribution network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Realization of plans to expand the electricity distribution network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EUR 830  million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082236446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Fossil fuel district heating systems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Building new capacities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EUR 50  million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409208254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Biomass-fueled district heating systems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Building new capacities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EUR 51.1  million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41939243"/>
                  </a:ext>
                </a:extLst>
              </a:tr>
              <a:tr h="38937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Infrastructure for transportation and storage of natural gas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Construction of a new interconnection for natural gas transportation, Construction of natural gas storage capacity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EUR 490  million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598880381"/>
                  </a:ext>
                </a:extLst>
              </a:tr>
              <a:tr h="38937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Building renovation strategy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Increasing the energy characteristics of the envelope and technical systems of buildings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EUR 1050  million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688726177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Industry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Increasing the energy efficiency of industrial processes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EUR 665  million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188756827"/>
                  </a:ext>
                </a:extLst>
              </a:tr>
              <a:tr h="40875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 infrastructure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Infrastructure of charging stations for electric cars, Intensifying rail transport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EUR 275  million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s-Latn-BA" sz="13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306573604"/>
                  </a:ext>
                </a:extLst>
              </a:tr>
              <a:tr h="38937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Costs of a just transition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Mine closure, land rehabilitation, other socio-economic issues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EUR 465-1,395  million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585282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Forestry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s-Latn-BA" sz="13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EUR 10  million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535267699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 health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s-Latn-BA" sz="13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EUR 7  million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51721999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7B1E7DA-2868-4B6F-3DA8-1D6CABD17F37}"/>
              </a:ext>
            </a:extLst>
          </p:cNvPr>
          <p:cNvSpPr txBox="1"/>
          <p:nvPr/>
        </p:nvSpPr>
        <p:spPr>
          <a:xfrm>
            <a:off x="3477127" y="3637616"/>
            <a:ext cx="7579894" cy="646331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  <a:t>BAM 13.5 billion to 16 billion</a:t>
            </a:r>
          </a:p>
        </p:txBody>
      </p:sp>
    </p:spTree>
    <p:extLst>
      <p:ext uri="{BB962C8B-B14F-4D97-AF65-F5344CB8AC3E}">
        <p14:creationId xmlns:p14="http://schemas.microsoft.com/office/powerpoint/2010/main" val="367263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11066</TotalTime>
  <Words>799</Words>
  <Application>Microsoft Office PowerPoint</Application>
  <PresentationFormat>Widescreen</PresentationFormat>
  <Paragraphs>152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Trebuchet MS</vt:lpstr>
      <vt:lpstr>Office Theme</vt:lpstr>
      <vt:lpstr>INTEGRATED ENERGY AND CLIMATE PLAN OF BOSNIA AND HERZEGOVINA</vt:lpstr>
      <vt:lpstr>"Energy and climate" in the EU and Bosnia and Herzegovina</vt:lpstr>
      <vt:lpstr>What is NECP and who is responsible for drafting it</vt:lpstr>
      <vt:lpstr>Binding targets for Bosnia and Herzegovina by 2030</vt:lpstr>
      <vt:lpstr>The binding target by 2030 – Greenhouse gases</vt:lpstr>
      <vt:lpstr>New power generation facilities until 2030. </vt:lpstr>
      <vt:lpstr>Key policies and measures until 2030</vt:lpstr>
      <vt:lpstr>Establishment of a GHG emissions trading system (ETS)</vt:lpstr>
      <vt:lpstr>Investment estimate by 2030</vt:lpstr>
      <vt:lpstr>Coming up:  PANEL I - Energy sector in Bosnia and Herzegovina: Between energy transition and crisis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Ajla Merzic</dc:creator>
  <cp:lastModifiedBy>Ajla Merzic</cp:lastModifiedBy>
  <cp:revision>30</cp:revision>
  <dcterms:created xsi:type="dcterms:W3CDTF">2022-02-28T15:41:29Z</dcterms:created>
  <dcterms:modified xsi:type="dcterms:W3CDTF">2023-04-25T08:29:10Z</dcterms:modified>
</cp:coreProperties>
</file>