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260" r:id="rId3"/>
    <p:sldId id="261" r:id="rId4"/>
    <p:sldId id="269" r:id="rId5"/>
    <p:sldId id="263" r:id="rId6"/>
    <p:sldId id="265" r:id="rId7"/>
    <p:sldId id="266" r:id="rId8"/>
    <p:sldId id="268" r:id="rId9"/>
    <p:sldId id="270" r:id="rId10"/>
    <p:sldId id="264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60"/>
    <p:restoredTop sz="85133" autoAdjust="0"/>
  </p:normalViewPr>
  <p:slideViewPr>
    <p:cSldViewPr snapToGrid="0" snapToObjects="1">
      <p:cViewPr varScale="1">
        <p:scale>
          <a:sx n="94" d="100"/>
          <a:sy n="94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jas Karamehmedovic" userId="0194beb9-ae9a-4212-8f23-305900746974" providerId="ADAL" clId="{600EB998-7C37-4093-91FC-5649C481D896}"/>
    <pc:docChg chg="custSel modSld">
      <pc:chgData name="Iljas Karamehmedovic" userId="0194beb9-ae9a-4212-8f23-305900746974" providerId="ADAL" clId="{600EB998-7C37-4093-91FC-5649C481D896}" dt="2023-04-19T11:47:00.287" v="3" actId="1076"/>
      <pc:docMkLst>
        <pc:docMk/>
      </pc:docMkLst>
      <pc:sldChg chg="delSp modSp mod">
        <pc:chgData name="Iljas Karamehmedovic" userId="0194beb9-ae9a-4212-8f23-305900746974" providerId="ADAL" clId="{600EB998-7C37-4093-91FC-5649C481D896}" dt="2023-04-19T11:47:00.287" v="3" actId="1076"/>
        <pc:sldMkLst>
          <pc:docMk/>
          <pc:sldMk cId="1010256777" sldId="259"/>
        </pc:sldMkLst>
        <pc:spChg chg="mod">
          <ac:chgData name="Iljas Karamehmedovic" userId="0194beb9-ae9a-4212-8f23-305900746974" providerId="ADAL" clId="{600EB998-7C37-4093-91FC-5649C481D896}" dt="2023-04-19T11:47:00.287" v="3" actId="1076"/>
          <ac:spMkLst>
            <pc:docMk/>
            <pc:sldMk cId="1010256777" sldId="259"/>
            <ac:spMk id="2" creationId="{3D95916D-A7B1-FD47-BE12-BE1B55E795C0}"/>
          </ac:spMkLst>
        </pc:spChg>
        <pc:spChg chg="del">
          <ac:chgData name="Iljas Karamehmedovic" userId="0194beb9-ae9a-4212-8f23-305900746974" providerId="ADAL" clId="{600EB998-7C37-4093-91FC-5649C481D896}" dt="2023-04-18T09:04:45.422" v="0" actId="478"/>
          <ac:spMkLst>
            <pc:docMk/>
            <pc:sldMk cId="1010256777" sldId="259"/>
            <ac:spMk id="3" creationId="{AC5ACF55-45B6-2C4F-B336-76C8F2BC31DA}"/>
          </ac:spMkLst>
        </pc:spChg>
      </pc:sldChg>
      <pc:sldChg chg="delSp mod delAnim">
        <pc:chgData name="Iljas Karamehmedovic" userId="0194beb9-ae9a-4212-8f23-305900746974" providerId="ADAL" clId="{600EB998-7C37-4093-91FC-5649C481D896}" dt="2023-04-19T11:42:20.229" v="1" actId="478"/>
        <pc:sldMkLst>
          <pc:docMk/>
          <pc:sldMk cId="2783542016" sldId="260"/>
        </pc:sldMkLst>
        <pc:picChg chg="del">
          <ac:chgData name="Iljas Karamehmedovic" userId="0194beb9-ae9a-4212-8f23-305900746974" providerId="ADAL" clId="{600EB998-7C37-4093-91FC-5649C481D896}" dt="2023-04-19T11:42:20.229" v="1" actId="478"/>
          <ac:picMkLst>
            <pc:docMk/>
            <pc:sldMk cId="2783542016" sldId="260"/>
            <ac:picMk id="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208DE-0032-E34B-8D90-7C90F33C262F}" type="datetimeFigureOut">
              <a:rPr lang="de-DE" smtClean="0"/>
              <a:t>19.04.2023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A9BFA-5760-0749-AE4B-61ADB38D59E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9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D5076-44AD-7942-A1CE-9D2E23E33D6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61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9BFA-5760-0749-AE4B-61ADB38D59E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695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9BFA-5760-0749-AE4B-61ADB38D59E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35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9BFA-5760-0749-AE4B-61ADB38D59E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35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56C3-6513-6544-B1E3-FE7FBEEE9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B453E-FDE1-AD4A-9769-C79AD48CB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935F1-8B59-EB46-BA2C-342305A7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93C1B-B667-B542-9261-A5C2EEAC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34038-E5D5-D047-87E9-1202C81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1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6E62-F033-1D42-B31F-DC89B4B0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65287-9466-9C47-A17A-6C7F0689C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CA28-3296-6842-916C-A89F7E74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0A5D4-4BC3-834C-9800-12A75EDC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9EC4B-E116-9A44-8C3A-599F12FE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4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9597C-2141-4441-8C0E-710D3B953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7AA79-7DAB-7E4E-BDC3-AEFBA3BA5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5309E-0601-B14F-AB59-75CBEFB2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051F8-2BFB-E447-B550-D95F98DD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845F-65E8-2348-8CD1-13823735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3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CD74B-870E-D240-A7A4-BB70CEE0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748"/>
            <a:ext cx="10515600" cy="7397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9B9A-34B1-794E-84B8-65D6C96FB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0CE48-563A-EF41-AE9F-39700075F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475CB-E0EF-6444-9D7A-41D9F560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75ABF-418B-A44D-AE14-F444FE15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0B82-2DD4-2D4E-8301-1F69F267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1843D-A710-6343-A49F-8EBC58EC7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56CEA-E266-BB43-8291-805C3521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D4BFA-7208-184F-BB0F-E1151A17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D7794-46AE-1045-85F7-138147AE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7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7B90-6380-794D-85F2-0FF8D5C0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8D41B-B000-6142-A93B-74D03495F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06DA9-9CAD-E14E-B6F6-983CF1CC6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4DA94-E133-A44A-9518-73E6A391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797F6-272F-0B45-A311-F7BC2ABB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F42CC-653F-084E-876A-E0EBE6CC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6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28AF-FDFE-4247-8B23-B521FF8F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04EFE-D7D8-D945-BC6B-F4C487108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16400-EFB5-DB4D-83FB-C97F48480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B4D98-7C8A-E441-BD72-5025DC4B3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86DCD-58A1-DD4B-A8D4-94246C84D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D4A3C-A78A-F541-8E03-ED16A68E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15888-873B-3E4B-AC90-C21EA97F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46CD9-64BB-5E43-B8CF-682DC7BB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5ABCD-2E49-D641-8AE5-D627B862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E6EFC-A900-9045-B353-B99F74C3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324D1-E3D3-844B-B863-6C7F0394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8127B-E2C4-5A4E-81B4-DD3017D3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8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CE899-50BC-124B-BF1F-ED03C17F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EDE9F-196F-9A49-9BFC-AD243482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FF33F-8799-0C4F-9E8F-C7DE2445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8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48D72-16D0-5046-B33E-DA080212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82BC7-9728-2148-ABDB-607F3146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CB658-1EFC-A543-95D2-EC0DF194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03F37-D904-B84E-8E67-0C54295B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02BB2-76A9-3849-A9FE-9F652D73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CAB19-71E1-6F4A-A642-8B9789AB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E91D-E4BE-E349-99A6-55EDAFF4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82506-A543-9C4F-8554-B49BCBF7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EB01C-62A0-FF45-BC6D-434C7AB3F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47754-B6DF-CA4F-A0B0-D94C12BF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3A02D-858C-1248-A280-FBB207B9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86BDD-C2D0-8D4B-A6AB-969009E5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1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96CE70-9D30-8641-9691-83FFBC3F72F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13BA00-5C3D-6646-AA83-56238B95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8829"/>
            <a:ext cx="10515600" cy="721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FEFD5-34DF-BC4C-A6B7-8E51D744B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B0CBC-74A9-5D46-8443-4B2D11DAE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057A7-0F7A-0D4B-A084-9163B6BC7C7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37BD0-098A-4049-B31B-65475B9C3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2CA66-B41E-5846-8AAE-D24E3EB0B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0C2B4-8467-AB48-8822-F4D56CD81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3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B8811-9DFC-E041-8165-56AC1AB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6D0A0-3F1F-217E-E9A0-A24AF20EE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736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Cyber Security in the Energy Sector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9593661-202F-F14B-E685-A7420CE56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56705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ILIJANA VAVAN</a:t>
            </a:r>
          </a:p>
        </p:txBody>
      </p:sp>
    </p:spTree>
    <p:extLst>
      <p:ext uri="{BB962C8B-B14F-4D97-AF65-F5344CB8AC3E}">
        <p14:creationId xmlns:p14="http://schemas.microsoft.com/office/powerpoint/2010/main" val="187355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Cyber</a:t>
            </a:r>
            <a:r>
              <a:rPr lang="de-DE" dirty="0"/>
              <a:t> </a:t>
            </a:r>
            <a:r>
              <a:rPr lang="de-DE" dirty="0" err="1"/>
              <a:t>attacks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cyber</a:t>
            </a:r>
            <a:r>
              <a:rPr lang="de-DE" dirty="0"/>
              <a:t> </a:t>
            </a:r>
            <a:r>
              <a:rPr lang="de-DE" dirty="0" err="1"/>
              <a:t>attacks</a:t>
            </a:r>
            <a:endParaRPr lang="de-DE" dirty="0"/>
          </a:p>
          <a:p>
            <a:r>
              <a:rPr lang="de-DE" dirty="0"/>
              <a:t>Human </a:t>
            </a:r>
            <a:r>
              <a:rPr lang="de-DE" dirty="0" err="1"/>
              <a:t>error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95%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breaches</a:t>
            </a:r>
            <a:endParaRPr lang="de-DE" dirty="0"/>
          </a:p>
          <a:p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increased</a:t>
            </a:r>
            <a:endParaRPr lang="de-DE" dirty="0"/>
          </a:p>
          <a:p>
            <a:r>
              <a:rPr lang="de-DE" dirty="0"/>
              <a:t>Need </a:t>
            </a:r>
            <a:r>
              <a:rPr lang="de-DE" dirty="0" err="1"/>
              <a:t>more</a:t>
            </a:r>
            <a:r>
              <a:rPr lang="de-DE" dirty="0"/>
              <a:t> legislative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compliance</a:t>
            </a:r>
            <a:r>
              <a:rPr lang="de-DE" dirty="0"/>
              <a:t> </a:t>
            </a:r>
            <a:r>
              <a:rPr lang="de-DE" dirty="0" err="1"/>
              <a:t>efforts</a:t>
            </a:r>
            <a:endParaRPr lang="de-DE" dirty="0"/>
          </a:p>
          <a:p>
            <a:r>
              <a:rPr lang="de-DE" dirty="0" err="1"/>
              <a:t>Continuousely</a:t>
            </a:r>
            <a:r>
              <a:rPr lang="de-DE" dirty="0"/>
              <a:t> </a:t>
            </a:r>
            <a:r>
              <a:rPr lang="de-DE" dirty="0" err="1"/>
              <a:t>monitor</a:t>
            </a:r>
            <a:r>
              <a:rPr lang="de-DE" dirty="0"/>
              <a:t>, </a:t>
            </a:r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cyber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, </a:t>
            </a:r>
            <a:r>
              <a:rPr lang="de-DE" dirty="0" err="1"/>
              <a:t>leverage</a:t>
            </a:r>
            <a:r>
              <a:rPr lang="de-DE" dirty="0"/>
              <a:t> AI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cyber</a:t>
            </a:r>
            <a:r>
              <a:rPr lang="de-DE" dirty="0"/>
              <a:t> </a:t>
            </a:r>
            <a:r>
              <a:rPr lang="de-DE" dirty="0" err="1"/>
              <a:t>security</a:t>
            </a:r>
            <a:endParaRPr lang="de-DE" dirty="0"/>
          </a:p>
          <a:p>
            <a:r>
              <a:rPr lang="de-DE" dirty="0" err="1"/>
              <a:t>Implement</a:t>
            </a:r>
            <a:r>
              <a:rPr lang="de-DE" dirty="0"/>
              <a:t> CERTs</a:t>
            </a:r>
          </a:p>
          <a:p>
            <a:r>
              <a:rPr lang="de-DE" dirty="0" err="1"/>
              <a:t>Implement</a:t>
            </a:r>
            <a:r>
              <a:rPr lang="de-DE" dirty="0"/>
              <a:t> End-</a:t>
            </a:r>
            <a:r>
              <a:rPr lang="de-DE" dirty="0" err="1"/>
              <a:t>to</a:t>
            </a:r>
            <a:r>
              <a:rPr lang="de-DE" dirty="0"/>
              <a:t>-End </a:t>
            </a:r>
            <a:r>
              <a:rPr lang="de-DE" dirty="0" err="1"/>
              <a:t>cyber</a:t>
            </a:r>
            <a:r>
              <a:rPr lang="de-DE" dirty="0"/>
              <a:t> </a:t>
            </a:r>
            <a:r>
              <a:rPr lang="de-DE" dirty="0" err="1"/>
              <a:t>security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674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916D-A7B1-FD47-BE12-BE1B55E79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8458"/>
            <a:ext cx="9144000" cy="1041083"/>
          </a:xfrm>
        </p:spPr>
        <p:txBody>
          <a:bodyPr/>
          <a:lstStyle/>
          <a:p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01025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1C3A-FFDF-6447-AEC3-2BE56F2E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819"/>
            <a:ext cx="10515600" cy="739712"/>
          </a:xfrm>
        </p:spPr>
        <p:txBody>
          <a:bodyPr/>
          <a:lstStyle/>
          <a:p>
            <a:r>
              <a:rPr lang="en-US" dirty="0"/>
              <a:t>We live in the digital world</a:t>
            </a:r>
          </a:p>
        </p:txBody>
      </p:sp>
      <p:pic>
        <p:nvPicPr>
          <p:cNvPr id="4" name="Bild 3" descr="Screen Shot 2019-11-27 at 13.3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6" y="2053695"/>
            <a:ext cx="3748916" cy="4640977"/>
          </a:xfrm>
          <a:prstGeom prst="rect">
            <a:avLst/>
          </a:prstGeom>
        </p:spPr>
      </p:pic>
      <p:pic>
        <p:nvPicPr>
          <p:cNvPr id="5" name="Bild 4" descr="Screen Shot 2019-11-27 at 17.20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19" y="4236532"/>
            <a:ext cx="4880521" cy="262146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73" y="1837755"/>
            <a:ext cx="7155149" cy="452120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5" y="1837755"/>
            <a:ext cx="5617599" cy="44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E6C1-55C0-4342-B6C0-5EFA4574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versus Smart Grid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3B6EC-983D-4946-ACEB-CB0DFAEDF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62998" y="1722972"/>
            <a:ext cx="3461897" cy="1840867"/>
          </a:xfrm>
        </p:spPr>
        <p:txBody>
          <a:bodyPr>
            <a:normAutofit/>
          </a:bodyPr>
          <a:lstStyle/>
          <a:p>
            <a:r>
              <a:rPr lang="en-US" sz="2400" dirty="0"/>
              <a:t>Alternators</a:t>
            </a:r>
          </a:p>
          <a:p>
            <a:r>
              <a:rPr lang="en-US" sz="2400" dirty="0"/>
              <a:t>Transformers</a:t>
            </a:r>
          </a:p>
          <a:p>
            <a:r>
              <a:rPr lang="en-US" sz="2400" dirty="0"/>
              <a:t>Transmission lines</a:t>
            </a:r>
          </a:p>
          <a:p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303D4-3D29-F741-98EB-AAC565310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406" y="4123677"/>
            <a:ext cx="5442376" cy="1829710"/>
          </a:xfrm>
        </p:spPr>
        <p:txBody>
          <a:bodyPr>
            <a:normAutofit/>
          </a:bodyPr>
          <a:lstStyle/>
          <a:p>
            <a:r>
              <a:rPr lang="en-US" sz="2400" dirty="0"/>
              <a:t>Intelligent Sensors and Controllers</a:t>
            </a:r>
          </a:p>
          <a:p>
            <a:r>
              <a:rPr lang="en-US" sz="2400" dirty="0"/>
              <a:t>Automated Switches and Substations</a:t>
            </a:r>
          </a:p>
          <a:p>
            <a:r>
              <a:rPr lang="en-US" sz="2400" dirty="0"/>
              <a:t>Strong Communication and other technology </a:t>
            </a:r>
          </a:p>
          <a:p>
            <a:endParaRPr lang="en-US" sz="2400" dirty="0"/>
          </a:p>
        </p:txBody>
      </p:sp>
      <p:grpSp>
        <p:nvGrpSpPr>
          <p:cNvPr id="16" name="Gruppierung 15"/>
          <p:cNvGrpSpPr/>
          <p:nvPr/>
        </p:nvGrpSpPr>
        <p:grpSpPr>
          <a:xfrm>
            <a:off x="217312" y="2078089"/>
            <a:ext cx="8345686" cy="529138"/>
            <a:chOff x="1028127" y="3552781"/>
            <a:chExt cx="7907507" cy="529138"/>
          </a:xfrm>
        </p:grpSpPr>
        <p:sp>
          <p:nvSpPr>
            <p:cNvPr id="5" name="Rechteck 4"/>
            <p:cNvSpPr/>
            <p:nvPr/>
          </p:nvSpPr>
          <p:spPr>
            <a:xfrm>
              <a:off x="1028127" y="3552781"/>
              <a:ext cx="1404910" cy="529138"/>
            </a:xfrm>
            <a:prstGeom prst="rect">
              <a:avLst/>
            </a:prstGeom>
            <a:solidFill>
              <a:srgbClr val="A77D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Generation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7530724" y="3552781"/>
              <a:ext cx="1404910" cy="529138"/>
            </a:xfrm>
            <a:prstGeom prst="rect">
              <a:avLst/>
            </a:prstGeom>
            <a:solidFill>
              <a:srgbClr val="A77D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Consumption</a:t>
              </a:r>
              <a:endParaRPr lang="de-DE" dirty="0"/>
            </a:p>
          </p:txBody>
        </p:sp>
        <p:sp>
          <p:nvSpPr>
            <p:cNvPr id="7" name="Rechteck 6"/>
            <p:cNvSpPr/>
            <p:nvPr/>
          </p:nvSpPr>
          <p:spPr>
            <a:xfrm>
              <a:off x="5295268" y="3552781"/>
              <a:ext cx="1404910" cy="529138"/>
            </a:xfrm>
            <a:prstGeom prst="rect">
              <a:avLst/>
            </a:prstGeom>
            <a:solidFill>
              <a:srgbClr val="A77D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Distribution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3239191" y="3552781"/>
              <a:ext cx="1404910" cy="529138"/>
            </a:xfrm>
            <a:prstGeom prst="rect">
              <a:avLst/>
            </a:prstGeom>
            <a:solidFill>
              <a:srgbClr val="A77D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Transmission</a:t>
              </a:r>
            </a:p>
          </p:txBody>
        </p:sp>
        <p:cxnSp>
          <p:nvCxnSpPr>
            <p:cNvPr id="10" name="Gerade Verbindung mit Pfeil 9"/>
            <p:cNvCxnSpPr>
              <a:stCxn id="5" idx="3"/>
              <a:endCxn id="8" idx="1"/>
            </p:cNvCxnSpPr>
            <p:nvPr/>
          </p:nvCxnSpPr>
          <p:spPr>
            <a:xfrm>
              <a:off x="2433037" y="3817350"/>
              <a:ext cx="80615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>
              <a:stCxn id="8" idx="3"/>
              <a:endCxn id="7" idx="1"/>
            </p:cNvCxnSpPr>
            <p:nvPr/>
          </p:nvCxnSpPr>
          <p:spPr>
            <a:xfrm>
              <a:off x="4644101" y="3817350"/>
              <a:ext cx="6511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7" idx="3"/>
              <a:endCxn id="6" idx="1"/>
            </p:cNvCxnSpPr>
            <p:nvPr/>
          </p:nvCxnSpPr>
          <p:spPr>
            <a:xfrm>
              <a:off x="6700178" y="3817350"/>
              <a:ext cx="8305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hteck 16"/>
          <p:cNvSpPr/>
          <p:nvPr/>
        </p:nvSpPr>
        <p:spPr>
          <a:xfrm>
            <a:off x="1546729" y="3399984"/>
            <a:ext cx="1256415" cy="710037"/>
          </a:xfrm>
          <a:prstGeom prst="rect">
            <a:avLst/>
          </a:prstGeom>
          <a:solidFill>
            <a:srgbClr val="A77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Control</a:t>
            </a:r>
            <a:r>
              <a:rPr lang="de-DE" dirty="0"/>
              <a:t> Block</a:t>
            </a:r>
          </a:p>
        </p:txBody>
      </p:sp>
      <p:sp>
        <p:nvSpPr>
          <p:cNvPr id="18" name="Rechteck 17"/>
          <p:cNvSpPr/>
          <p:nvPr/>
        </p:nvSpPr>
        <p:spPr>
          <a:xfrm>
            <a:off x="194311" y="3461430"/>
            <a:ext cx="649032" cy="587146"/>
          </a:xfrm>
          <a:prstGeom prst="rect">
            <a:avLst/>
          </a:prstGeom>
          <a:solidFill>
            <a:srgbClr val="A77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Gen.</a:t>
            </a:r>
          </a:p>
        </p:txBody>
      </p:sp>
      <p:sp>
        <p:nvSpPr>
          <p:cNvPr id="19" name="Rechteck 18"/>
          <p:cNvSpPr/>
          <p:nvPr/>
        </p:nvSpPr>
        <p:spPr>
          <a:xfrm>
            <a:off x="3225903" y="4715221"/>
            <a:ext cx="1256415" cy="710037"/>
          </a:xfrm>
          <a:prstGeom prst="rect">
            <a:avLst/>
          </a:prstGeom>
          <a:solidFill>
            <a:srgbClr val="A77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Controller</a:t>
            </a:r>
          </a:p>
        </p:txBody>
      </p:sp>
      <p:sp>
        <p:nvSpPr>
          <p:cNvPr id="20" name="Rechteck 19"/>
          <p:cNvSpPr/>
          <p:nvPr/>
        </p:nvSpPr>
        <p:spPr>
          <a:xfrm>
            <a:off x="3303491" y="3399984"/>
            <a:ext cx="1256415" cy="710037"/>
          </a:xfrm>
          <a:prstGeom prst="rect">
            <a:avLst/>
          </a:prstGeom>
          <a:solidFill>
            <a:srgbClr val="A77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Smart Meter</a:t>
            </a:r>
          </a:p>
        </p:txBody>
      </p:sp>
      <p:sp>
        <p:nvSpPr>
          <p:cNvPr id="21" name="Rechteck 20"/>
          <p:cNvSpPr/>
          <p:nvPr/>
        </p:nvSpPr>
        <p:spPr>
          <a:xfrm>
            <a:off x="5133485" y="3399984"/>
            <a:ext cx="1256415" cy="710037"/>
          </a:xfrm>
          <a:prstGeom prst="rect">
            <a:avLst/>
          </a:prstGeom>
          <a:solidFill>
            <a:srgbClr val="A77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Consumer</a:t>
            </a:r>
          </a:p>
        </p:txBody>
      </p:sp>
      <p:cxnSp>
        <p:nvCxnSpPr>
          <p:cNvPr id="23" name="Gerade Verbindung mit Pfeil 22"/>
          <p:cNvCxnSpPr>
            <a:stCxn id="18" idx="3"/>
            <a:endCxn id="17" idx="1"/>
          </p:cNvCxnSpPr>
          <p:nvPr/>
        </p:nvCxnSpPr>
        <p:spPr>
          <a:xfrm>
            <a:off x="843343" y="3755003"/>
            <a:ext cx="7033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7" idx="3"/>
            <a:endCxn id="20" idx="1"/>
          </p:cNvCxnSpPr>
          <p:nvPr/>
        </p:nvCxnSpPr>
        <p:spPr>
          <a:xfrm>
            <a:off x="2803144" y="3755003"/>
            <a:ext cx="5003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20" idx="3"/>
            <a:endCxn id="21" idx="1"/>
          </p:cNvCxnSpPr>
          <p:nvPr/>
        </p:nvCxnSpPr>
        <p:spPr>
          <a:xfrm>
            <a:off x="4559906" y="3755003"/>
            <a:ext cx="5735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 Verbindung 29"/>
          <p:cNvCxnSpPr/>
          <p:nvPr/>
        </p:nvCxnSpPr>
        <p:spPr>
          <a:xfrm rot="16200000" flipH="1">
            <a:off x="4329582" y="2336649"/>
            <a:ext cx="12700" cy="3586756"/>
          </a:xfrm>
          <a:prstGeom prst="bentConnector3">
            <a:avLst>
              <a:gd name="adj1" fmla="val 17712394"/>
            </a:avLst>
          </a:prstGeom>
          <a:ln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/>
          <p:cNvCxnSpPr>
            <a:stCxn id="17" idx="0"/>
            <a:endCxn id="20" idx="0"/>
          </p:cNvCxnSpPr>
          <p:nvPr/>
        </p:nvCxnSpPr>
        <p:spPr>
          <a:xfrm rot="5400000" flipH="1" flipV="1">
            <a:off x="3053318" y="2521603"/>
            <a:ext cx="12700" cy="1756762"/>
          </a:xfrm>
          <a:prstGeom prst="bentConnector3">
            <a:avLst>
              <a:gd name="adj1" fmla="val 3735291"/>
            </a:avLst>
          </a:prstGeom>
          <a:ln>
            <a:solidFill>
              <a:srgbClr val="FF0000"/>
            </a:solidFill>
            <a:prstDash val="dash"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winkelte Verbindung 46"/>
          <p:cNvCxnSpPr/>
          <p:nvPr/>
        </p:nvCxnSpPr>
        <p:spPr>
          <a:xfrm rot="10800000" flipV="1">
            <a:off x="3931700" y="4123677"/>
            <a:ext cx="1571951" cy="477908"/>
          </a:xfrm>
          <a:prstGeom prst="bentConnector3">
            <a:avLst>
              <a:gd name="adj1" fmla="val 480"/>
            </a:avLst>
          </a:prstGeom>
          <a:ln>
            <a:solidFill>
              <a:srgbClr val="FF0000"/>
            </a:solidFill>
            <a:prstDash val="dash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>
            <a:endCxn id="20" idx="2"/>
          </p:cNvCxnSpPr>
          <p:nvPr/>
        </p:nvCxnSpPr>
        <p:spPr>
          <a:xfrm flipV="1">
            <a:off x="3931699" y="4110021"/>
            <a:ext cx="0" cy="49156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>
            <a:off x="3619020" y="4110021"/>
            <a:ext cx="0" cy="6052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winkelte Verbindung 72"/>
          <p:cNvCxnSpPr>
            <a:stCxn id="19" idx="3"/>
            <a:endCxn id="21" idx="2"/>
          </p:cNvCxnSpPr>
          <p:nvPr/>
        </p:nvCxnSpPr>
        <p:spPr>
          <a:xfrm flipV="1">
            <a:off x="4482318" y="4110021"/>
            <a:ext cx="1279375" cy="960219"/>
          </a:xfrm>
          <a:prstGeom prst="bentConnector2">
            <a:avLst/>
          </a:prstGeom>
          <a:ln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>
            <a:off x="217312" y="4480894"/>
            <a:ext cx="7033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>
            <a:off x="217312" y="4851767"/>
            <a:ext cx="703386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feld 78"/>
          <p:cNvSpPr txBox="1"/>
          <p:nvPr/>
        </p:nvSpPr>
        <p:spPr>
          <a:xfrm>
            <a:off x="1228524" y="42962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Power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1228524" y="4715221"/>
            <a:ext cx="13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15907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Digitalisation</a:t>
            </a:r>
            <a:r>
              <a:rPr lang="en-US" dirty="0"/>
              <a:t> Challenges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Increased use of information and smart technology is opening the door to cyber criminals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Digitalisation</a:t>
            </a:r>
            <a:r>
              <a:rPr lang="en-US" dirty="0"/>
              <a:t> brings together operation and information technology allowing attackers to exploit weak points in one before migrating to the other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SCADA (Supervisory Control And Data </a:t>
            </a:r>
            <a:r>
              <a:rPr lang="en-US" dirty="0" err="1"/>
              <a:t>Acquision</a:t>
            </a:r>
            <a:r>
              <a:rPr lang="en-US" dirty="0"/>
              <a:t>) hardware not designed with security in mind and is very vulnerable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IoT</a:t>
            </a:r>
            <a:r>
              <a:rPr lang="en-US" dirty="0"/>
              <a:t> and AI increase exposure and potential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2472221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Attacks</a:t>
            </a:r>
            <a:r>
              <a:rPr lang="de-DE" dirty="0"/>
              <a:t> on Critical Infrastructure</a:t>
            </a:r>
          </a:p>
        </p:txBody>
      </p:sp>
      <p:pic>
        <p:nvPicPr>
          <p:cNvPr id="4" name="Inhaltsplatzhalter 3" descr="Screen Shot 2019-11-27 at 18.27.4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6" b="8786"/>
          <a:stretch>
            <a:fillRect/>
          </a:stretch>
        </p:blipFill>
        <p:spPr>
          <a:xfrm>
            <a:off x="609601" y="1718734"/>
            <a:ext cx="4597977" cy="1896533"/>
          </a:xfrm>
        </p:spPr>
      </p:pic>
      <p:sp>
        <p:nvSpPr>
          <p:cNvPr id="5" name="Textfeld 4"/>
          <p:cNvSpPr txBox="1"/>
          <p:nvPr/>
        </p:nvSpPr>
        <p:spPr>
          <a:xfrm>
            <a:off x="970844" y="4064000"/>
            <a:ext cx="42367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/>
              <a:t>2015 </a:t>
            </a:r>
            <a:r>
              <a:rPr lang="de-DE" dirty="0" err="1"/>
              <a:t>Attack</a:t>
            </a:r>
            <a:r>
              <a:rPr lang="de-DE" dirty="0"/>
              <a:t> on PCC in W. Ukraine </a:t>
            </a:r>
            <a:r>
              <a:rPr lang="de-DE" dirty="0" err="1"/>
              <a:t>leaving</a:t>
            </a:r>
            <a:r>
              <a:rPr lang="de-DE" dirty="0"/>
              <a:t> 230.000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electricity</a:t>
            </a: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/>
              <a:t>The PCC </a:t>
            </a:r>
            <a:r>
              <a:rPr lang="de-DE" dirty="0" err="1"/>
              <a:t>operated</a:t>
            </a:r>
            <a:r>
              <a:rPr lang="de-DE" dirty="0"/>
              <a:t> SCADA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/>
              <a:t>Attackers</a:t>
            </a:r>
            <a:r>
              <a:rPr lang="de-DE" dirty="0"/>
              <a:t> </a:t>
            </a:r>
            <a:r>
              <a:rPr lang="de-DE" dirty="0" err="1"/>
              <a:t>overwrote</a:t>
            </a:r>
            <a:r>
              <a:rPr lang="de-DE" dirty="0"/>
              <a:t> </a:t>
            </a:r>
            <a:r>
              <a:rPr lang="de-DE" dirty="0" err="1"/>
              <a:t>firmware</a:t>
            </a:r>
            <a:r>
              <a:rPr lang="de-DE" dirty="0"/>
              <a:t> on 16 </a:t>
            </a:r>
            <a:r>
              <a:rPr lang="de-DE" dirty="0" err="1"/>
              <a:t>devices</a:t>
            </a:r>
            <a:r>
              <a:rPr lang="de-DE" dirty="0"/>
              <a:t> </a:t>
            </a:r>
            <a:r>
              <a:rPr lang="de-DE" dirty="0" err="1"/>
              <a:t>leaving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unresponsive</a:t>
            </a:r>
            <a:r>
              <a:rPr lang="de-DE" dirty="0"/>
              <a:t> </a:t>
            </a:r>
          </a:p>
        </p:txBody>
      </p:sp>
      <p:pic>
        <p:nvPicPr>
          <p:cNvPr id="6" name="Bild 5" descr="Screen Shot 2019-11-27 at 18.53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88" y="1718734"/>
            <a:ext cx="4389992" cy="189653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592713" y="4080932"/>
            <a:ext cx="5441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/>
              <a:t>Computer </a:t>
            </a:r>
            <a:r>
              <a:rPr lang="de-DE" dirty="0" err="1"/>
              <a:t>virus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spread</a:t>
            </a:r>
            <a:r>
              <a:rPr lang="de-DE" dirty="0"/>
              <a:t> in 2010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USA </a:t>
            </a:r>
            <a:r>
              <a:rPr lang="de-DE" dirty="0" err="1"/>
              <a:t>and</a:t>
            </a:r>
            <a:r>
              <a:rPr lang="de-DE" dirty="0"/>
              <a:t> Israel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Iranian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plants</a:t>
            </a: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looks</a:t>
            </a:r>
            <a:r>
              <a:rPr lang="de-DE" dirty="0"/>
              <a:t> </a:t>
            </a:r>
            <a:r>
              <a:rPr lang="de-DE" dirty="0" err="1"/>
              <a:t>specifically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PLC </a:t>
            </a:r>
            <a:r>
              <a:rPr lang="de-DE" dirty="0" err="1"/>
              <a:t>of</a:t>
            </a:r>
            <a:r>
              <a:rPr lang="de-DE" dirty="0"/>
              <a:t> Siemens</a:t>
            </a:r>
          </a:p>
          <a:p>
            <a:pPr marL="285750" lvl="0" indent="-285750" defTabSz="457200">
              <a:buFont typeface="Arial"/>
              <a:buChar char="•"/>
            </a:pPr>
            <a:r>
              <a:rPr lang="de-DE" dirty="0"/>
              <a:t>Reads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particular</a:t>
            </a:r>
            <a:r>
              <a:rPr lang="de-DE" dirty="0"/>
              <a:t> </a:t>
            </a:r>
            <a:r>
              <a:rPr lang="de-DE" dirty="0" err="1"/>
              <a:t>bits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PLC</a:t>
            </a: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rgbClr val="FFFFFF"/>
                </a:solidFill>
              </a:rPr>
              <a:t>Reads </a:t>
            </a:r>
            <a:r>
              <a:rPr lang="de-DE" dirty="0" err="1">
                <a:solidFill>
                  <a:srgbClr val="FFFFFF"/>
                </a:solidFill>
              </a:rPr>
              <a:t>and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changes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particular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bits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of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data</a:t>
            </a:r>
            <a:r>
              <a:rPr lang="de-DE" dirty="0">
                <a:solidFill>
                  <a:srgbClr val="FFFFFF"/>
                </a:solidFill>
              </a:rPr>
              <a:t> in </a:t>
            </a:r>
            <a:r>
              <a:rPr lang="de-DE" dirty="0" err="1">
                <a:solidFill>
                  <a:srgbClr val="FFFFFF"/>
                </a:solidFill>
              </a:rPr>
              <a:t>the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controlled</a:t>
            </a:r>
            <a:r>
              <a:rPr lang="de-DE" dirty="0">
                <a:solidFill>
                  <a:srgbClr val="FFFFFF"/>
                </a:solidFill>
              </a:rPr>
              <a:t> PLC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88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Attacks</a:t>
            </a:r>
            <a:r>
              <a:rPr lang="de-DE" dirty="0"/>
              <a:t> on Critical Infrastructure</a:t>
            </a:r>
          </a:p>
        </p:txBody>
      </p:sp>
      <p:pic>
        <p:nvPicPr>
          <p:cNvPr id="4" name="Bild 3" descr="Screen Shot 2023-04-16 at 12.55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2" t="22909" b="6342"/>
          <a:stretch/>
        </p:blipFill>
        <p:spPr>
          <a:xfrm>
            <a:off x="126999" y="2525889"/>
            <a:ext cx="7286225" cy="3908778"/>
          </a:xfrm>
          <a:prstGeom prst="rect">
            <a:avLst/>
          </a:prstGeom>
        </p:spPr>
      </p:pic>
      <p:pic>
        <p:nvPicPr>
          <p:cNvPr id="6" name="Bild 5" descr="Screen Shot 2023-04-16 at 13.18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17079"/>
          <a:stretch/>
        </p:blipFill>
        <p:spPr>
          <a:xfrm>
            <a:off x="3110286" y="1742369"/>
            <a:ext cx="7961292" cy="4445000"/>
          </a:xfrm>
          <a:prstGeom prst="rect">
            <a:avLst/>
          </a:prstGeom>
        </p:spPr>
      </p:pic>
      <p:pic>
        <p:nvPicPr>
          <p:cNvPr id="7" name="Bild 6" descr="Screen Shot 2023-04-16 at 13.47.1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0" t="20060" r="20401" b="9779"/>
          <a:stretch/>
        </p:blipFill>
        <p:spPr>
          <a:xfrm>
            <a:off x="1179649" y="972748"/>
            <a:ext cx="6233575" cy="4811611"/>
          </a:xfrm>
          <a:prstGeom prst="rect">
            <a:avLst/>
          </a:prstGeom>
        </p:spPr>
      </p:pic>
      <p:pic>
        <p:nvPicPr>
          <p:cNvPr id="3" name="Bild 2" descr="Screen Shot 2023-04-18 at 10.07.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6756" r="31729" b="6173"/>
          <a:stretch/>
        </p:blipFill>
        <p:spPr>
          <a:xfrm>
            <a:off x="8100826" y="1742368"/>
            <a:ext cx="3964600" cy="51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200" y="718748"/>
            <a:ext cx="10515600" cy="739712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Attacks</a:t>
            </a:r>
            <a:r>
              <a:rPr lang="de-DE" dirty="0"/>
              <a:t> on Critical Infrastructure </a:t>
            </a:r>
            <a:r>
              <a:rPr lang="mr-IN" dirty="0"/>
              <a:t>–</a:t>
            </a:r>
            <a:r>
              <a:rPr lang="de-DE" dirty="0"/>
              <a:t> 1st </a:t>
            </a:r>
            <a:r>
              <a:rPr lang="de-DE" dirty="0" err="1"/>
              <a:t>quarter</a:t>
            </a:r>
            <a:r>
              <a:rPr lang="de-DE" dirty="0"/>
              <a:t> 22</a:t>
            </a:r>
          </a:p>
        </p:txBody>
      </p:sp>
      <p:pic>
        <p:nvPicPr>
          <p:cNvPr id="8" name="Bild 7" descr="2022energy-industry-attack2 q1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01" y="1458460"/>
            <a:ext cx="5783154" cy="528665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4" y="1749778"/>
            <a:ext cx="3842181" cy="49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09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Cyber</a:t>
            </a:r>
            <a:r>
              <a:rPr lang="de-DE" dirty="0"/>
              <a:t> </a:t>
            </a:r>
            <a:r>
              <a:rPr lang="de-DE" dirty="0" err="1"/>
              <a:t>Attacks</a:t>
            </a:r>
            <a:r>
              <a:rPr lang="de-DE" dirty="0"/>
              <a:t> on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Sector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err="1"/>
              <a:t>Nations</a:t>
            </a:r>
            <a:r>
              <a:rPr lang="de-DE" dirty="0"/>
              <a:t> </a:t>
            </a:r>
            <a:r>
              <a:rPr lang="de-DE" dirty="0" err="1"/>
              <a:t>wide</a:t>
            </a:r>
            <a:r>
              <a:rPr lang="de-DE" dirty="0"/>
              <a:t> Blackouts</a:t>
            </a:r>
          </a:p>
          <a:p>
            <a:r>
              <a:rPr lang="de-DE" dirty="0"/>
              <a:t>6 </a:t>
            </a:r>
            <a:r>
              <a:rPr lang="de-DE" dirty="0" err="1"/>
              <a:t>hours</a:t>
            </a:r>
            <a:r>
              <a:rPr lang="de-DE" dirty="0"/>
              <a:t> </a:t>
            </a:r>
            <a:r>
              <a:rPr lang="de-DE" dirty="0" err="1"/>
              <a:t>blackout</a:t>
            </a:r>
            <a:r>
              <a:rPr lang="de-DE" dirty="0"/>
              <a:t> in France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1.5B€</a:t>
            </a:r>
          </a:p>
          <a:p>
            <a:r>
              <a:rPr lang="de-DE" dirty="0" err="1"/>
              <a:t>Avarage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breach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$4.65M</a:t>
            </a:r>
          </a:p>
          <a:p>
            <a:r>
              <a:rPr lang="de-DE" dirty="0" err="1"/>
              <a:t>Wellbeing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millions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attacked</a:t>
            </a:r>
            <a:endParaRPr lang="de-DE" dirty="0"/>
          </a:p>
          <a:p>
            <a:r>
              <a:rPr lang="de-DE" dirty="0"/>
              <a:t>Loss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lives</a:t>
            </a:r>
            <a:endParaRPr lang="de-DE" dirty="0"/>
          </a:p>
          <a:p>
            <a:r>
              <a:rPr lang="de-DE" dirty="0"/>
              <a:t>Natural </a:t>
            </a:r>
            <a:r>
              <a:rPr lang="de-DE" dirty="0" err="1"/>
              <a:t>disasters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60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Nature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Attacks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Mostly</a:t>
            </a:r>
            <a:r>
              <a:rPr lang="de-DE" dirty="0"/>
              <a:t> human </a:t>
            </a:r>
            <a:r>
              <a:rPr lang="de-DE" dirty="0" err="1"/>
              <a:t>error</a:t>
            </a:r>
            <a:r>
              <a:rPr lang="de-DE" dirty="0"/>
              <a:t> </a:t>
            </a:r>
          </a:p>
          <a:p>
            <a:r>
              <a:rPr lang="de-DE" dirty="0"/>
              <a:t>Phishing</a:t>
            </a:r>
          </a:p>
          <a:p>
            <a:r>
              <a:rPr lang="de-DE" dirty="0" err="1"/>
              <a:t>Ransomware</a:t>
            </a:r>
            <a:endParaRPr lang="de-DE" dirty="0"/>
          </a:p>
          <a:p>
            <a:r>
              <a:rPr lang="de-DE" dirty="0"/>
              <a:t>Spyware</a:t>
            </a:r>
          </a:p>
          <a:p>
            <a:r>
              <a:rPr lang="de-DE" dirty="0"/>
              <a:t>Man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attack</a:t>
            </a:r>
            <a:endParaRPr lang="de-DE" dirty="0"/>
          </a:p>
          <a:p>
            <a:r>
              <a:rPr lang="de-DE" dirty="0" err="1"/>
              <a:t>IoT</a:t>
            </a:r>
            <a:r>
              <a:rPr lang="de-DE" dirty="0"/>
              <a:t> </a:t>
            </a:r>
            <a:r>
              <a:rPr lang="de-DE" dirty="0" err="1"/>
              <a:t>attacks</a:t>
            </a:r>
            <a:endParaRPr lang="de-DE" dirty="0"/>
          </a:p>
          <a:p>
            <a:r>
              <a:rPr lang="de-DE" dirty="0" err="1"/>
              <a:t>DDoS</a:t>
            </a:r>
            <a:r>
              <a:rPr lang="de-DE" dirty="0"/>
              <a:t> </a:t>
            </a:r>
            <a:r>
              <a:rPr lang="de-DE" dirty="0" err="1"/>
              <a:t>Attacks</a:t>
            </a:r>
            <a:endParaRPr lang="de-DE" dirty="0"/>
          </a:p>
          <a:p>
            <a:r>
              <a:rPr lang="de-DE" dirty="0"/>
              <a:t>USB </a:t>
            </a:r>
            <a:r>
              <a:rPr lang="de-DE" dirty="0" err="1"/>
              <a:t>sticks</a:t>
            </a:r>
            <a:r>
              <a:rPr lang="de-DE" dirty="0"/>
              <a:t> </a:t>
            </a:r>
            <a:r>
              <a:rPr lang="de-DE" dirty="0" err="1"/>
              <a:t>risks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220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Office PowerPoint</Application>
  <PresentationFormat>Widescreen</PresentationFormat>
  <Paragraphs>70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Cyber Security in the Energy Sector</vt:lpstr>
      <vt:lpstr>We live in the digital world</vt:lpstr>
      <vt:lpstr>Conventional versus Smart Grid Model</vt:lpstr>
      <vt:lpstr>Digitalisation Challenges</vt:lpstr>
      <vt:lpstr>Attacks on Critical Infrastructure</vt:lpstr>
      <vt:lpstr>Attacks on Critical Infrastructure</vt:lpstr>
      <vt:lpstr>Attacks on Critical Infrastructure – 1st quarter 22</vt:lpstr>
      <vt:lpstr>Costs of Cyber Attacks on Energy Sector</vt:lpstr>
      <vt:lpstr>Nature of Attacks</vt:lpstr>
      <vt:lpstr>Cyber attacks are here to stay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Dino Hajric</dc:creator>
  <cp:lastModifiedBy>Iljas Karamehmedovic</cp:lastModifiedBy>
  <cp:revision>37</cp:revision>
  <cp:lastPrinted>2023-04-16T12:54:17Z</cp:lastPrinted>
  <dcterms:created xsi:type="dcterms:W3CDTF">2022-02-28T15:41:29Z</dcterms:created>
  <dcterms:modified xsi:type="dcterms:W3CDTF">2023-04-19T11:47:04Z</dcterms:modified>
</cp:coreProperties>
</file>