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3" r:id="rId6"/>
    <p:sldId id="262" r:id="rId7"/>
    <p:sldId id="267" r:id="rId8"/>
    <p:sldId id="268" r:id="rId9"/>
    <p:sldId id="269" r:id="rId10"/>
    <p:sldId id="271" r:id="rId11"/>
    <p:sldId id="270" r:id="rId12"/>
    <p:sldId id="273" r:id="rId13"/>
    <p:sldId id="272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60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64870-368D-46EC-A779-620E6C5722A5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3A42BC4-C56D-46ED-8FEA-0F48BAF3A26D}">
      <dgm:prSet phldrT="[Text]" custT="1"/>
      <dgm:spPr/>
      <dgm:t>
        <a:bodyPr/>
        <a:lstStyle/>
        <a:p>
          <a:r>
            <a:rPr lang="bs-Latn-BA" sz="1400" dirty="0"/>
            <a:t>Izvoz</a:t>
          </a:r>
          <a:endParaRPr lang="en-US" sz="1400" dirty="0"/>
        </a:p>
      </dgm:t>
    </dgm:pt>
    <dgm:pt modelId="{A06A6CBC-3522-4027-898A-65D5ED4A4867}" type="parTrans" cxnId="{3BBD23CA-252C-4A95-B1DD-55B7F33C30A1}">
      <dgm:prSet/>
      <dgm:spPr/>
      <dgm:t>
        <a:bodyPr/>
        <a:lstStyle/>
        <a:p>
          <a:endParaRPr lang="en-US" sz="1400"/>
        </a:p>
      </dgm:t>
    </dgm:pt>
    <dgm:pt modelId="{9B3856F3-D116-4283-AFD6-2D736D8143DF}" type="sibTrans" cxnId="{3BBD23CA-252C-4A95-B1DD-55B7F33C30A1}">
      <dgm:prSet/>
      <dgm:spPr/>
      <dgm:t>
        <a:bodyPr/>
        <a:lstStyle/>
        <a:p>
          <a:endParaRPr lang="en-US" sz="1400"/>
        </a:p>
      </dgm:t>
    </dgm:pt>
    <dgm:pt modelId="{55464D0A-2018-4E59-9B5F-ED0639CCB241}">
      <dgm:prSet phldrT="[Text]" custT="1"/>
      <dgm:spPr/>
      <dgm:t>
        <a:bodyPr/>
        <a:lstStyle/>
        <a:p>
          <a:r>
            <a:rPr lang="bs-Latn-BA" sz="1400" dirty="0"/>
            <a:t>Besplatna dodjela</a:t>
          </a:r>
          <a:endParaRPr lang="en-US" sz="1400" dirty="0"/>
        </a:p>
      </dgm:t>
    </dgm:pt>
    <dgm:pt modelId="{D08C16C5-B432-4F65-A3C5-21113BE6AED3}" type="parTrans" cxnId="{D9105B40-3841-45C0-8201-5AD5A64B25C7}">
      <dgm:prSet/>
      <dgm:spPr/>
      <dgm:t>
        <a:bodyPr/>
        <a:lstStyle/>
        <a:p>
          <a:endParaRPr lang="en-US" sz="1400"/>
        </a:p>
      </dgm:t>
    </dgm:pt>
    <dgm:pt modelId="{32F952FE-2D36-4D96-A6AB-5E3F93F690A2}" type="sibTrans" cxnId="{D9105B40-3841-45C0-8201-5AD5A64B25C7}">
      <dgm:prSet/>
      <dgm:spPr/>
      <dgm:t>
        <a:bodyPr/>
        <a:lstStyle/>
        <a:p>
          <a:endParaRPr lang="en-US" sz="1400"/>
        </a:p>
      </dgm:t>
    </dgm:pt>
    <dgm:pt modelId="{B2C94B94-8BEB-4DBF-8CC4-621CD527DD20}">
      <dgm:prSet phldrT="[Text]" custT="1"/>
      <dgm:spPr/>
      <dgm:t>
        <a:bodyPr/>
        <a:lstStyle/>
        <a:p>
          <a:r>
            <a:rPr lang="bs-Latn-BA" sz="1400" dirty="0"/>
            <a:t>Opseg proizvoda</a:t>
          </a:r>
          <a:endParaRPr lang="en-US" sz="1400" dirty="0"/>
        </a:p>
      </dgm:t>
    </dgm:pt>
    <dgm:pt modelId="{9E2817EC-0DB2-4A32-8D44-74849DEA28F1}" type="parTrans" cxnId="{F09BE846-C541-490B-9F7F-4F49A0BF55BA}">
      <dgm:prSet/>
      <dgm:spPr/>
      <dgm:t>
        <a:bodyPr/>
        <a:lstStyle/>
        <a:p>
          <a:endParaRPr lang="en-US" sz="1400"/>
        </a:p>
      </dgm:t>
    </dgm:pt>
    <dgm:pt modelId="{41CAB030-0244-4698-964B-9BA1ECB83088}" type="sibTrans" cxnId="{F09BE846-C541-490B-9F7F-4F49A0BF55BA}">
      <dgm:prSet/>
      <dgm:spPr/>
      <dgm:t>
        <a:bodyPr/>
        <a:lstStyle/>
        <a:p>
          <a:endParaRPr lang="en-US" sz="1400"/>
        </a:p>
      </dgm:t>
    </dgm:pt>
    <dgm:pt modelId="{ACFCA9B1-850E-472B-BF20-F65F9E39BA7A}">
      <dgm:prSet phldrT="[Text]" custT="1"/>
      <dgm:spPr/>
      <dgm:t>
        <a:bodyPr/>
        <a:lstStyle/>
        <a:p>
          <a:r>
            <a:rPr lang="en-US" sz="1400" dirty="0" err="1"/>
            <a:t>Centrali</a:t>
          </a:r>
          <a:r>
            <a:rPr lang="bs-Latn-BA" sz="1400" dirty="0"/>
            <a:t>z</a:t>
          </a:r>
          <a:r>
            <a:rPr lang="en-US" sz="1400" dirty="0"/>
            <a:t>a</a:t>
          </a:r>
          <a:r>
            <a:rPr lang="bs-Latn-BA" sz="1400" dirty="0"/>
            <a:t>cija</a:t>
          </a:r>
          <a:endParaRPr lang="en-US" sz="1400" dirty="0"/>
        </a:p>
      </dgm:t>
    </dgm:pt>
    <dgm:pt modelId="{F4046874-4E76-48F4-AD8A-08C134FC1BA3}" type="parTrans" cxnId="{28F98BF4-122D-4F9F-B402-5CD6DFFB4F9F}">
      <dgm:prSet/>
      <dgm:spPr/>
      <dgm:t>
        <a:bodyPr/>
        <a:lstStyle/>
        <a:p>
          <a:endParaRPr lang="en-US" sz="1400"/>
        </a:p>
      </dgm:t>
    </dgm:pt>
    <dgm:pt modelId="{54BECF9F-F783-4260-854E-910A18150377}" type="sibTrans" cxnId="{28F98BF4-122D-4F9F-B402-5CD6DFFB4F9F}">
      <dgm:prSet/>
      <dgm:spPr/>
      <dgm:t>
        <a:bodyPr/>
        <a:lstStyle/>
        <a:p>
          <a:endParaRPr lang="en-US" sz="1400"/>
        </a:p>
      </dgm:t>
    </dgm:pt>
    <dgm:pt modelId="{F34DBB08-EFEA-4A74-A78B-2DD054CBCA55}">
      <dgm:prSet phldrT="[Text]" custT="1"/>
      <dgm:spPr/>
      <dgm:t>
        <a:bodyPr/>
        <a:lstStyle/>
        <a:p>
          <a:r>
            <a:rPr lang="bs-Latn-BA" sz="1400" dirty="0"/>
            <a:t>Korištenje</a:t>
          </a:r>
        </a:p>
        <a:p>
          <a:r>
            <a:rPr lang="bs-Latn-BA" sz="1400" dirty="0"/>
            <a:t>prihoda</a:t>
          </a:r>
          <a:endParaRPr lang="en-US" sz="1400" dirty="0"/>
        </a:p>
      </dgm:t>
    </dgm:pt>
    <dgm:pt modelId="{AEA157C0-C6C3-41D6-AD9D-F3E4E1B8E1FB}" type="parTrans" cxnId="{681BE2A5-2F4D-4F96-8524-B0BC5489E06C}">
      <dgm:prSet/>
      <dgm:spPr/>
      <dgm:t>
        <a:bodyPr/>
        <a:lstStyle/>
        <a:p>
          <a:endParaRPr lang="en-US" sz="1400"/>
        </a:p>
      </dgm:t>
    </dgm:pt>
    <dgm:pt modelId="{A0D010C7-E052-414D-B5B7-CC6C497B8EE2}" type="sibTrans" cxnId="{681BE2A5-2F4D-4F96-8524-B0BC5489E06C}">
      <dgm:prSet/>
      <dgm:spPr/>
      <dgm:t>
        <a:bodyPr/>
        <a:lstStyle/>
        <a:p>
          <a:endParaRPr lang="en-US" sz="1400"/>
        </a:p>
      </dgm:t>
    </dgm:pt>
    <dgm:pt modelId="{620754A3-50C8-4BB4-9D2F-FCEA352FEBF9}">
      <dgm:prSet custT="1"/>
      <dgm:spPr/>
      <dgm:t>
        <a:bodyPr/>
        <a:lstStyle/>
        <a:p>
          <a:r>
            <a:rPr lang="en-US" sz="1400" dirty="0"/>
            <a:t>De </a:t>
          </a:r>
          <a:r>
            <a:rPr lang="en-US" sz="1400" dirty="0" err="1"/>
            <a:t>minimis</a:t>
          </a:r>
          <a:r>
            <a:rPr lang="en-US" sz="1400" dirty="0"/>
            <a:t> </a:t>
          </a:r>
        </a:p>
      </dgm:t>
    </dgm:pt>
    <dgm:pt modelId="{93773A0C-0F00-415D-970F-24197CB44336}" type="parTrans" cxnId="{A4C75753-C2CA-4035-9646-BE606A02B453}">
      <dgm:prSet/>
      <dgm:spPr/>
      <dgm:t>
        <a:bodyPr/>
        <a:lstStyle/>
        <a:p>
          <a:endParaRPr lang="en-US" sz="1400"/>
        </a:p>
      </dgm:t>
    </dgm:pt>
    <dgm:pt modelId="{5D221BEE-7726-4A20-A579-7D3117B79854}" type="sibTrans" cxnId="{A4C75753-C2CA-4035-9646-BE606A02B453}">
      <dgm:prSet/>
      <dgm:spPr/>
      <dgm:t>
        <a:bodyPr/>
        <a:lstStyle/>
        <a:p>
          <a:endParaRPr lang="en-US" sz="1400"/>
        </a:p>
      </dgm:t>
    </dgm:pt>
    <dgm:pt modelId="{43B686EF-2395-404E-94C4-01062147F228}">
      <dgm:prSet custT="1"/>
      <dgm:spPr/>
      <dgm:t>
        <a:bodyPr/>
        <a:lstStyle/>
        <a:p>
          <a:r>
            <a:rPr lang="bs-Latn-BA" sz="1400" dirty="0"/>
            <a:t>Klauzula o reviziji</a:t>
          </a:r>
          <a:endParaRPr lang="en-US" sz="1400" dirty="0"/>
        </a:p>
      </dgm:t>
    </dgm:pt>
    <dgm:pt modelId="{E2BDA31C-B6BA-4E2F-AD31-DF6463C6E4C4}" type="parTrans" cxnId="{08BDFB8D-5FAB-457B-A9AA-12AB35C5D2E6}">
      <dgm:prSet/>
      <dgm:spPr/>
      <dgm:t>
        <a:bodyPr/>
        <a:lstStyle/>
        <a:p>
          <a:endParaRPr lang="en-US" sz="1400"/>
        </a:p>
      </dgm:t>
    </dgm:pt>
    <dgm:pt modelId="{5531A7F6-EB9F-4F25-9231-C90165723889}" type="sibTrans" cxnId="{08BDFB8D-5FAB-457B-A9AA-12AB35C5D2E6}">
      <dgm:prSet/>
      <dgm:spPr/>
      <dgm:t>
        <a:bodyPr/>
        <a:lstStyle/>
        <a:p>
          <a:endParaRPr lang="en-US" sz="1400"/>
        </a:p>
      </dgm:t>
    </dgm:pt>
    <dgm:pt modelId="{88D26AAA-512B-40EF-8A81-196C00407280}">
      <dgm:prSet custT="1"/>
      <dgm:spPr/>
      <dgm:t>
        <a:bodyPr/>
        <a:lstStyle/>
        <a:p>
          <a:r>
            <a:rPr lang="bs-Latn-BA" sz="1400" dirty="0"/>
            <a:t>Vlastiti</a:t>
          </a:r>
          <a:r>
            <a:rPr lang="en-US" sz="1400" dirty="0"/>
            <a:t> </a:t>
          </a:r>
          <a:r>
            <a:rPr lang="en-US" sz="1400" dirty="0" err="1"/>
            <a:t>resurs</a:t>
          </a:r>
          <a:r>
            <a:rPr lang="bs-Latn-BA" sz="1400" dirty="0"/>
            <a:t>i</a:t>
          </a:r>
          <a:endParaRPr lang="en-US" sz="1400" dirty="0"/>
        </a:p>
      </dgm:t>
    </dgm:pt>
    <dgm:pt modelId="{FC2A7093-982A-4986-9C00-C36C1647E83E}" type="parTrans" cxnId="{8F439D17-B2E9-4100-8DB7-EEFED1B3EBB8}">
      <dgm:prSet/>
      <dgm:spPr/>
      <dgm:t>
        <a:bodyPr/>
        <a:lstStyle/>
        <a:p>
          <a:endParaRPr lang="en-US" sz="1400"/>
        </a:p>
      </dgm:t>
    </dgm:pt>
    <dgm:pt modelId="{9140758C-B676-458C-8D52-FA2633C0E06F}" type="sibTrans" cxnId="{8F439D17-B2E9-4100-8DB7-EEFED1B3EBB8}">
      <dgm:prSet/>
      <dgm:spPr/>
      <dgm:t>
        <a:bodyPr/>
        <a:lstStyle/>
        <a:p>
          <a:endParaRPr lang="en-US" sz="1400"/>
        </a:p>
      </dgm:t>
    </dgm:pt>
    <dgm:pt modelId="{07D0B8B2-8DBC-4A44-A584-E2134B39EAD1}">
      <dgm:prSet custT="1"/>
      <dgm:spPr/>
      <dgm:t>
        <a:bodyPr/>
        <a:lstStyle/>
        <a:p>
          <a:r>
            <a:rPr lang="bs-Latn-BA" sz="1400" dirty="0"/>
            <a:t>Izbjegavanje</a:t>
          </a:r>
          <a:endParaRPr lang="en-US" sz="1400" dirty="0"/>
        </a:p>
      </dgm:t>
    </dgm:pt>
    <dgm:pt modelId="{2B60EDD4-485C-44E9-A6A2-F6FF148F973D}" type="parTrans" cxnId="{74F6AAD6-9166-4C89-85A6-DFEBB5A7EFCE}">
      <dgm:prSet/>
      <dgm:spPr/>
      <dgm:t>
        <a:bodyPr/>
        <a:lstStyle/>
        <a:p>
          <a:endParaRPr lang="en-US" sz="1400"/>
        </a:p>
      </dgm:t>
    </dgm:pt>
    <dgm:pt modelId="{D44E9B62-AA70-459C-BFDF-356A6D6F45AD}" type="sibTrans" cxnId="{74F6AAD6-9166-4C89-85A6-DFEBB5A7EFCE}">
      <dgm:prSet/>
      <dgm:spPr/>
      <dgm:t>
        <a:bodyPr/>
        <a:lstStyle/>
        <a:p>
          <a:endParaRPr lang="en-US" sz="1400"/>
        </a:p>
      </dgm:t>
    </dgm:pt>
    <dgm:pt modelId="{DCCBF34F-1E90-4812-9D4F-EED4588684F9}">
      <dgm:prSet custT="1"/>
      <dgm:spPr/>
      <dgm:t>
        <a:bodyPr/>
        <a:lstStyle/>
        <a:p>
          <a:r>
            <a:rPr lang="en-US" sz="1400" dirty="0"/>
            <a:t>Tr</a:t>
          </a:r>
          <a:r>
            <a:rPr lang="bs-Latn-BA" sz="1400" dirty="0"/>
            <a:t>govinski </a:t>
          </a:r>
          <a:r>
            <a:rPr lang="en-US" sz="1400" dirty="0"/>
            <a:t>partner</a:t>
          </a:r>
          <a:r>
            <a:rPr lang="bs-Latn-BA" sz="1400" dirty="0"/>
            <a:t>i</a:t>
          </a:r>
          <a:endParaRPr lang="en-US" sz="1400" dirty="0"/>
        </a:p>
      </dgm:t>
    </dgm:pt>
    <dgm:pt modelId="{490D42A1-A19A-4BF4-A859-321D5C249A5F}" type="parTrans" cxnId="{43CA1597-DF0E-4777-9783-C61CADC1301B}">
      <dgm:prSet/>
      <dgm:spPr/>
      <dgm:t>
        <a:bodyPr/>
        <a:lstStyle/>
        <a:p>
          <a:endParaRPr lang="en-US" sz="1400"/>
        </a:p>
      </dgm:t>
    </dgm:pt>
    <dgm:pt modelId="{31B756AB-E011-458D-9084-66343500B3E7}" type="sibTrans" cxnId="{43CA1597-DF0E-4777-9783-C61CADC1301B}">
      <dgm:prSet/>
      <dgm:spPr/>
      <dgm:t>
        <a:bodyPr/>
        <a:lstStyle/>
        <a:p>
          <a:endParaRPr lang="en-US" sz="1400"/>
        </a:p>
      </dgm:t>
    </dgm:pt>
    <dgm:pt modelId="{190AC990-18CA-440B-A1EA-7DA488E0DB30}">
      <dgm:prSet custT="1"/>
      <dgm:spPr/>
      <dgm:t>
        <a:bodyPr/>
        <a:lstStyle/>
        <a:p>
          <a:r>
            <a:rPr lang="en-US" sz="1400" dirty="0" err="1"/>
            <a:t>Pra</a:t>
          </a:r>
          <a:r>
            <a:rPr lang="bs-Latn-BA" sz="1400" dirty="0"/>
            <a:t>k</a:t>
          </a:r>
          <a:r>
            <a:rPr lang="en-US" sz="1400" dirty="0" err="1"/>
            <a:t>ti</a:t>
          </a:r>
          <a:r>
            <a:rPr lang="bs-Latn-BA" sz="1400" dirty="0"/>
            <a:t>čna </a:t>
          </a:r>
          <a:r>
            <a:rPr lang="en-US" sz="1400" dirty="0" err="1"/>
            <a:t>implementa</a:t>
          </a:r>
          <a:r>
            <a:rPr lang="bs-Latn-BA" sz="1400" dirty="0"/>
            <a:t>cija</a:t>
          </a:r>
          <a:endParaRPr lang="en-US" sz="1400" dirty="0"/>
        </a:p>
      </dgm:t>
    </dgm:pt>
    <dgm:pt modelId="{6D8305AA-9183-4FD5-86BE-4C1AC2BF5324}" type="parTrans" cxnId="{5E74FC88-621A-4008-B436-CEB4DF3DE663}">
      <dgm:prSet/>
      <dgm:spPr/>
      <dgm:t>
        <a:bodyPr/>
        <a:lstStyle/>
        <a:p>
          <a:endParaRPr lang="en-US" sz="1400"/>
        </a:p>
      </dgm:t>
    </dgm:pt>
    <dgm:pt modelId="{7C4987C0-E19D-4794-987E-34D3E76EA76A}" type="sibTrans" cxnId="{5E74FC88-621A-4008-B436-CEB4DF3DE663}">
      <dgm:prSet/>
      <dgm:spPr/>
      <dgm:t>
        <a:bodyPr/>
        <a:lstStyle/>
        <a:p>
          <a:endParaRPr lang="en-US" sz="1400"/>
        </a:p>
      </dgm:t>
    </dgm:pt>
    <dgm:pt modelId="{15F30290-B617-4363-B218-D79F497498DE}">
      <dgm:prSet custT="1"/>
      <dgm:spPr/>
      <dgm:t>
        <a:bodyPr/>
        <a:lstStyle/>
        <a:p>
          <a:r>
            <a:rPr lang="bs-Latn-BA" sz="1400" dirty="0"/>
            <a:t>Neizravne</a:t>
          </a:r>
          <a:r>
            <a:rPr lang="en-US" sz="1400" dirty="0"/>
            <a:t> </a:t>
          </a:r>
          <a:r>
            <a:rPr lang="en-US" sz="1400" dirty="0" err="1"/>
            <a:t>emisi</a:t>
          </a:r>
          <a:r>
            <a:rPr lang="bs-Latn-BA" sz="1400" dirty="0"/>
            <a:t>je</a:t>
          </a:r>
          <a:endParaRPr lang="en-US" sz="1400" dirty="0"/>
        </a:p>
      </dgm:t>
    </dgm:pt>
    <dgm:pt modelId="{BB8F0B1A-18E2-4057-A5A6-51074A3334D7}" type="parTrans" cxnId="{7E1BD0FF-2DF2-4F8E-B1D3-3073F62988E9}">
      <dgm:prSet/>
      <dgm:spPr/>
      <dgm:t>
        <a:bodyPr/>
        <a:lstStyle/>
        <a:p>
          <a:endParaRPr lang="en-US" sz="1400"/>
        </a:p>
      </dgm:t>
    </dgm:pt>
    <dgm:pt modelId="{7745B684-3A5E-46D4-BB98-D0767A6909D3}" type="sibTrans" cxnId="{7E1BD0FF-2DF2-4F8E-B1D3-3073F62988E9}">
      <dgm:prSet/>
      <dgm:spPr/>
      <dgm:t>
        <a:bodyPr/>
        <a:lstStyle/>
        <a:p>
          <a:endParaRPr lang="en-US" sz="1400"/>
        </a:p>
      </dgm:t>
    </dgm:pt>
    <dgm:pt modelId="{50209989-B24D-43A2-A4E3-001B67B72970}">
      <dgm:prSet custT="1"/>
      <dgm:spPr/>
      <dgm:t>
        <a:bodyPr/>
        <a:lstStyle/>
        <a:p>
          <a:r>
            <a:rPr lang="bs-Latn-BA" sz="1400" dirty="0"/>
            <a:t>Tajming</a:t>
          </a:r>
          <a:endParaRPr lang="en-US" sz="1400" dirty="0"/>
        </a:p>
      </dgm:t>
    </dgm:pt>
    <dgm:pt modelId="{A1F310CA-BBA4-45D0-BF11-5B5D12679EC6}" type="parTrans" cxnId="{E03917FE-8966-4092-89F9-58C077AC95D0}">
      <dgm:prSet/>
      <dgm:spPr/>
      <dgm:t>
        <a:bodyPr/>
        <a:lstStyle/>
        <a:p>
          <a:endParaRPr lang="en-US" sz="1400"/>
        </a:p>
      </dgm:t>
    </dgm:pt>
    <dgm:pt modelId="{3C173EB6-5C64-4C37-ABC0-F91DCBB89356}" type="sibTrans" cxnId="{E03917FE-8966-4092-89F9-58C077AC95D0}">
      <dgm:prSet/>
      <dgm:spPr/>
      <dgm:t>
        <a:bodyPr/>
        <a:lstStyle/>
        <a:p>
          <a:endParaRPr lang="en-US" sz="1400"/>
        </a:p>
      </dgm:t>
    </dgm:pt>
    <dgm:pt modelId="{25BDA4A3-378E-4065-931B-05ED8BCB7610}" type="pres">
      <dgm:prSet presAssocID="{D0F64870-368D-46EC-A779-620E6C5722A5}" presName="diagram" presStyleCnt="0">
        <dgm:presLayoutVars>
          <dgm:dir/>
          <dgm:resizeHandles val="exact"/>
        </dgm:presLayoutVars>
      </dgm:prSet>
      <dgm:spPr/>
    </dgm:pt>
    <dgm:pt modelId="{CCDB7264-A22B-4CA5-B3E4-FDA7DF471180}" type="pres">
      <dgm:prSet presAssocID="{B3A42BC4-C56D-46ED-8FEA-0F48BAF3A26D}" presName="node" presStyleLbl="node1" presStyleIdx="0" presStyleCnt="13">
        <dgm:presLayoutVars>
          <dgm:bulletEnabled val="1"/>
        </dgm:presLayoutVars>
      </dgm:prSet>
      <dgm:spPr/>
    </dgm:pt>
    <dgm:pt modelId="{968A5A4B-BDCD-4C71-8FEB-41A11C66D168}" type="pres">
      <dgm:prSet presAssocID="{9B3856F3-D116-4283-AFD6-2D736D8143DF}" presName="sibTrans" presStyleCnt="0"/>
      <dgm:spPr/>
    </dgm:pt>
    <dgm:pt modelId="{942A6D4E-4CE2-4E0C-AB1A-BD5FA9779AB9}" type="pres">
      <dgm:prSet presAssocID="{55464D0A-2018-4E59-9B5F-ED0639CCB241}" presName="node" presStyleLbl="node1" presStyleIdx="1" presStyleCnt="13">
        <dgm:presLayoutVars>
          <dgm:bulletEnabled val="1"/>
        </dgm:presLayoutVars>
      </dgm:prSet>
      <dgm:spPr/>
    </dgm:pt>
    <dgm:pt modelId="{53EA2E32-5850-4D86-8380-4BC098F62430}" type="pres">
      <dgm:prSet presAssocID="{32F952FE-2D36-4D96-A6AB-5E3F93F690A2}" presName="sibTrans" presStyleCnt="0"/>
      <dgm:spPr/>
    </dgm:pt>
    <dgm:pt modelId="{C4D70CAC-DBD1-45FD-9127-205E4EA1C0D4}" type="pres">
      <dgm:prSet presAssocID="{50209989-B24D-43A2-A4E3-001B67B72970}" presName="node" presStyleLbl="node1" presStyleIdx="2" presStyleCnt="13">
        <dgm:presLayoutVars>
          <dgm:bulletEnabled val="1"/>
        </dgm:presLayoutVars>
      </dgm:prSet>
      <dgm:spPr/>
    </dgm:pt>
    <dgm:pt modelId="{6E2F5922-EDC7-4F3F-8DA1-3DB260E1366C}" type="pres">
      <dgm:prSet presAssocID="{3C173EB6-5C64-4C37-ABC0-F91DCBB89356}" presName="sibTrans" presStyleCnt="0"/>
      <dgm:spPr/>
    </dgm:pt>
    <dgm:pt modelId="{78C6EF0B-B154-4C4A-929D-3A5A941D8E4E}" type="pres">
      <dgm:prSet presAssocID="{B2C94B94-8BEB-4DBF-8CC4-621CD527DD20}" presName="node" presStyleLbl="node1" presStyleIdx="3" presStyleCnt="13">
        <dgm:presLayoutVars>
          <dgm:bulletEnabled val="1"/>
        </dgm:presLayoutVars>
      </dgm:prSet>
      <dgm:spPr/>
    </dgm:pt>
    <dgm:pt modelId="{0CF467B2-3A92-48EA-A014-3735E7558A1E}" type="pres">
      <dgm:prSet presAssocID="{41CAB030-0244-4698-964B-9BA1ECB83088}" presName="sibTrans" presStyleCnt="0"/>
      <dgm:spPr/>
    </dgm:pt>
    <dgm:pt modelId="{4893BD3F-352A-454A-9119-A10A913768D2}" type="pres">
      <dgm:prSet presAssocID="{ACFCA9B1-850E-472B-BF20-F65F9E39BA7A}" presName="node" presStyleLbl="node1" presStyleIdx="4" presStyleCnt="13">
        <dgm:presLayoutVars>
          <dgm:bulletEnabled val="1"/>
        </dgm:presLayoutVars>
      </dgm:prSet>
      <dgm:spPr/>
    </dgm:pt>
    <dgm:pt modelId="{E2788ED2-D187-4843-B6F2-4BB471E7D9AB}" type="pres">
      <dgm:prSet presAssocID="{54BECF9F-F783-4260-854E-910A18150377}" presName="sibTrans" presStyleCnt="0"/>
      <dgm:spPr/>
    </dgm:pt>
    <dgm:pt modelId="{A8A93CDB-DC88-4582-B328-51C0A4D35365}" type="pres">
      <dgm:prSet presAssocID="{F34DBB08-EFEA-4A74-A78B-2DD054CBCA55}" presName="node" presStyleLbl="node1" presStyleIdx="5" presStyleCnt="13">
        <dgm:presLayoutVars>
          <dgm:bulletEnabled val="1"/>
        </dgm:presLayoutVars>
      </dgm:prSet>
      <dgm:spPr/>
    </dgm:pt>
    <dgm:pt modelId="{4C4E8EFC-0158-494E-8AE5-C43CA4168626}" type="pres">
      <dgm:prSet presAssocID="{A0D010C7-E052-414D-B5B7-CC6C497B8EE2}" presName="sibTrans" presStyleCnt="0"/>
      <dgm:spPr/>
    </dgm:pt>
    <dgm:pt modelId="{08BB08B7-5ACF-420B-A46E-9DD18DE269B7}" type="pres">
      <dgm:prSet presAssocID="{620754A3-50C8-4BB4-9D2F-FCEA352FEBF9}" presName="node" presStyleLbl="node1" presStyleIdx="6" presStyleCnt="13">
        <dgm:presLayoutVars>
          <dgm:bulletEnabled val="1"/>
        </dgm:presLayoutVars>
      </dgm:prSet>
      <dgm:spPr/>
    </dgm:pt>
    <dgm:pt modelId="{EED48BBE-3C8B-4B25-BD34-7DAFBAB2DE01}" type="pres">
      <dgm:prSet presAssocID="{5D221BEE-7726-4A20-A579-7D3117B79854}" presName="sibTrans" presStyleCnt="0"/>
      <dgm:spPr/>
    </dgm:pt>
    <dgm:pt modelId="{4CFC78EE-19C9-47B0-8485-53B05FF0A995}" type="pres">
      <dgm:prSet presAssocID="{43B686EF-2395-404E-94C4-01062147F228}" presName="node" presStyleLbl="node1" presStyleIdx="7" presStyleCnt="13">
        <dgm:presLayoutVars>
          <dgm:bulletEnabled val="1"/>
        </dgm:presLayoutVars>
      </dgm:prSet>
      <dgm:spPr/>
    </dgm:pt>
    <dgm:pt modelId="{29F7B51F-2192-4084-AFD7-523BD36DBE8A}" type="pres">
      <dgm:prSet presAssocID="{5531A7F6-EB9F-4F25-9231-C90165723889}" presName="sibTrans" presStyleCnt="0"/>
      <dgm:spPr/>
    </dgm:pt>
    <dgm:pt modelId="{AD450921-0FC7-4BA8-BB6A-CD702C555F9A}" type="pres">
      <dgm:prSet presAssocID="{15F30290-B617-4363-B218-D79F497498DE}" presName="node" presStyleLbl="node1" presStyleIdx="8" presStyleCnt="13">
        <dgm:presLayoutVars>
          <dgm:bulletEnabled val="1"/>
        </dgm:presLayoutVars>
      </dgm:prSet>
      <dgm:spPr/>
    </dgm:pt>
    <dgm:pt modelId="{AF9A7355-721C-4622-9380-8E11C5223D72}" type="pres">
      <dgm:prSet presAssocID="{7745B684-3A5E-46D4-BB98-D0767A6909D3}" presName="sibTrans" presStyleCnt="0"/>
      <dgm:spPr/>
    </dgm:pt>
    <dgm:pt modelId="{AFD43537-9564-4A18-A4A2-130AB8D94649}" type="pres">
      <dgm:prSet presAssocID="{88D26AAA-512B-40EF-8A81-196C00407280}" presName="node" presStyleLbl="node1" presStyleIdx="9" presStyleCnt="13">
        <dgm:presLayoutVars>
          <dgm:bulletEnabled val="1"/>
        </dgm:presLayoutVars>
      </dgm:prSet>
      <dgm:spPr/>
    </dgm:pt>
    <dgm:pt modelId="{6631CBF3-58E4-4812-9EF1-DAFFA32BFB1F}" type="pres">
      <dgm:prSet presAssocID="{9140758C-B676-458C-8D52-FA2633C0E06F}" presName="sibTrans" presStyleCnt="0"/>
      <dgm:spPr/>
    </dgm:pt>
    <dgm:pt modelId="{BFBE96AD-AF88-48A6-987D-05BB02932184}" type="pres">
      <dgm:prSet presAssocID="{07D0B8B2-8DBC-4A44-A584-E2134B39EAD1}" presName="node" presStyleLbl="node1" presStyleIdx="10" presStyleCnt="13">
        <dgm:presLayoutVars>
          <dgm:bulletEnabled val="1"/>
        </dgm:presLayoutVars>
      </dgm:prSet>
      <dgm:spPr/>
    </dgm:pt>
    <dgm:pt modelId="{EACF9161-EEC0-41BB-B618-8AAF80FDC25E}" type="pres">
      <dgm:prSet presAssocID="{D44E9B62-AA70-459C-BFDF-356A6D6F45AD}" presName="sibTrans" presStyleCnt="0"/>
      <dgm:spPr/>
    </dgm:pt>
    <dgm:pt modelId="{52114965-0BAA-4E61-9585-0092C3BC7F5E}" type="pres">
      <dgm:prSet presAssocID="{DCCBF34F-1E90-4812-9D4F-EED4588684F9}" presName="node" presStyleLbl="node1" presStyleIdx="11" presStyleCnt="13">
        <dgm:presLayoutVars>
          <dgm:bulletEnabled val="1"/>
        </dgm:presLayoutVars>
      </dgm:prSet>
      <dgm:spPr/>
    </dgm:pt>
    <dgm:pt modelId="{0311D398-C4AB-484E-A60F-5D255ACCF5A9}" type="pres">
      <dgm:prSet presAssocID="{31B756AB-E011-458D-9084-66343500B3E7}" presName="sibTrans" presStyleCnt="0"/>
      <dgm:spPr/>
    </dgm:pt>
    <dgm:pt modelId="{FB7EA432-4C52-4BBE-B539-2CAAC3DBF2EE}" type="pres">
      <dgm:prSet presAssocID="{190AC990-18CA-440B-A1EA-7DA488E0DB30}" presName="node" presStyleLbl="node1" presStyleIdx="12" presStyleCnt="13">
        <dgm:presLayoutVars>
          <dgm:bulletEnabled val="1"/>
        </dgm:presLayoutVars>
      </dgm:prSet>
      <dgm:spPr/>
    </dgm:pt>
  </dgm:ptLst>
  <dgm:cxnLst>
    <dgm:cxn modelId="{8F439D17-B2E9-4100-8DB7-EEFED1B3EBB8}" srcId="{D0F64870-368D-46EC-A779-620E6C5722A5}" destId="{88D26AAA-512B-40EF-8A81-196C00407280}" srcOrd="9" destOrd="0" parTransId="{FC2A7093-982A-4986-9C00-C36C1647E83E}" sibTransId="{9140758C-B676-458C-8D52-FA2633C0E06F}"/>
    <dgm:cxn modelId="{BAC90C38-228E-4916-9DF3-F68A60E23999}" type="presOf" srcId="{620754A3-50C8-4BB4-9D2F-FCEA352FEBF9}" destId="{08BB08B7-5ACF-420B-A46E-9DD18DE269B7}" srcOrd="0" destOrd="0" presId="urn:microsoft.com/office/officeart/2005/8/layout/default"/>
    <dgm:cxn modelId="{61B0AA3B-E239-41A2-9103-E18009091D57}" type="presOf" srcId="{190AC990-18CA-440B-A1EA-7DA488E0DB30}" destId="{FB7EA432-4C52-4BBE-B539-2CAAC3DBF2EE}" srcOrd="0" destOrd="0" presId="urn:microsoft.com/office/officeart/2005/8/layout/default"/>
    <dgm:cxn modelId="{D9105B40-3841-45C0-8201-5AD5A64B25C7}" srcId="{D0F64870-368D-46EC-A779-620E6C5722A5}" destId="{55464D0A-2018-4E59-9B5F-ED0639CCB241}" srcOrd="1" destOrd="0" parTransId="{D08C16C5-B432-4F65-A3C5-21113BE6AED3}" sibTransId="{32F952FE-2D36-4D96-A6AB-5E3F93F690A2}"/>
    <dgm:cxn modelId="{F09BE846-C541-490B-9F7F-4F49A0BF55BA}" srcId="{D0F64870-368D-46EC-A779-620E6C5722A5}" destId="{B2C94B94-8BEB-4DBF-8CC4-621CD527DD20}" srcOrd="3" destOrd="0" parTransId="{9E2817EC-0DB2-4A32-8D44-74849DEA28F1}" sibTransId="{41CAB030-0244-4698-964B-9BA1ECB83088}"/>
    <dgm:cxn modelId="{7A362769-553C-4006-9303-4102FA7A15B5}" type="presOf" srcId="{ACFCA9B1-850E-472B-BF20-F65F9E39BA7A}" destId="{4893BD3F-352A-454A-9119-A10A913768D2}" srcOrd="0" destOrd="0" presId="urn:microsoft.com/office/officeart/2005/8/layout/default"/>
    <dgm:cxn modelId="{CD0C8D6E-E57C-4829-89D9-D8B034C7BC36}" type="presOf" srcId="{DCCBF34F-1E90-4812-9D4F-EED4588684F9}" destId="{52114965-0BAA-4E61-9585-0092C3BC7F5E}" srcOrd="0" destOrd="0" presId="urn:microsoft.com/office/officeart/2005/8/layout/default"/>
    <dgm:cxn modelId="{A4C75753-C2CA-4035-9646-BE606A02B453}" srcId="{D0F64870-368D-46EC-A779-620E6C5722A5}" destId="{620754A3-50C8-4BB4-9D2F-FCEA352FEBF9}" srcOrd="6" destOrd="0" parTransId="{93773A0C-0F00-415D-970F-24197CB44336}" sibTransId="{5D221BEE-7726-4A20-A579-7D3117B79854}"/>
    <dgm:cxn modelId="{ED268D7A-E683-46C7-BE22-948673A16B9E}" type="presOf" srcId="{50209989-B24D-43A2-A4E3-001B67B72970}" destId="{C4D70CAC-DBD1-45FD-9127-205E4EA1C0D4}" srcOrd="0" destOrd="0" presId="urn:microsoft.com/office/officeart/2005/8/layout/default"/>
    <dgm:cxn modelId="{167B6D7B-3303-4D2B-9AC1-B9CD4D3CD7A5}" type="presOf" srcId="{D0F64870-368D-46EC-A779-620E6C5722A5}" destId="{25BDA4A3-378E-4065-931B-05ED8BCB7610}" srcOrd="0" destOrd="0" presId="urn:microsoft.com/office/officeart/2005/8/layout/default"/>
    <dgm:cxn modelId="{B5826B80-F071-4336-B32A-EA3B81436AD2}" type="presOf" srcId="{B3A42BC4-C56D-46ED-8FEA-0F48BAF3A26D}" destId="{CCDB7264-A22B-4CA5-B3E4-FDA7DF471180}" srcOrd="0" destOrd="0" presId="urn:microsoft.com/office/officeart/2005/8/layout/default"/>
    <dgm:cxn modelId="{5E74FC88-621A-4008-B436-CEB4DF3DE663}" srcId="{D0F64870-368D-46EC-A779-620E6C5722A5}" destId="{190AC990-18CA-440B-A1EA-7DA488E0DB30}" srcOrd="12" destOrd="0" parTransId="{6D8305AA-9183-4FD5-86BE-4C1AC2BF5324}" sibTransId="{7C4987C0-E19D-4794-987E-34D3E76EA76A}"/>
    <dgm:cxn modelId="{08BDFB8D-5FAB-457B-A9AA-12AB35C5D2E6}" srcId="{D0F64870-368D-46EC-A779-620E6C5722A5}" destId="{43B686EF-2395-404E-94C4-01062147F228}" srcOrd="7" destOrd="0" parTransId="{E2BDA31C-B6BA-4E2F-AD31-DF6463C6E4C4}" sibTransId="{5531A7F6-EB9F-4F25-9231-C90165723889}"/>
    <dgm:cxn modelId="{795C7C8E-5CDF-4B21-9D8E-81A6CF74CD23}" type="presOf" srcId="{B2C94B94-8BEB-4DBF-8CC4-621CD527DD20}" destId="{78C6EF0B-B154-4C4A-929D-3A5A941D8E4E}" srcOrd="0" destOrd="0" presId="urn:microsoft.com/office/officeart/2005/8/layout/default"/>
    <dgm:cxn modelId="{8A5A5694-721A-43AC-AFBB-12CF83280A09}" type="presOf" srcId="{07D0B8B2-8DBC-4A44-A584-E2134B39EAD1}" destId="{BFBE96AD-AF88-48A6-987D-05BB02932184}" srcOrd="0" destOrd="0" presId="urn:microsoft.com/office/officeart/2005/8/layout/default"/>
    <dgm:cxn modelId="{43CA1597-DF0E-4777-9783-C61CADC1301B}" srcId="{D0F64870-368D-46EC-A779-620E6C5722A5}" destId="{DCCBF34F-1E90-4812-9D4F-EED4588684F9}" srcOrd="11" destOrd="0" parTransId="{490D42A1-A19A-4BF4-A859-321D5C249A5F}" sibTransId="{31B756AB-E011-458D-9084-66343500B3E7}"/>
    <dgm:cxn modelId="{681BE2A5-2F4D-4F96-8524-B0BC5489E06C}" srcId="{D0F64870-368D-46EC-A779-620E6C5722A5}" destId="{F34DBB08-EFEA-4A74-A78B-2DD054CBCA55}" srcOrd="5" destOrd="0" parTransId="{AEA157C0-C6C3-41D6-AD9D-F3E4E1B8E1FB}" sibTransId="{A0D010C7-E052-414D-B5B7-CC6C497B8EE2}"/>
    <dgm:cxn modelId="{5D1EC5BB-01F0-4B43-A8B8-7C6F3134DC34}" type="presOf" srcId="{88D26AAA-512B-40EF-8A81-196C00407280}" destId="{AFD43537-9564-4A18-A4A2-130AB8D94649}" srcOrd="0" destOrd="0" presId="urn:microsoft.com/office/officeart/2005/8/layout/default"/>
    <dgm:cxn modelId="{B48CF5BF-2C80-4AF9-A40A-6124CC55C28C}" type="presOf" srcId="{15F30290-B617-4363-B218-D79F497498DE}" destId="{AD450921-0FC7-4BA8-BB6A-CD702C555F9A}" srcOrd="0" destOrd="0" presId="urn:microsoft.com/office/officeart/2005/8/layout/default"/>
    <dgm:cxn modelId="{2A8C56C0-893E-4C3C-BD98-405487BBB54B}" type="presOf" srcId="{F34DBB08-EFEA-4A74-A78B-2DD054CBCA55}" destId="{A8A93CDB-DC88-4582-B328-51C0A4D35365}" srcOrd="0" destOrd="0" presId="urn:microsoft.com/office/officeart/2005/8/layout/default"/>
    <dgm:cxn modelId="{3BBD23CA-252C-4A95-B1DD-55B7F33C30A1}" srcId="{D0F64870-368D-46EC-A779-620E6C5722A5}" destId="{B3A42BC4-C56D-46ED-8FEA-0F48BAF3A26D}" srcOrd="0" destOrd="0" parTransId="{A06A6CBC-3522-4027-898A-65D5ED4A4867}" sibTransId="{9B3856F3-D116-4283-AFD6-2D736D8143DF}"/>
    <dgm:cxn modelId="{74F6AAD6-9166-4C89-85A6-DFEBB5A7EFCE}" srcId="{D0F64870-368D-46EC-A779-620E6C5722A5}" destId="{07D0B8B2-8DBC-4A44-A584-E2134B39EAD1}" srcOrd="10" destOrd="0" parTransId="{2B60EDD4-485C-44E9-A6A2-F6FF148F973D}" sibTransId="{D44E9B62-AA70-459C-BFDF-356A6D6F45AD}"/>
    <dgm:cxn modelId="{5FECA2DC-AD94-4447-9D16-E10471F20454}" type="presOf" srcId="{55464D0A-2018-4E59-9B5F-ED0639CCB241}" destId="{942A6D4E-4CE2-4E0C-AB1A-BD5FA9779AB9}" srcOrd="0" destOrd="0" presId="urn:microsoft.com/office/officeart/2005/8/layout/default"/>
    <dgm:cxn modelId="{31F74BE9-800B-4A0C-91CF-33FA3C6999D1}" type="presOf" srcId="{43B686EF-2395-404E-94C4-01062147F228}" destId="{4CFC78EE-19C9-47B0-8485-53B05FF0A995}" srcOrd="0" destOrd="0" presId="urn:microsoft.com/office/officeart/2005/8/layout/default"/>
    <dgm:cxn modelId="{28F98BF4-122D-4F9F-B402-5CD6DFFB4F9F}" srcId="{D0F64870-368D-46EC-A779-620E6C5722A5}" destId="{ACFCA9B1-850E-472B-BF20-F65F9E39BA7A}" srcOrd="4" destOrd="0" parTransId="{F4046874-4E76-48F4-AD8A-08C134FC1BA3}" sibTransId="{54BECF9F-F783-4260-854E-910A18150377}"/>
    <dgm:cxn modelId="{E03917FE-8966-4092-89F9-58C077AC95D0}" srcId="{D0F64870-368D-46EC-A779-620E6C5722A5}" destId="{50209989-B24D-43A2-A4E3-001B67B72970}" srcOrd="2" destOrd="0" parTransId="{A1F310CA-BBA4-45D0-BF11-5B5D12679EC6}" sibTransId="{3C173EB6-5C64-4C37-ABC0-F91DCBB89356}"/>
    <dgm:cxn modelId="{7E1BD0FF-2DF2-4F8E-B1D3-3073F62988E9}" srcId="{D0F64870-368D-46EC-A779-620E6C5722A5}" destId="{15F30290-B617-4363-B218-D79F497498DE}" srcOrd="8" destOrd="0" parTransId="{BB8F0B1A-18E2-4057-A5A6-51074A3334D7}" sibTransId="{7745B684-3A5E-46D4-BB98-D0767A6909D3}"/>
    <dgm:cxn modelId="{2B275FD7-8616-4E88-8142-127AEA5A0E75}" type="presParOf" srcId="{25BDA4A3-378E-4065-931B-05ED8BCB7610}" destId="{CCDB7264-A22B-4CA5-B3E4-FDA7DF471180}" srcOrd="0" destOrd="0" presId="urn:microsoft.com/office/officeart/2005/8/layout/default"/>
    <dgm:cxn modelId="{7B7E060E-C730-4738-A3D5-E79C2DC5A383}" type="presParOf" srcId="{25BDA4A3-378E-4065-931B-05ED8BCB7610}" destId="{968A5A4B-BDCD-4C71-8FEB-41A11C66D168}" srcOrd="1" destOrd="0" presId="urn:microsoft.com/office/officeart/2005/8/layout/default"/>
    <dgm:cxn modelId="{31D2FC35-CCE3-45C6-87B8-EDDEAC4B09E9}" type="presParOf" srcId="{25BDA4A3-378E-4065-931B-05ED8BCB7610}" destId="{942A6D4E-4CE2-4E0C-AB1A-BD5FA9779AB9}" srcOrd="2" destOrd="0" presId="urn:microsoft.com/office/officeart/2005/8/layout/default"/>
    <dgm:cxn modelId="{F5829A99-7905-4D56-B999-B25873C28356}" type="presParOf" srcId="{25BDA4A3-378E-4065-931B-05ED8BCB7610}" destId="{53EA2E32-5850-4D86-8380-4BC098F62430}" srcOrd="3" destOrd="0" presId="urn:microsoft.com/office/officeart/2005/8/layout/default"/>
    <dgm:cxn modelId="{12BA8C53-E4ED-48A5-8FD2-5D34EF9040AA}" type="presParOf" srcId="{25BDA4A3-378E-4065-931B-05ED8BCB7610}" destId="{C4D70CAC-DBD1-45FD-9127-205E4EA1C0D4}" srcOrd="4" destOrd="0" presId="urn:microsoft.com/office/officeart/2005/8/layout/default"/>
    <dgm:cxn modelId="{1D68B47C-EEF9-4792-BC5C-471D09AE03C9}" type="presParOf" srcId="{25BDA4A3-378E-4065-931B-05ED8BCB7610}" destId="{6E2F5922-EDC7-4F3F-8DA1-3DB260E1366C}" srcOrd="5" destOrd="0" presId="urn:microsoft.com/office/officeart/2005/8/layout/default"/>
    <dgm:cxn modelId="{0646B828-3A8B-45BC-972E-0461E90A83B4}" type="presParOf" srcId="{25BDA4A3-378E-4065-931B-05ED8BCB7610}" destId="{78C6EF0B-B154-4C4A-929D-3A5A941D8E4E}" srcOrd="6" destOrd="0" presId="urn:microsoft.com/office/officeart/2005/8/layout/default"/>
    <dgm:cxn modelId="{80F9F968-F05A-4371-8E31-88020D0896FE}" type="presParOf" srcId="{25BDA4A3-378E-4065-931B-05ED8BCB7610}" destId="{0CF467B2-3A92-48EA-A014-3735E7558A1E}" srcOrd="7" destOrd="0" presId="urn:microsoft.com/office/officeart/2005/8/layout/default"/>
    <dgm:cxn modelId="{76980D9C-BF69-407F-B53E-BCFB5ECD0F0B}" type="presParOf" srcId="{25BDA4A3-378E-4065-931B-05ED8BCB7610}" destId="{4893BD3F-352A-454A-9119-A10A913768D2}" srcOrd="8" destOrd="0" presId="urn:microsoft.com/office/officeart/2005/8/layout/default"/>
    <dgm:cxn modelId="{433B350A-9100-4188-BE5E-42A6E70B6467}" type="presParOf" srcId="{25BDA4A3-378E-4065-931B-05ED8BCB7610}" destId="{E2788ED2-D187-4843-B6F2-4BB471E7D9AB}" srcOrd="9" destOrd="0" presId="urn:microsoft.com/office/officeart/2005/8/layout/default"/>
    <dgm:cxn modelId="{2A621676-2AAC-43C1-97F8-9519F43F47C4}" type="presParOf" srcId="{25BDA4A3-378E-4065-931B-05ED8BCB7610}" destId="{A8A93CDB-DC88-4582-B328-51C0A4D35365}" srcOrd="10" destOrd="0" presId="urn:microsoft.com/office/officeart/2005/8/layout/default"/>
    <dgm:cxn modelId="{DF686047-645C-4504-9B3A-9391B2C2667E}" type="presParOf" srcId="{25BDA4A3-378E-4065-931B-05ED8BCB7610}" destId="{4C4E8EFC-0158-494E-8AE5-C43CA4168626}" srcOrd="11" destOrd="0" presId="urn:microsoft.com/office/officeart/2005/8/layout/default"/>
    <dgm:cxn modelId="{C2BEAB5A-3EB6-431E-8B30-F299B110D0C7}" type="presParOf" srcId="{25BDA4A3-378E-4065-931B-05ED8BCB7610}" destId="{08BB08B7-5ACF-420B-A46E-9DD18DE269B7}" srcOrd="12" destOrd="0" presId="urn:microsoft.com/office/officeart/2005/8/layout/default"/>
    <dgm:cxn modelId="{6DEE712C-B7BA-45D3-8EE7-F901F04130BC}" type="presParOf" srcId="{25BDA4A3-378E-4065-931B-05ED8BCB7610}" destId="{EED48BBE-3C8B-4B25-BD34-7DAFBAB2DE01}" srcOrd="13" destOrd="0" presId="urn:microsoft.com/office/officeart/2005/8/layout/default"/>
    <dgm:cxn modelId="{F75FA787-EDBE-4341-97D1-5E5071661D9D}" type="presParOf" srcId="{25BDA4A3-378E-4065-931B-05ED8BCB7610}" destId="{4CFC78EE-19C9-47B0-8485-53B05FF0A995}" srcOrd="14" destOrd="0" presId="urn:microsoft.com/office/officeart/2005/8/layout/default"/>
    <dgm:cxn modelId="{F5A74A10-B29F-465B-ABA4-5B7B4050BC2E}" type="presParOf" srcId="{25BDA4A3-378E-4065-931B-05ED8BCB7610}" destId="{29F7B51F-2192-4084-AFD7-523BD36DBE8A}" srcOrd="15" destOrd="0" presId="urn:microsoft.com/office/officeart/2005/8/layout/default"/>
    <dgm:cxn modelId="{9525E534-F68E-489F-B3E1-603BF866CD1C}" type="presParOf" srcId="{25BDA4A3-378E-4065-931B-05ED8BCB7610}" destId="{AD450921-0FC7-4BA8-BB6A-CD702C555F9A}" srcOrd="16" destOrd="0" presId="urn:microsoft.com/office/officeart/2005/8/layout/default"/>
    <dgm:cxn modelId="{BE43A683-5907-42C3-856D-B711C220D306}" type="presParOf" srcId="{25BDA4A3-378E-4065-931B-05ED8BCB7610}" destId="{AF9A7355-721C-4622-9380-8E11C5223D72}" srcOrd="17" destOrd="0" presId="urn:microsoft.com/office/officeart/2005/8/layout/default"/>
    <dgm:cxn modelId="{0BCD34B9-B90D-484B-A03A-EA1EA2C4A60F}" type="presParOf" srcId="{25BDA4A3-378E-4065-931B-05ED8BCB7610}" destId="{AFD43537-9564-4A18-A4A2-130AB8D94649}" srcOrd="18" destOrd="0" presId="urn:microsoft.com/office/officeart/2005/8/layout/default"/>
    <dgm:cxn modelId="{89ED23D8-5F13-43BB-9400-F480CF838E4F}" type="presParOf" srcId="{25BDA4A3-378E-4065-931B-05ED8BCB7610}" destId="{6631CBF3-58E4-4812-9EF1-DAFFA32BFB1F}" srcOrd="19" destOrd="0" presId="urn:microsoft.com/office/officeart/2005/8/layout/default"/>
    <dgm:cxn modelId="{48038B44-6FDB-403F-81A5-9869300BED5B}" type="presParOf" srcId="{25BDA4A3-378E-4065-931B-05ED8BCB7610}" destId="{BFBE96AD-AF88-48A6-987D-05BB02932184}" srcOrd="20" destOrd="0" presId="urn:microsoft.com/office/officeart/2005/8/layout/default"/>
    <dgm:cxn modelId="{05C3A6C4-81E2-4681-B675-AB31A2318565}" type="presParOf" srcId="{25BDA4A3-378E-4065-931B-05ED8BCB7610}" destId="{EACF9161-EEC0-41BB-B618-8AAF80FDC25E}" srcOrd="21" destOrd="0" presId="urn:microsoft.com/office/officeart/2005/8/layout/default"/>
    <dgm:cxn modelId="{D6B8C119-29DE-4CDE-8331-1CC5E40BD9B6}" type="presParOf" srcId="{25BDA4A3-378E-4065-931B-05ED8BCB7610}" destId="{52114965-0BAA-4E61-9585-0092C3BC7F5E}" srcOrd="22" destOrd="0" presId="urn:microsoft.com/office/officeart/2005/8/layout/default"/>
    <dgm:cxn modelId="{4C87F7A7-67D0-4542-A2D8-FF98C3D46D3E}" type="presParOf" srcId="{25BDA4A3-378E-4065-931B-05ED8BCB7610}" destId="{0311D398-C4AB-484E-A60F-5D255ACCF5A9}" srcOrd="23" destOrd="0" presId="urn:microsoft.com/office/officeart/2005/8/layout/default"/>
    <dgm:cxn modelId="{D9AF10E1-7DD7-4E08-9EFA-CC0A04CD3930}" type="presParOf" srcId="{25BDA4A3-378E-4065-931B-05ED8BCB7610}" destId="{FB7EA432-4C52-4BBE-B539-2CAAC3DBF2EE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B7264-A22B-4CA5-B3E4-FDA7DF471180}">
      <dsp:nvSpPr>
        <dsp:cNvPr id="0" name=""/>
        <dsp:cNvSpPr/>
      </dsp:nvSpPr>
      <dsp:spPr>
        <a:xfrm>
          <a:off x="136158" y="378"/>
          <a:ext cx="1202950" cy="72177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Izvoz</a:t>
          </a:r>
          <a:endParaRPr lang="en-US" sz="1400" kern="1200" dirty="0"/>
        </a:p>
      </dsp:txBody>
      <dsp:txXfrm>
        <a:off x="136158" y="378"/>
        <a:ext cx="1202950" cy="721770"/>
      </dsp:txXfrm>
    </dsp:sp>
    <dsp:sp modelId="{942A6D4E-4CE2-4E0C-AB1A-BD5FA9779AB9}">
      <dsp:nvSpPr>
        <dsp:cNvPr id="0" name=""/>
        <dsp:cNvSpPr/>
      </dsp:nvSpPr>
      <dsp:spPr>
        <a:xfrm>
          <a:off x="1459403" y="378"/>
          <a:ext cx="1202950" cy="721770"/>
        </a:xfrm>
        <a:prstGeom prst="rect">
          <a:avLst/>
        </a:prstGeom>
        <a:solidFill>
          <a:schemeClr val="accent1">
            <a:shade val="80000"/>
            <a:hueOff val="29107"/>
            <a:satOff val="-521"/>
            <a:lumOff val="22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Besplatna dodjela</a:t>
          </a:r>
          <a:endParaRPr lang="en-US" sz="1400" kern="1200" dirty="0"/>
        </a:p>
      </dsp:txBody>
      <dsp:txXfrm>
        <a:off x="1459403" y="378"/>
        <a:ext cx="1202950" cy="721770"/>
      </dsp:txXfrm>
    </dsp:sp>
    <dsp:sp modelId="{C4D70CAC-DBD1-45FD-9127-205E4EA1C0D4}">
      <dsp:nvSpPr>
        <dsp:cNvPr id="0" name=""/>
        <dsp:cNvSpPr/>
      </dsp:nvSpPr>
      <dsp:spPr>
        <a:xfrm>
          <a:off x="2782649" y="378"/>
          <a:ext cx="1202950" cy="721770"/>
        </a:xfrm>
        <a:prstGeom prst="rect">
          <a:avLst/>
        </a:prstGeom>
        <a:solidFill>
          <a:schemeClr val="accent1">
            <a:shade val="80000"/>
            <a:hueOff val="58214"/>
            <a:satOff val="-1043"/>
            <a:lumOff val="4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Tajming</a:t>
          </a:r>
          <a:endParaRPr lang="en-US" sz="1400" kern="1200" dirty="0"/>
        </a:p>
      </dsp:txBody>
      <dsp:txXfrm>
        <a:off x="2782649" y="378"/>
        <a:ext cx="1202950" cy="721770"/>
      </dsp:txXfrm>
    </dsp:sp>
    <dsp:sp modelId="{78C6EF0B-B154-4C4A-929D-3A5A941D8E4E}">
      <dsp:nvSpPr>
        <dsp:cNvPr id="0" name=""/>
        <dsp:cNvSpPr/>
      </dsp:nvSpPr>
      <dsp:spPr>
        <a:xfrm>
          <a:off x="4105895" y="378"/>
          <a:ext cx="1202950" cy="721770"/>
        </a:xfrm>
        <a:prstGeom prst="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Opseg proizvoda</a:t>
          </a:r>
          <a:endParaRPr lang="en-US" sz="1400" kern="1200" dirty="0"/>
        </a:p>
      </dsp:txBody>
      <dsp:txXfrm>
        <a:off x="4105895" y="378"/>
        <a:ext cx="1202950" cy="721770"/>
      </dsp:txXfrm>
    </dsp:sp>
    <dsp:sp modelId="{4893BD3F-352A-454A-9119-A10A913768D2}">
      <dsp:nvSpPr>
        <dsp:cNvPr id="0" name=""/>
        <dsp:cNvSpPr/>
      </dsp:nvSpPr>
      <dsp:spPr>
        <a:xfrm>
          <a:off x="5429141" y="378"/>
          <a:ext cx="1202950" cy="721770"/>
        </a:xfrm>
        <a:prstGeom prst="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Centrali</a:t>
          </a:r>
          <a:r>
            <a:rPr lang="bs-Latn-BA" sz="1400" kern="1200" dirty="0"/>
            <a:t>z</a:t>
          </a:r>
          <a:r>
            <a:rPr lang="en-US" sz="1400" kern="1200" dirty="0"/>
            <a:t>a</a:t>
          </a:r>
          <a:r>
            <a:rPr lang="bs-Latn-BA" sz="1400" kern="1200" dirty="0"/>
            <a:t>cija</a:t>
          </a:r>
          <a:endParaRPr lang="en-US" sz="1400" kern="1200" dirty="0"/>
        </a:p>
      </dsp:txBody>
      <dsp:txXfrm>
        <a:off x="5429141" y="378"/>
        <a:ext cx="1202950" cy="721770"/>
      </dsp:txXfrm>
    </dsp:sp>
    <dsp:sp modelId="{A8A93CDB-DC88-4582-B328-51C0A4D35365}">
      <dsp:nvSpPr>
        <dsp:cNvPr id="0" name=""/>
        <dsp:cNvSpPr/>
      </dsp:nvSpPr>
      <dsp:spPr>
        <a:xfrm>
          <a:off x="136158" y="842443"/>
          <a:ext cx="1202950" cy="721770"/>
        </a:xfrm>
        <a:prstGeom prst="rect">
          <a:avLst/>
        </a:prstGeom>
        <a:solidFill>
          <a:schemeClr val="accent1">
            <a:shade val="80000"/>
            <a:hueOff val="145535"/>
            <a:satOff val="-2607"/>
            <a:lumOff val="110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Korištenje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prihoda</a:t>
          </a:r>
          <a:endParaRPr lang="en-US" sz="1400" kern="1200" dirty="0"/>
        </a:p>
      </dsp:txBody>
      <dsp:txXfrm>
        <a:off x="136158" y="842443"/>
        <a:ext cx="1202950" cy="721770"/>
      </dsp:txXfrm>
    </dsp:sp>
    <dsp:sp modelId="{08BB08B7-5ACF-420B-A46E-9DD18DE269B7}">
      <dsp:nvSpPr>
        <dsp:cNvPr id="0" name=""/>
        <dsp:cNvSpPr/>
      </dsp:nvSpPr>
      <dsp:spPr>
        <a:xfrm>
          <a:off x="1459403" y="842443"/>
          <a:ext cx="1202950" cy="721770"/>
        </a:xfrm>
        <a:prstGeom prst="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 </a:t>
          </a:r>
          <a:r>
            <a:rPr lang="en-US" sz="1400" kern="1200" dirty="0" err="1"/>
            <a:t>minimis</a:t>
          </a:r>
          <a:r>
            <a:rPr lang="en-US" sz="1400" kern="1200" dirty="0"/>
            <a:t> </a:t>
          </a:r>
        </a:p>
      </dsp:txBody>
      <dsp:txXfrm>
        <a:off x="1459403" y="842443"/>
        <a:ext cx="1202950" cy="721770"/>
      </dsp:txXfrm>
    </dsp:sp>
    <dsp:sp modelId="{4CFC78EE-19C9-47B0-8485-53B05FF0A995}">
      <dsp:nvSpPr>
        <dsp:cNvPr id="0" name=""/>
        <dsp:cNvSpPr/>
      </dsp:nvSpPr>
      <dsp:spPr>
        <a:xfrm>
          <a:off x="2782649" y="842443"/>
          <a:ext cx="1202950" cy="721770"/>
        </a:xfrm>
        <a:prstGeom prst="rect">
          <a:avLst/>
        </a:prstGeom>
        <a:solidFill>
          <a:schemeClr val="accent1">
            <a:shade val="80000"/>
            <a:hueOff val="203748"/>
            <a:satOff val="-3649"/>
            <a:lumOff val="155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Klauzula o reviziji</a:t>
          </a:r>
          <a:endParaRPr lang="en-US" sz="1400" kern="1200" dirty="0"/>
        </a:p>
      </dsp:txBody>
      <dsp:txXfrm>
        <a:off x="2782649" y="842443"/>
        <a:ext cx="1202950" cy="721770"/>
      </dsp:txXfrm>
    </dsp:sp>
    <dsp:sp modelId="{AD450921-0FC7-4BA8-BB6A-CD702C555F9A}">
      <dsp:nvSpPr>
        <dsp:cNvPr id="0" name=""/>
        <dsp:cNvSpPr/>
      </dsp:nvSpPr>
      <dsp:spPr>
        <a:xfrm>
          <a:off x="4105895" y="842443"/>
          <a:ext cx="1202950" cy="721770"/>
        </a:xfrm>
        <a:prstGeom prst="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Neizravne</a:t>
          </a:r>
          <a:r>
            <a:rPr lang="en-US" sz="1400" kern="1200" dirty="0"/>
            <a:t> </a:t>
          </a:r>
          <a:r>
            <a:rPr lang="en-US" sz="1400" kern="1200" dirty="0" err="1"/>
            <a:t>emisi</a:t>
          </a:r>
          <a:r>
            <a:rPr lang="bs-Latn-BA" sz="1400" kern="1200" dirty="0"/>
            <a:t>je</a:t>
          </a:r>
          <a:endParaRPr lang="en-US" sz="1400" kern="1200" dirty="0"/>
        </a:p>
      </dsp:txBody>
      <dsp:txXfrm>
        <a:off x="4105895" y="842443"/>
        <a:ext cx="1202950" cy="721770"/>
      </dsp:txXfrm>
    </dsp:sp>
    <dsp:sp modelId="{AFD43537-9564-4A18-A4A2-130AB8D94649}">
      <dsp:nvSpPr>
        <dsp:cNvPr id="0" name=""/>
        <dsp:cNvSpPr/>
      </dsp:nvSpPr>
      <dsp:spPr>
        <a:xfrm>
          <a:off x="5429141" y="842443"/>
          <a:ext cx="1202950" cy="721770"/>
        </a:xfrm>
        <a:prstGeom prst="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Vlastiti</a:t>
          </a:r>
          <a:r>
            <a:rPr lang="en-US" sz="1400" kern="1200" dirty="0"/>
            <a:t> </a:t>
          </a:r>
          <a:r>
            <a:rPr lang="en-US" sz="1400" kern="1200" dirty="0" err="1"/>
            <a:t>resurs</a:t>
          </a:r>
          <a:r>
            <a:rPr lang="bs-Latn-BA" sz="1400" kern="1200" dirty="0"/>
            <a:t>i</a:t>
          </a:r>
          <a:endParaRPr lang="en-US" sz="1400" kern="1200" dirty="0"/>
        </a:p>
      </dsp:txBody>
      <dsp:txXfrm>
        <a:off x="5429141" y="842443"/>
        <a:ext cx="1202950" cy="721770"/>
      </dsp:txXfrm>
    </dsp:sp>
    <dsp:sp modelId="{BFBE96AD-AF88-48A6-987D-05BB02932184}">
      <dsp:nvSpPr>
        <dsp:cNvPr id="0" name=""/>
        <dsp:cNvSpPr/>
      </dsp:nvSpPr>
      <dsp:spPr>
        <a:xfrm>
          <a:off x="1459403" y="1684509"/>
          <a:ext cx="1202950" cy="721770"/>
        </a:xfrm>
        <a:prstGeom prst="rect">
          <a:avLst/>
        </a:prstGeom>
        <a:solidFill>
          <a:schemeClr val="accent1">
            <a:shade val="80000"/>
            <a:hueOff val="291069"/>
            <a:satOff val="-5213"/>
            <a:lumOff val="221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Izbjegavanje</a:t>
          </a:r>
          <a:endParaRPr lang="en-US" sz="1400" kern="1200" dirty="0"/>
        </a:p>
      </dsp:txBody>
      <dsp:txXfrm>
        <a:off x="1459403" y="1684509"/>
        <a:ext cx="1202950" cy="721770"/>
      </dsp:txXfrm>
    </dsp:sp>
    <dsp:sp modelId="{52114965-0BAA-4E61-9585-0092C3BC7F5E}">
      <dsp:nvSpPr>
        <dsp:cNvPr id="0" name=""/>
        <dsp:cNvSpPr/>
      </dsp:nvSpPr>
      <dsp:spPr>
        <a:xfrm>
          <a:off x="2782649" y="1684509"/>
          <a:ext cx="1202950" cy="721770"/>
        </a:xfrm>
        <a:prstGeom prst="rect">
          <a:avLst/>
        </a:prstGeom>
        <a:solidFill>
          <a:schemeClr val="accent1">
            <a:shade val="80000"/>
            <a:hueOff val="320176"/>
            <a:satOff val="-5735"/>
            <a:lumOff val="243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</a:t>
          </a:r>
          <a:r>
            <a:rPr lang="bs-Latn-BA" sz="1400" kern="1200" dirty="0"/>
            <a:t>govinski </a:t>
          </a:r>
          <a:r>
            <a:rPr lang="en-US" sz="1400" kern="1200" dirty="0"/>
            <a:t>partner</a:t>
          </a:r>
          <a:r>
            <a:rPr lang="bs-Latn-BA" sz="1400" kern="1200" dirty="0"/>
            <a:t>i</a:t>
          </a:r>
          <a:endParaRPr lang="en-US" sz="1400" kern="1200" dirty="0"/>
        </a:p>
      </dsp:txBody>
      <dsp:txXfrm>
        <a:off x="2782649" y="1684509"/>
        <a:ext cx="1202950" cy="721770"/>
      </dsp:txXfrm>
    </dsp:sp>
    <dsp:sp modelId="{FB7EA432-4C52-4BBE-B539-2CAAC3DBF2EE}">
      <dsp:nvSpPr>
        <dsp:cNvPr id="0" name=""/>
        <dsp:cNvSpPr/>
      </dsp:nvSpPr>
      <dsp:spPr>
        <a:xfrm>
          <a:off x="4105895" y="1684509"/>
          <a:ext cx="1202950" cy="721770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Pra</a:t>
          </a:r>
          <a:r>
            <a:rPr lang="bs-Latn-BA" sz="1400" kern="1200" dirty="0"/>
            <a:t>k</a:t>
          </a:r>
          <a:r>
            <a:rPr lang="en-US" sz="1400" kern="1200" dirty="0" err="1"/>
            <a:t>ti</a:t>
          </a:r>
          <a:r>
            <a:rPr lang="bs-Latn-BA" sz="1400" kern="1200" dirty="0"/>
            <a:t>čna </a:t>
          </a:r>
          <a:r>
            <a:rPr lang="en-US" sz="1400" kern="1200" dirty="0" err="1"/>
            <a:t>implementa</a:t>
          </a:r>
          <a:r>
            <a:rPr lang="bs-Latn-BA" sz="1400" kern="1200" dirty="0"/>
            <a:t>cija</a:t>
          </a:r>
          <a:endParaRPr lang="en-US" sz="1400" kern="1200" dirty="0"/>
        </a:p>
      </dsp:txBody>
      <dsp:txXfrm>
        <a:off x="4105895" y="1684509"/>
        <a:ext cx="1202950" cy="721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A966B-1F2F-4F43-B07D-A34695A9D6D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1BB2A-CF23-4DE5-A865-E1E69AF7E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4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56C3-6513-6544-B1E3-FE7FBEEE9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B453E-FDE1-AD4A-9769-C79AD48CB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935F1-8B59-EB46-BA2C-342305A7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93C1B-B667-B542-9261-A5C2EEAC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34038-E5D5-D047-87E9-1202C813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1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6E62-F033-1D42-B31F-DC89B4B07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65287-9466-9C47-A17A-6C7F0689C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CA28-3296-6842-916C-A89F7E74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0A5D4-4BC3-834C-9800-12A75EDC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9EC4B-E116-9A44-8C3A-599F12FE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4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9597C-2141-4441-8C0E-710D3B953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7AA79-7DAB-7E4E-BDC3-AEFBA3BA5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5309E-0601-B14F-AB59-75CBEFB2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51F8-2BFB-E447-B550-D95F98DD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A845F-65E8-2348-8CD1-13823735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3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CD74B-870E-D240-A7A4-BB70CEE0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2748"/>
            <a:ext cx="10515600" cy="7397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B9B9A-34B1-794E-84B8-65D6C96FB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0CE48-563A-EF41-AE9F-39700075F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475CB-E0EF-6444-9D7A-41D9F560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75ABF-418B-A44D-AE14-F444FE15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0B82-2DD4-2D4E-8301-1F69F267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1843D-A710-6343-A49F-8EBC58EC7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56CEA-E266-BB43-8291-805C3521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D4BFA-7208-184F-BB0F-E1151A17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7794-46AE-1045-85F7-138147AE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7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7B90-6380-794D-85F2-0FF8D5C0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D41B-B000-6142-A93B-74D03495F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06DA9-9CAD-E14E-B6F6-983CF1CC6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4DA94-E133-A44A-9518-73E6A391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797F6-272F-0B45-A311-F7BC2ABB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F42CC-653F-084E-876A-E0EBE6CC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6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28AF-FDFE-4247-8B23-B521FF8F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04EFE-D7D8-D945-BC6B-F4C487108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16400-EFB5-DB4D-83FB-C97F48480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B4D98-7C8A-E441-BD72-5025DC4B3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86DCD-58A1-DD4B-A8D4-94246C84D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D4A3C-A78A-F541-8E03-ED16A68E5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15888-873B-3E4B-AC90-C21EA97F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E46CD9-64BB-5E43-B8CF-682DC7BB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ABCD-2E49-D641-8AE5-D627B862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E6EFC-A900-9045-B353-B99F74C3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324D1-E3D3-844B-B863-6C7F0394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8127B-E2C4-5A4E-81B4-DD3017D3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8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CE899-50BC-124B-BF1F-ED03C17F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0EDE9F-196F-9A49-9BFC-AD243482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FF33F-8799-0C4F-9E8F-C7DE2445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8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8D72-16D0-5046-B33E-DA080212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82BC7-9728-2148-ABDB-607F3146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CB658-1EFC-A543-95D2-EC0DF1946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03F37-D904-B84E-8E67-0C54295B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02BB2-76A9-3849-A9FE-9F652D73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CAB19-71E1-6F4A-A642-8B9789AB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E91D-E4BE-E349-99A6-55EDAFF4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C82506-A543-9C4F-8554-B49BCBF7D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EB01C-62A0-FF45-BC6D-434C7AB3F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47754-B6DF-CA4F-A0B0-D94C12BF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3A02D-858C-1248-A280-FBB207B9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86BDD-C2D0-8D4B-A6AB-969009E5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1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96CE70-9D30-8641-9691-83FFBC3F72F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3BA00-5C3D-6646-AA83-56238B95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829"/>
            <a:ext cx="10515600" cy="721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FEFD5-34DF-BC4C-A6B7-8E51D744B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B0CBC-74A9-5D46-8443-4B2D11DAE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57A7-0F7A-0D4B-A084-9163B6BC7C7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37BD0-098A-4049-B31B-65475B9C3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2CA66-B41E-5846-8AAE-D24E3EB0B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3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B8811-9DFC-E041-8165-56AC1ABE9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56D0A0-3F1F-217E-E9A0-A24AF20EE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0018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bs-Latn-BA" b="1" dirty="0">
                <a:solidFill>
                  <a:schemeClr val="bg1"/>
                </a:solidFill>
              </a:rPr>
            </a:br>
            <a:br>
              <a:rPr lang="bs-Latn-BA" b="1" dirty="0">
                <a:solidFill>
                  <a:schemeClr val="bg1"/>
                </a:solidFill>
              </a:rPr>
            </a:br>
            <a:br>
              <a:rPr lang="bs-Latn-BA" b="1" dirty="0">
                <a:solidFill>
                  <a:schemeClr val="bg1"/>
                </a:solidFill>
              </a:rPr>
            </a:br>
            <a:br>
              <a:rPr lang="bs-Latn-BA" b="1" dirty="0">
                <a:solidFill>
                  <a:schemeClr val="bg1"/>
                </a:solidFill>
              </a:rPr>
            </a:br>
            <a:br>
              <a:rPr lang="bs-Latn-BA" b="1" dirty="0">
                <a:solidFill>
                  <a:schemeClr val="bg1"/>
                </a:solidFill>
              </a:rPr>
            </a:br>
            <a:r>
              <a:rPr lang="bs-Latn-BA" b="1" dirty="0"/>
              <a:t>Pregled određivanja cijene ugljika unutar EU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9593661-202F-F14B-E685-A7420CE56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9928"/>
            <a:ext cx="9144000" cy="1655762"/>
          </a:xfrm>
        </p:spPr>
        <p:txBody>
          <a:bodyPr/>
          <a:lstStyle/>
          <a:p>
            <a:r>
              <a:rPr lang="bs-Latn-BA" b="1" dirty="0"/>
              <a:t>Sofía Martínez, glavni stručnjak, klima i energetika</a:t>
            </a:r>
          </a:p>
          <a:p>
            <a:r>
              <a:rPr lang="bs-Latn-BA" sz="1600" b="1" dirty="0"/>
              <a:t>Energetski samit u Bosni i Hercegovini, april 2023.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5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916D-A7B1-FD47-BE12-BE1B55E795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sz="5400" b="1" dirty="0"/>
              <a:t>Pregled prezentacije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ACF55-45B6-2C4F-B336-76C8F2BC31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dirty="0"/>
              <a:t>Zeleni plan EU</a:t>
            </a:r>
          </a:p>
          <a:p>
            <a:r>
              <a:rPr lang="bs-Latn-BA" dirty="0"/>
              <a:t>Revizija ETS-a EU</a:t>
            </a:r>
          </a:p>
          <a:p>
            <a:r>
              <a:rPr lang="bs-Latn-BA" b="1" dirty="0"/>
              <a:t>Mehanizam za graničnu prilagodbu emisija ugljika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4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>
            <a:noAutofit/>
          </a:bodyPr>
          <a:lstStyle/>
          <a:p>
            <a:r>
              <a:rPr lang="bs-Latn-BA" sz="3200" b="1" dirty="0"/>
              <a:t>Mehanizam za graničnu prilagodbu emisija ugljika</a:t>
            </a:r>
            <a:r>
              <a:rPr lang="en-US" sz="3200" b="1" dirty="0"/>
              <a:t> (CBAM)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3A2E-EF43-3142-9B67-8DD967B9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bs-Latn-BA" sz="2400" dirty="0"/>
              <a:t>Ciljevi CBAM-a</a:t>
            </a:r>
          </a:p>
          <a:p>
            <a:endParaRPr lang="bs-Latn-BA" sz="2400" dirty="0"/>
          </a:p>
          <a:p>
            <a:endParaRPr lang="bs-Latn-B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C37EC-D17E-2EAF-8078-81ABBF0B7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57" y="2424393"/>
            <a:ext cx="5240786" cy="2009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DB8C1B-DF9E-595B-72B3-0B47E2596861}"/>
              </a:ext>
            </a:extLst>
          </p:cNvPr>
          <p:cNvSpPr txBox="1"/>
          <p:nvPr/>
        </p:nvSpPr>
        <p:spPr>
          <a:xfrm>
            <a:off x="936857" y="4564701"/>
            <a:ext cx="2566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400" dirty="0"/>
              <a:t>Izvor</a:t>
            </a:r>
            <a:r>
              <a:rPr lang="en-IE" sz="1400" dirty="0"/>
              <a:t>: EU COM</a:t>
            </a:r>
          </a:p>
        </p:txBody>
      </p:sp>
    </p:spTree>
    <p:extLst>
      <p:ext uri="{BB962C8B-B14F-4D97-AF65-F5344CB8AC3E}">
        <p14:creationId xmlns:p14="http://schemas.microsoft.com/office/powerpoint/2010/main" val="148071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>
            <a:noAutofit/>
          </a:bodyPr>
          <a:lstStyle/>
          <a:p>
            <a:r>
              <a:rPr lang="bs-Latn-BA" sz="3200" b="1" dirty="0"/>
              <a:t>Mehanizam za graničnu prilagodbu emisija ugljika</a:t>
            </a:r>
            <a:r>
              <a:rPr lang="en-US" sz="3200" b="1" dirty="0"/>
              <a:t> (CBAM)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3A2E-EF43-3142-9B67-8DD967B9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bs-Latn-BA" sz="4400" dirty="0"/>
              <a:t>Jednako određivanje cijene ugljika</a:t>
            </a:r>
          </a:p>
          <a:p>
            <a:r>
              <a:rPr lang="bs-Latn-BA" sz="4400" dirty="0"/>
              <a:t>Poslovni subjekti iz EU plaćaju cijenu ugljika na svoju proizvodnju u EU</a:t>
            </a:r>
          </a:p>
          <a:p>
            <a:r>
              <a:rPr lang="bs-Latn-BA" sz="4400" dirty="0"/>
              <a:t>Uvoznici trebaju platiti ugljičnu prilagodbu koja odgovara cijeni koju bi bili platili da su njihovi proizvodi proizvedeni u skladu sa pravilima za određivanje cijene ugljika EU (ETS). </a:t>
            </a:r>
          </a:p>
          <a:p>
            <a:r>
              <a:rPr lang="bs-Latn-BA" sz="4400" dirty="0"/>
              <a:t>CBAM naknada će se prilagoditi kako bi se odrazila razina besplatne raspodjele emisijskih jedinica ETS-a EU koje se dodjeljuju proizvodnji EU u obuhvaćenim sektorima. </a:t>
            </a:r>
          </a:p>
          <a:p>
            <a:pPr marL="0" indent="0">
              <a:buNone/>
            </a:pPr>
            <a:r>
              <a:rPr lang="bs-Latn-BA" sz="4400" dirty="0"/>
              <a:t>Bez dvostrukog plaćanja</a:t>
            </a:r>
          </a:p>
          <a:p>
            <a:r>
              <a:rPr lang="bs-Latn-BA" sz="4400" dirty="0"/>
              <a:t>Ukoliko proizvođač koji nije iz EU može pokazati da je već platio cijenu ugljika, u trećoj zemlji, za proizvodnju proizvoda koji se uvozi, taj iznos se može odbiti za uvoznika u EU. </a:t>
            </a:r>
          </a:p>
          <a:p>
            <a:pPr marL="0" indent="0">
              <a:buNone/>
            </a:pPr>
            <a:r>
              <a:rPr lang="bs-Latn-BA" sz="4400" dirty="0"/>
              <a:t>Postepeno uvođenje, sa pojednostavljenim procedurama, kako bi se omogućilo poslovnim subjektima da se prilagode.</a:t>
            </a:r>
          </a:p>
          <a:p>
            <a:pPr marL="0" indent="0">
              <a:buNone/>
            </a:pPr>
            <a:r>
              <a:rPr lang="bs-Latn-BA" sz="4400" dirty="0"/>
              <a:t>Sektori za prvu fazu odabrani su na temelju 3 kriterija:</a:t>
            </a:r>
          </a:p>
          <a:p>
            <a:r>
              <a:rPr lang="bs-Latn-BA" sz="4400" dirty="0"/>
              <a:t>Visok rizik od izmještanja ugljika (Visoke emisije ugljika; Visok nivo trgovine)</a:t>
            </a:r>
          </a:p>
          <a:p>
            <a:r>
              <a:rPr lang="bs-Latn-BA" sz="4400" dirty="0"/>
              <a:t>Pokrivaju preko &gt;45% emisija CO2 iz sektora ETS-a</a:t>
            </a:r>
          </a:p>
          <a:p>
            <a:r>
              <a:rPr lang="bs-Latn-BA" sz="4400" dirty="0"/>
              <a:t>Praktična izvodljivost</a:t>
            </a:r>
          </a:p>
          <a:p>
            <a:endParaRPr lang="bs-Latn-BA" sz="4400" dirty="0"/>
          </a:p>
          <a:p>
            <a:endParaRPr lang="bs-Latn-BA" sz="4400" dirty="0"/>
          </a:p>
          <a:p>
            <a:endParaRPr lang="bs-Latn-BA" sz="4400" dirty="0"/>
          </a:p>
          <a:p>
            <a:endParaRPr lang="bs-Latn-BA" sz="4400" dirty="0"/>
          </a:p>
          <a:p>
            <a:r>
              <a:rPr lang="bs-Latn-BA" sz="4400" dirty="0"/>
              <a:t>U drugoj fazi, proširit će se na druge sektore</a:t>
            </a:r>
          </a:p>
          <a:p>
            <a:endParaRPr lang="bs-Latn-BA" sz="2400" dirty="0"/>
          </a:p>
          <a:p>
            <a:endParaRPr lang="bs-Latn-BA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E94BCE-CC2C-B75D-409E-909FB4AA9821}"/>
              </a:ext>
            </a:extLst>
          </p:cNvPr>
          <p:cNvGrpSpPr/>
          <p:nvPr/>
        </p:nvGrpSpPr>
        <p:grpSpPr>
          <a:xfrm>
            <a:off x="2763852" y="4321068"/>
            <a:ext cx="6819089" cy="1318839"/>
            <a:chOff x="2555516" y="4223751"/>
            <a:chExt cx="9746347" cy="183463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210AD92-6D39-88C2-88FE-01B4133C51CE}"/>
                </a:ext>
              </a:extLst>
            </p:cNvPr>
            <p:cNvSpPr/>
            <p:nvPr/>
          </p:nvSpPr>
          <p:spPr>
            <a:xfrm>
              <a:off x="2978266" y="4234261"/>
              <a:ext cx="1237301" cy="1112190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>
                <a:solidFill>
                  <a:srgbClr val="455560"/>
                </a:solidFill>
              </a:endParaRPr>
            </a:p>
          </p:txBody>
        </p:sp>
        <p:sp>
          <p:nvSpPr>
            <p:cNvPr id="9" name="Content Placeholder 7">
              <a:extLst>
                <a:ext uri="{FF2B5EF4-FFF2-40B4-BE49-F238E27FC236}">
                  <a16:creationId xmlns:a16="http://schemas.microsoft.com/office/drawing/2014/main" id="{B5788D07-C8A9-CF34-FDD0-65A6030DF027}"/>
                </a:ext>
              </a:extLst>
            </p:cNvPr>
            <p:cNvSpPr txBox="1">
              <a:spLocks/>
            </p:cNvSpPr>
            <p:nvPr/>
          </p:nvSpPr>
          <p:spPr>
            <a:xfrm>
              <a:off x="2555516" y="5421926"/>
              <a:ext cx="2082800" cy="360363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rgbClr val="455560"/>
                  </a:solidFill>
                </a:rPr>
                <a:t>CEMENT</a:t>
              </a:r>
            </a:p>
          </p:txBody>
        </p:sp>
        <p:sp>
          <p:nvSpPr>
            <p:cNvPr id="10" name="Content Placeholder 7">
              <a:extLst>
                <a:ext uri="{FF2B5EF4-FFF2-40B4-BE49-F238E27FC236}">
                  <a16:creationId xmlns:a16="http://schemas.microsoft.com/office/drawing/2014/main" id="{685F69BD-6D56-BC9A-F714-F26705D36C9B}"/>
                </a:ext>
              </a:extLst>
            </p:cNvPr>
            <p:cNvSpPr txBox="1">
              <a:spLocks/>
            </p:cNvSpPr>
            <p:nvPr/>
          </p:nvSpPr>
          <p:spPr>
            <a:xfrm>
              <a:off x="6525738" y="5442052"/>
              <a:ext cx="1794501" cy="27407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s-Latn-BA" sz="1200" b="1" dirty="0">
                  <a:solidFill>
                    <a:srgbClr val="455560"/>
                  </a:solidFill>
                </a:rPr>
                <a:t>   </a:t>
              </a:r>
              <a:r>
                <a:rPr lang="en-US" sz="1200" b="1" dirty="0">
                  <a:solidFill>
                    <a:srgbClr val="455560"/>
                  </a:solidFill>
                </a:rPr>
                <a:t>ALUMINI</a:t>
              </a:r>
              <a:r>
                <a:rPr lang="bs-Latn-BA" sz="1200" b="1" dirty="0">
                  <a:solidFill>
                    <a:srgbClr val="455560"/>
                  </a:solidFill>
                </a:rPr>
                <a:t>J</a:t>
              </a:r>
              <a:endParaRPr lang="en-US" sz="1200" b="1" dirty="0">
                <a:solidFill>
                  <a:srgbClr val="455560"/>
                </a:solidFill>
              </a:endParaRPr>
            </a:p>
          </p:txBody>
        </p:sp>
        <p:sp>
          <p:nvSpPr>
            <p:cNvPr id="11" name="Content Placeholder 7">
              <a:extLst>
                <a:ext uri="{FF2B5EF4-FFF2-40B4-BE49-F238E27FC236}">
                  <a16:creationId xmlns:a16="http://schemas.microsoft.com/office/drawing/2014/main" id="{45EE31D7-D42A-26B7-3409-FA6ACF523810}"/>
                </a:ext>
              </a:extLst>
            </p:cNvPr>
            <p:cNvSpPr txBox="1">
              <a:spLocks/>
            </p:cNvSpPr>
            <p:nvPr/>
          </p:nvSpPr>
          <p:spPr>
            <a:xfrm>
              <a:off x="4392965" y="5421926"/>
              <a:ext cx="2082794" cy="63645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s-Latn-BA" sz="1200" b="1" dirty="0">
                  <a:solidFill>
                    <a:srgbClr val="455560"/>
                  </a:solidFill>
                </a:rPr>
                <a:t>ŽELJEZO I ČELIK</a:t>
              </a:r>
              <a:endParaRPr lang="en-US" sz="1200" b="1" dirty="0">
                <a:solidFill>
                  <a:srgbClr val="45556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538DC7C-21C5-F1C6-8E17-26CF9374167F}"/>
                </a:ext>
              </a:extLst>
            </p:cNvPr>
            <p:cNvSpPr/>
            <p:nvPr/>
          </p:nvSpPr>
          <p:spPr>
            <a:xfrm>
              <a:off x="4726611" y="4234261"/>
              <a:ext cx="1237301" cy="1112191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>
                <a:solidFill>
                  <a:srgbClr val="45556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EDD389-D00A-E426-C0A4-7C06D005B411}"/>
                </a:ext>
              </a:extLst>
            </p:cNvPr>
            <p:cNvSpPr/>
            <p:nvPr/>
          </p:nvSpPr>
          <p:spPr>
            <a:xfrm>
              <a:off x="6729759" y="4228159"/>
              <a:ext cx="1143059" cy="114240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>
                <a:solidFill>
                  <a:srgbClr val="45556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D958563-0B6D-DC38-16CC-3F6A33CCAC90}"/>
                </a:ext>
              </a:extLst>
            </p:cNvPr>
            <p:cNvSpPr/>
            <p:nvPr/>
          </p:nvSpPr>
          <p:spPr>
            <a:xfrm>
              <a:off x="8638665" y="4223751"/>
              <a:ext cx="1237301" cy="111219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>
                <a:solidFill>
                  <a:srgbClr val="455560"/>
                </a:solidFill>
              </a:endParaRPr>
            </a:p>
          </p:txBody>
        </p:sp>
        <p:sp>
          <p:nvSpPr>
            <p:cNvPr id="15" name="Content Placeholder 7">
              <a:extLst>
                <a:ext uri="{FF2B5EF4-FFF2-40B4-BE49-F238E27FC236}">
                  <a16:creationId xmlns:a16="http://schemas.microsoft.com/office/drawing/2014/main" id="{30D0E7FD-8335-B9F3-7B9F-C8C46A661DF2}"/>
                </a:ext>
              </a:extLst>
            </p:cNvPr>
            <p:cNvSpPr txBox="1">
              <a:spLocks/>
            </p:cNvSpPr>
            <p:nvPr/>
          </p:nvSpPr>
          <p:spPr>
            <a:xfrm>
              <a:off x="8215915" y="5442052"/>
              <a:ext cx="2082800" cy="423300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s-Latn-BA" sz="1200" b="1" dirty="0">
                  <a:solidFill>
                    <a:srgbClr val="455560"/>
                  </a:solidFill>
                </a:rPr>
                <a:t>GNOJIVA</a:t>
              </a:r>
              <a:endParaRPr lang="en-US" sz="1200" b="1" dirty="0">
                <a:solidFill>
                  <a:srgbClr val="45556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0B979BD-3741-76FC-D0D9-5C3744B49497}"/>
                </a:ext>
              </a:extLst>
            </p:cNvPr>
            <p:cNvSpPr/>
            <p:nvPr/>
          </p:nvSpPr>
          <p:spPr>
            <a:xfrm>
              <a:off x="10641813" y="4309736"/>
              <a:ext cx="1237301" cy="1112190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>
                <a:solidFill>
                  <a:srgbClr val="455560"/>
                </a:solidFill>
              </a:endParaRPr>
            </a:p>
          </p:txBody>
        </p:sp>
        <p:sp>
          <p:nvSpPr>
            <p:cNvPr id="17" name="Content Placeholder 7">
              <a:extLst>
                <a:ext uri="{FF2B5EF4-FFF2-40B4-BE49-F238E27FC236}">
                  <a16:creationId xmlns:a16="http://schemas.microsoft.com/office/drawing/2014/main" id="{A0527EBE-97C1-A252-13B8-270139EE8761}"/>
                </a:ext>
              </a:extLst>
            </p:cNvPr>
            <p:cNvSpPr txBox="1">
              <a:spLocks/>
            </p:cNvSpPr>
            <p:nvPr/>
          </p:nvSpPr>
          <p:spPr>
            <a:xfrm>
              <a:off x="10219063" y="5442052"/>
              <a:ext cx="2082800" cy="423300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455560"/>
                  </a:solidFill>
                </a:rPr>
                <a:t>EL</a:t>
              </a:r>
              <a:r>
                <a:rPr lang="bs-Latn-BA" sz="1200" b="1" dirty="0">
                  <a:solidFill>
                    <a:srgbClr val="455560"/>
                  </a:solidFill>
                </a:rPr>
                <a:t>. ENERGIJA</a:t>
              </a:r>
              <a:endParaRPr lang="en-US" sz="1200" b="1" dirty="0">
                <a:solidFill>
                  <a:srgbClr val="455560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8E976DE-E5F0-DAC6-38D6-691369AA0415}"/>
                </a:ext>
              </a:extLst>
            </p:cNvPr>
            <p:cNvCxnSpPr>
              <a:cxnSpLocks/>
            </p:cNvCxnSpPr>
            <p:nvPr/>
          </p:nvCxnSpPr>
          <p:spPr>
            <a:xfrm>
              <a:off x="4274560" y="5442052"/>
              <a:ext cx="0" cy="340237"/>
            </a:xfrm>
            <a:prstGeom prst="line">
              <a:avLst/>
            </a:prstGeom>
            <a:ln>
              <a:solidFill>
                <a:srgbClr val="90C8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D0D228-AC27-EE0C-3110-91ECECA3CE4B}"/>
                </a:ext>
              </a:extLst>
            </p:cNvPr>
            <p:cNvCxnSpPr>
              <a:cxnSpLocks/>
            </p:cNvCxnSpPr>
            <p:nvPr/>
          </p:nvCxnSpPr>
          <p:spPr>
            <a:xfrm>
              <a:off x="6372153" y="5442052"/>
              <a:ext cx="0" cy="340237"/>
            </a:xfrm>
            <a:prstGeom prst="line">
              <a:avLst/>
            </a:prstGeom>
            <a:ln>
              <a:solidFill>
                <a:srgbClr val="90C8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F9B52AC-1D87-F2A3-A96C-CF4EF7853950}"/>
                </a:ext>
              </a:extLst>
            </p:cNvPr>
            <p:cNvCxnSpPr>
              <a:cxnSpLocks/>
            </p:cNvCxnSpPr>
            <p:nvPr/>
          </p:nvCxnSpPr>
          <p:spPr>
            <a:xfrm>
              <a:off x="8215914" y="5491479"/>
              <a:ext cx="0" cy="340237"/>
            </a:xfrm>
            <a:prstGeom prst="line">
              <a:avLst/>
            </a:prstGeom>
            <a:ln>
              <a:solidFill>
                <a:srgbClr val="90C8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AA4A3D8-C872-82BA-7B8C-3A1D2747C4CC}"/>
                </a:ext>
              </a:extLst>
            </p:cNvPr>
            <p:cNvCxnSpPr>
              <a:cxnSpLocks/>
            </p:cNvCxnSpPr>
            <p:nvPr/>
          </p:nvCxnSpPr>
          <p:spPr>
            <a:xfrm>
              <a:off x="10203791" y="5491479"/>
              <a:ext cx="0" cy="340237"/>
            </a:xfrm>
            <a:prstGeom prst="line">
              <a:avLst/>
            </a:prstGeom>
            <a:ln>
              <a:solidFill>
                <a:srgbClr val="90C8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797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>
            <a:normAutofit/>
          </a:bodyPr>
          <a:lstStyle/>
          <a:p>
            <a:r>
              <a:rPr lang="bs-Latn-BA" sz="4400" b="1" dirty="0">
                <a:ea typeface="+mn-ea"/>
              </a:rPr>
              <a:t>Međunarodno otvoren mehanizam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3A2E-EF43-3142-9B67-8DD967B9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CBAM </a:t>
            </a: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je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o</a:t>
            </a: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tvoren prema i potiče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napore ka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</a:t>
            </a: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k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arboni</a:t>
            </a: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zaciji 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tr</a:t>
            </a: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ećim zemljama 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preferira među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na</a:t>
            </a: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rodnu k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oordina</a:t>
            </a: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ciju zahvaljujući sistemu od pet razina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Metodologija stvarnih emisija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Zemlje koje primjenjuju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ETS </a:t>
            </a: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EU ili su povezane sa njim, bit će isključene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Cijena ugljika koja se plaća u trećim zemljama odbija se od prilagodbe za uvezene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pro</a:t>
            </a: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izvode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Međunarodni sporazumi o načinu uzimanja u obzir cijene ugljika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Posebna pravila o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ele</a:t>
            </a: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k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tri</a:t>
            </a: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čnoj energiji za zemlje čije tržište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ele</a:t>
            </a: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k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tri</a:t>
            </a: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čne energije je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“</a:t>
            </a: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spojeno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” </a:t>
            </a: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sa unutrašnjim tržištem električne energije Unije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2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>
            <a:normAutofit/>
          </a:bodyPr>
          <a:lstStyle/>
          <a:p>
            <a:r>
              <a:rPr lang="bs-Latn-BA" sz="4400" b="1" dirty="0">
                <a:ea typeface="+mn-ea"/>
              </a:rPr>
              <a:t>Međunarodno otvoren mehanizam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3A2E-EF43-3142-9B67-8DD967B9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550324" cy="435133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chemeClr val="tx2"/>
              </a:buClr>
            </a:pPr>
            <a:r>
              <a:rPr lang="bs-Latn-BA" sz="2400" dirty="0">
                <a:solidFill>
                  <a:srgbClr val="373D59"/>
                </a:solidFill>
              </a:rPr>
              <a:t>Na temelju kupljenih certifikata o emisijama </a:t>
            </a:r>
            <a:r>
              <a:rPr lang="en-US" sz="2400" dirty="0">
                <a:solidFill>
                  <a:srgbClr val="373D59"/>
                </a:solidFill>
              </a:rPr>
              <a:t>(EUR/tCO2</a:t>
            </a:r>
          </a:p>
          <a:p>
            <a:pPr>
              <a:spcAft>
                <a:spcPts val="1800"/>
              </a:spcAft>
              <a:buClr>
                <a:schemeClr val="tx2"/>
              </a:buClr>
            </a:pPr>
            <a:r>
              <a:rPr lang="en-US" sz="2400" dirty="0">
                <a:solidFill>
                  <a:srgbClr val="373D59"/>
                </a:solidFill>
              </a:rPr>
              <a:t>C</a:t>
            </a:r>
            <a:r>
              <a:rPr lang="bs-Latn-BA" sz="2400" dirty="0">
                <a:solidFill>
                  <a:srgbClr val="373D59"/>
                </a:solidFill>
              </a:rPr>
              <a:t>ijena c</a:t>
            </a:r>
            <a:r>
              <a:rPr lang="en-US" sz="2400" dirty="0" err="1">
                <a:solidFill>
                  <a:srgbClr val="373D59"/>
                </a:solidFill>
              </a:rPr>
              <a:t>ertifi</a:t>
            </a:r>
            <a:r>
              <a:rPr lang="bs-Latn-BA" sz="2400" dirty="0">
                <a:solidFill>
                  <a:srgbClr val="373D59"/>
                </a:solidFill>
              </a:rPr>
              <a:t>kata temelji se na prosječnoj cijeni </a:t>
            </a:r>
            <a:r>
              <a:rPr lang="en-US" sz="2400" dirty="0">
                <a:solidFill>
                  <a:srgbClr val="373D59"/>
                </a:solidFill>
              </a:rPr>
              <a:t>tr</a:t>
            </a:r>
            <a:r>
              <a:rPr lang="bs-Latn-BA" sz="2400" dirty="0">
                <a:solidFill>
                  <a:srgbClr val="373D59"/>
                </a:solidFill>
              </a:rPr>
              <a:t>govanja dozvoljenim emisijskim jedinicama</a:t>
            </a:r>
            <a:r>
              <a:rPr lang="en-US" sz="2400" dirty="0">
                <a:solidFill>
                  <a:srgbClr val="373D59"/>
                </a:solidFill>
              </a:rPr>
              <a:t> EU ETS (</a:t>
            </a:r>
            <a:r>
              <a:rPr lang="bs-Latn-BA" sz="2400" dirty="0">
                <a:solidFill>
                  <a:srgbClr val="373D59"/>
                </a:solidFill>
              </a:rPr>
              <a:t>u sedmici </a:t>
            </a:r>
            <a:r>
              <a:rPr lang="en-US" sz="2400" dirty="0" err="1">
                <a:solidFill>
                  <a:srgbClr val="373D59"/>
                </a:solidFill>
              </a:rPr>
              <a:t>pri</a:t>
            </a:r>
            <a:r>
              <a:rPr lang="bs-Latn-BA" sz="2400" dirty="0">
                <a:solidFill>
                  <a:srgbClr val="373D59"/>
                </a:solidFill>
              </a:rPr>
              <a:t>je uvoza</a:t>
            </a:r>
            <a:r>
              <a:rPr lang="en-US" sz="2400" dirty="0">
                <a:solidFill>
                  <a:srgbClr val="373D59"/>
                </a:solidFill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C0FE0D-EFDB-C45C-F417-D360DBB7F03A}"/>
              </a:ext>
            </a:extLst>
          </p:cNvPr>
          <p:cNvGrpSpPr/>
          <p:nvPr/>
        </p:nvGrpSpPr>
        <p:grpSpPr>
          <a:xfrm>
            <a:off x="4455001" y="1825625"/>
            <a:ext cx="7002906" cy="3250281"/>
            <a:chOff x="3415549" y="1350975"/>
            <a:chExt cx="8987106" cy="47213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3A2586-B7C2-6216-6D84-20EADD006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910" y="2146550"/>
              <a:ext cx="8777745" cy="39257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59BC0E-5D95-99DA-CCB3-ACFF2CD77EE7}"/>
                </a:ext>
              </a:extLst>
            </p:cNvPr>
            <p:cNvSpPr txBox="1"/>
            <p:nvPr/>
          </p:nvSpPr>
          <p:spPr>
            <a:xfrm>
              <a:off x="3415549" y="2152464"/>
              <a:ext cx="3215808" cy="40236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just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373D59"/>
                  </a:solidFill>
                </a:defRPr>
              </a:lvl1pPr>
              <a:lvl2pPr marL="685800" indent="-228600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/>
              </a:lvl2pPr>
              <a:lvl3pPr marL="1143000" indent="-228600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lvl3pPr>
              <a:lvl4pPr marL="1600200" indent="-228600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600"/>
              </a:lvl4pPr>
              <a:lvl5pPr marL="2057400" indent="-228600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60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l">
                <a:buNone/>
              </a:pPr>
              <a:r>
                <a:rPr lang="bs-Latn-BA" sz="1200" b="1" dirty="0">
                  <a:solidFill>
                    <a:srgbClr val="A1C7E3"/>
                  </a:solidFill>
                </a:rPr>
                <a:t>Prijelazna faza </a:t>
              </a:r>
              <a:r>
                <a:rPr lang="fr-BE" sz="1200" b="1" dirty="0">
                  <a:solidFill>
                    <a:srgbClr val="A1C7E3"/>
                  </a:solidFill>
                </a:rPr>
                <a:t>2023</a:t>
              </a:r>
              <a:r>
                <a:rPr lang="bs-Latn-BA" sz="1200" b="1" dirty="0">
                  <a:solidFill>
                    <a:srgbClr val="A1C7E3"/>
                  </a:solidFill>
                </a:rPr>
                <a:t>.</a:t>
              </a:r>
              <a:r>
                <a:rPr lang="fr-BE" sz="1200" b="1" dirty="0">
                  <a:solidFill>
                    <a:srgbClr val="A1C7E3"/>
                  </a:solidFill>
                </a:rPr>
                <a:t>-</a:t>
              </a:r>
              <a:r>
                <a:rPr lang="bs-Latn-BA" sz="1200" b="1" dirty="0">
                  <a:solidFill>
                    <a:srgbClr val="A1C7E3"/>
                  </a:solidFill>
                </a:rPr>
                <a:t>20</a:t>
              </a:r>
              <a:r>
                <a:rPr lang="fr-BE" sz="1200" b="1" dirty="0">
                  <a:solidFill>
                    <a:srgbClr val="A1C7E3"/>
                  </a:solidFill>
                </a:rPr>
                <a:t>25</a:t>
              </a:r>
              <a:r>
                <a:rPr lang="bs-Latn-BA" sz="1200" b="1" dirty="0">
                  <a:solidFill>
                    <a:srgbClr val="A1C7E3"/>
                  </a:solidFill>
                </a:rPr>
                <a:t>.</a:t>
              </a:r>
              <a:r>
                <a:rPr lang="fr-BE" sz="1200" b="1" dirty="0">
                  <a:solidFill>
                    <a:srgbClr val="A1C7E3"/>
                  </a:solidFill>
                </a:rPr>
                <a:t> </a:t>
              </a:r>
              <a:endParaRPr lang="en-US" sz="1200" b="1" dirty="0">
                <a:solidFill>
                  <a:srgbClr val="A1C7E3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FFBCAB-C2D6-F750-CB70-4B5E4EDC39CD}"/>
                </a:ext>
              </a:extLst>
            </p:cNvPr>
            <p:cNvSpPr/>
            <p:nvPr/>
          </p:nvSpPr>
          <p:spPr>
            <a:xfrm>
              <a:off x="3438260" y="2584662"/>
              <a:ext cx="2511440" cy="40236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/>
            <a:p>
              <a:pPr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None/>
              </a:pPr>
              <a:r>
                <a:rPr lang="bs-Latn-BA" sz="1200" dirty="0">
                  <a:solidFill>
                    <a:srgbClr val="373D59"/>
                  </a:solidFill>
                </a:rPr>
                <a:t>Praćenje i izvještavanje</a:t>
              </a:r>
              <a:endParaRPr lang="en-US" sz="1200" dirty="0">
                <a:solidFill>
                  <a:srgbClr val="373D59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696AB74-6760-6DF7-CCA7-1A54BE6BEAE8}"/>
                </a:ext>
              </a:extLst>
            </p:cNvPr>
            <p:cNvSpPr/>
            <p:nvPr/>
          </p:nvSpPr>
          <p:spPr>
            <a:xfrm>
              <a:off x="6187426" y="5145134"/>
              <a:ext cx="670095" cy="615038"/>
            </a:xfrm>
            <a:prstGeom prst="ellipse">
              <a:avLst/>
            </a:prstGeom>
            <a:solidFill>
              <a:srgbClr val="02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7EDAB6-47E9-D86F-E399-013AD5BA5832}"/>
                </a:ext>
              </a:extLst>
            </p:cNvPr>
            <p:cNvSpPr txBox="1"/>
            <p:nvPr/>
          </p:nvSpPr>
          <p:spPr>
            <a:xfrm>
              <a:off x="8217713" y="1350975"/>
              <a:ext cx="4184942" cy="40236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just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373D59"/>
                  </a:solidFill>
                </a:defRPr>
              </a:lvl1pPr>
              <a:lvl2pPr marL="685800" indent="-228600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/>
              </a:lvl2pPr>
              <a:lvl3pPr marL="1143000" indent="-228600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lvl3pPr>
              <a:lvl4pPr marL="1600200" indent="-228600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600"/>
              </a:lvl4pPr>
              <a:lvl5pPr marL="2057400" indent="-228600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60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l">
                <a:buNone/>
              </a:pPr>
              <a:r>
                <a:rPr lang="fr-BE" sz="1200" b="1" dirty="0"/>
                <a:t>Pos</a:t>
              </a:r>
              <a:r>
                <a:rPr lang="bs-Latn-BA" sz="1200" b="1" dirty="0"/>
                <a:t>lije prijelazne faze </a:t>
              </a:r>
              <a:r>
                <a:rPr lang="fr-BE" sz="1200" b="1" dirty="0">
                  <a:solidFill>
                    <a:srgbClr val="A1C7E3"/>
                  </a:solidFill>
                </a:rPr>
                <a:t>2026</a:t>
              </a:r>
              <a:r>
                <a:rPr lang="bs-Latn-BA" sz="1200" b="1" dirty="0">
                  <a:solidFill>
                    <a:srgbClr val="A1C7E3"/>
                  </a:solidFill>
                </a:rPr>
                <a:t>. i dalje</a:t>
              </a:r>
              <a:endParaRPr lang="en-US" sz="1200" b="1" dirty="0">
                <a:solidFill>
                  <a:srgbClr val="A1C7E3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FAA738-69A4-90C6-4DBA-7F92616065E1}"/>
                </a:ext>
              </a:extLst>
            </p:cNvPr>
            <p:cNvSpPr/>
            <p:nvPr/>
          </p:nvSpPr>
          <p:spPr>
            <a:xfrm>
              <a:off x="9277754" y="1753340"/>
              <a:ext cx="2500321" cy="234713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/>
            <a:p>
              <a:pPr>
                <a:spcAft>
                  <a:spcPts val="1800"/>
                </a:spcAft>
                <a:buClr>
                  <a:schemeClr val="tx2"/>
                </a:buClr>
              </a:pPr>
              <a:r>
                <a:rPr lang="bs-Latn-BA" sz="1200" b="1" dirty="0">
                  <a:solidFill>
                    <a:srgbClr val="373D59"/>
                  </a:solidFill>
                </a:rPr>
                <a:t>Uvoznici moraju prijaviti </a:t>
              </a:r>
              <a:r>
                <a:rPr lang="bs-Latn-BA" sz="1200" dirty="0">
                  <a:solidFill>
                    <a:srgbClr val="373D59"/>
                  </a:solidFill>
                </a:rPr>
                <a:t>iznos „ugrađenih“ emisija u ukupnoj količini robe koju uvoze</a:t>
              </a:r>
              <a:r>
                <a:rPr lang="en-GB" sz="1200" dirty="0">
                  <a:solidFill>
                    <a:srgbClr val="373D59"/>
                  </a:solidFill>
                </a:rPr>
                <a:t>. </a:t>
              </a:r>
              <a:r>
                <a:rPr lang="bs-Latn-BA" sz="1200" dirty="0">
                  <a:solidFill>
                    <a:srgbClr val="373D59"/>
                  </a:solidFill>
                </a:rPr>
                <a:t>Pravila za izračun ugrađenih emisija su jasno utvrđena</a:t>
              </a:r>
              <a:r>
                <a:rPr lang="en-GB" sz="1200" dirty="0">
                  <a:solidFill>
                    <a:srgbClr val="373D59"/>
                  </a:solidFill>
                </a:rPr>
                <a:t>. </a:t>
              </a:r>
            </a:p>
            <a:p>
              <a:pPr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None/>
              </a:pPr>
              <a:endParaRPr lang="en-GB" sz="1200" dirty="0">
                <a:solidFill>
                  <a:srgbClr val="373D59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390EAD-91C9-B2B7-6D7E-3779876851D4}"/>
                </a:ext>
              </a:extLst>
            </p:cNvPr>
            <p:cNvCxnSpPr/>
            <p:nvPr/>
          </p:nvCxnSpPr>
          <p:spPr>
            <a:xfrm flipH="1">
              <a:off x="3574525" y="2584662"/>
              <a:ext cx="2203327" cy="0"/>
            </a:xfrm>
            <a:prstGeom prst="line">
              <a:avLst/>
            </a:prstGeom>
            <a:ln w="12700">
              <a:solidFill>
                <a:srgbClr val="02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17DE86-7A43-5E58-714A-AE54B4E187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61116" y="1741355"/>
              <a:ext cx="3454796" cy="11985"/>
            </a:xfrm>
            <a:prstGeom prst="line">
              <a:avLst/>
            </a:prstGeom>
            <a:ln w="12700">
              <a:solidFill>
                <a:srgbClr val="02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35788E-0CA3-8EA7-D8DC-41C640797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522" y="5141332"/>
              <a:ext cx="567903" cy="622641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83660-BCC6-5089-A4EF-A97A9AC4ACE5}"/>
                </a:ext>
              </a:extLst>
            </p:cNvPr>
            <p:cNvSpPr/>
            <p:nvPr/>
          </p:nvSpPr>
          <p:spPr>
            <a:xfrm>
              <a:off x="10284169" y="5145134"/>
              <a:ext cx="670095" cy="615038"/>
            </a:xfrm>
            <a:prstGeom prst="ellipse">
              <a:avLst/>
            </a:prstGeom>
            <a:solidFill>
              <a:srgbClr val="02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2E2429-6CF8-7501-D01A-0DABE5150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9481" y="5164958"/>
              <a:ext cx="499470" cy="546952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A182A7A-3C7A-6426-416A-62609DA00FBB}"/>
                </a:ext>
              </a:extLst>
            </p:cNvPr>
            <p:cNvSpPr/>
            <p:nvPr/>
          </p:nvSpPr>
          <p:spPr>
            <a:xfrm>
              <a:off x="8260806" y="2260868"/>
              <a:ext cx="670095" cy="615038"/>
            </a:xfrm>
            <a:prstGeom prst="ellipse">
              <a:avLst/>
            </a:prstGeom>
            <a:solidFill>
              <a:srgbClr val="02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B90F9E0-22DB-EDCA-8F18-1B7684446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7713" y="2206553"/>
              <a:ext cx="723846" cy="723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735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>
            <a:normAutofit/>
          </a:bodyPr>
          <a:lstStyle/>
          <a:p>
            <a:r>
              <a:rPr lang="bs-Latn-BA" sz="4400" b="1" dirty="0">
                <a:ea typeface="+mn-ea"/>
              </a:rPr>
              <a:t>Proces izrade zakona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E649ED1-5274-9DA1-EDCC-DF0C74CD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err="1"/>
              <a:t>Pra</a:t>
            </a:r>
            <a:r>
              <a:rPr lang="bs-Latn-BA" sz="2400" dirty="0"/>
              <a:t>k</a:t>
            </a:r>
            <a:r>
              <a:rPr lang="en-GB" sz="2400" dirty="0" err="1"/>
              <a:t>ti</a:t>
            </a:r>
            <a:r>
              <a:rPr lang="bs-Latn-BA" sz="2400" dirty="0"/>
              <a:t>čna </a:t>
            </a:r>
            <a:r>
              <a:rPr lang="en-GB" sz="2400" dirty="0" err="1"/>
              <a:t>implementa</a:t>
            </a:r>
            <a:r>
              <a:rPr lang="bs-Latn-BA" sz="2400" dirty="0"/>
              <a:t>cija za</a:t>
            </a:r>
            <a:r>
              <a:rPr lang="en-GB" sz="2400" dirty="0"/>
              <a:t> </a:t>
            </a:r>
            <a:r>
              <a:rPr lang="bs-Latn-BA" sz="2400" dirty="0"/>
              <a:t>uvoznike</a:t>
            </a:r>
            <a:r>
              <a:rPr lang="en-GB" sz="2400" dirty="0"/>
              <a:t>:</a:t>
            </a:r>
            <a:endParaRPr lang="bs-Latn-BA" sz="2400" dirty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en-GB" sz="1400" dirty="0" err="1"/>
              <a:t>Izvor</a:t>
            </a:r>
            <a:r>
              <a:rPr lang="en-GB" sz="1400" dirty="0"/>
              <a:t>: EU VM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3" name="Picture 2" descr="This infographic describes how the CBAM works in practice">
            <a:extLst>
              <a:ext uri="{FF2B5EF4-FFF2-40B4-BE49-F238E27FC236}">
                <a16:creationId xmlns:a16="http://schemas.microsoft.com/office/drawing/2014/main" id="{B84C955D-F0C7-3352-961C-79A06834B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t="46879" r="9360" b="22877"/>
          <a:stretch/>
        </p:blipFill>
        <p:spPr bwMode="auto">
          <a:xfrm>
            <a:off x="838200" y="2434764"/>
            <a:ext cx="5856051" cy="11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493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>
            <a:normAutofit/>
          </a:bodyPr>
          <a:lstStyle/>
          <a:p>
            <a:r>
              <a:rPr lang="bs-Latn-BA" b="1" dirty="0">
                <a:ea typeface="+mn-ea"/>
              </a:rPr>
              <a:t>Međunarodni razgovori</a:t>
            </a:r>
            <a:endParaRPr lang="bs-Latn-BA" sz="4400" b="1" dirty="0">
              <a:ea typeface="+mn-ea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E649ED1-5274-9DA1-EDCC-DF0C74CD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/>
              <a:t>13. decembra 2022., Vijeće i Evropski parlament postigli su politički sporazum o primjeni CBAM-a.</a:t>
            </a:r>
            <a:endParaRPr lang="en-GB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D3E0F66D-44CD-A922-0899-E2D997970D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484009"/>
              </p:ext>
            </p:extLst>
          </p:nvPr>
        </p:nvGraphicFramePr>
        <p:xfrm>
          <a:off x="4439345" y="2872788"/>
          <a:ext cx="6768250" cy="2406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F38DD5E9-2A50-7C67-EADB-3923A067AB3B}"/>
              </a:ext>
            </a:extLst>
          </p:cNvPr>
          <p:cNvGrpSpPr/>
          <p:nvPr/>
        </p:nvGrpSpPr>
        <p:grpSpPr>
          <a:xfrm>
            <a:off x="736697" y="2922925"/>
            <a:ext cx="3804152" cy="1792256"/>
            <a:chOff x="1672133" y="2122802"/>
            <a:chExt cx="4496431" cy="25167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2C9D49-1005-687D-1096-B64B324613C8}"/>
                </a:ext>
              </a:extLst>
            </p:cNvPr>
            <p:cNvSpPr txBox="1"/>
            <p:nvPr/>
          </p:nvSpPr>
          <p:spPr>
            <a:xfrm>
              <a:off x="4961584" y="2195467"/>
              <a:ext cx="1206980" cy="1099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b="1" dirty="0" err="1">
                  <a:solidFill>
                    <a:srgbClr val="373D59"/>
                  </a:solidFill>
                </a:rPr>
                <a:t>Bilateral</a:t>
              </a:r>
              <a:r>
                <a:rPr lang="bs-Latn-BA" sz="1200" b="1" dirty="0">
                  <a:solidFill>
                    <a:srgbClr val="373D59"/>
                  </a:solidFill>
                </a:rPr>
                <a:t>ni razgovori</a:t>
              </a:r>
              <a:endParaRPr lang="en-US" sz="1200" i="1" dirty="0">
                <a:solidFill>
                  <a:srgbClr val="373D59"/>
                </a:solidFill>
              </a:endParaRPr>
            </a:p>
            <a:p>
              <a:endParaRPr lang="en-US" sz="1200" i="1" dirty="0">
                <a:solidFill>
                  <a:srgbClr val="373D59"/>
                </a:solidFill>
              </a:endParaRPr>
            </a:p>
            <a:p>
              <a:endParaRPr lang="en-US" sz="1200" i="1" dirty="0">
                <a:solidFill>
                  <a:srgbClr val="373D59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98FDCF-FE06-0BA1-7448-0B039B29AAC7}"/>
                </a:ext>
              </a:extLst>
            </p:cNvPr>
            <p:cNvSpPr txBox="1"/>
            <p:nvPr/>
          </p:nvSpPr>
          <p:spPr>
            <a:xfrm>
              <a:off x="4730478" y="3594544"/>
              <a:ext cx="1361215" cy="366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600"/>
                </a:spcAft>
              </a:pPr>
              <a:r>
                <a:rPr lang="bs-Latn-BA" sz="1200" b="1" dirty="0">
                  <a:solidFill>
                    <a:srgbClr val="373D59"/>
                  </a:solidFill>
                </a:rPr>
                <a:t>K</a:t>
              </a:r>
              <a:r>
                <a:rPr lang="en-IE" sz="1200" b="1" dirty="0" err="1">
                  <a:solidFill>
                    <a:srgbClr val="373D59"/>
                  </a:solidFill>
                </a:rPr>
                <a:t>limat</a:t>
              </a:r>
              <a:r>
                <a:rPr lang="bs-Latn-BA" sz="1200" b="1" dirty="0">
                  <a:solidFill>
                    <a:srgbClr val="373D59"/>
                  </a:solidFill>
                </a:rPr>
                <a:t>ski k</a:t>
              </a:r>
              <a:r>
                <a:rPr lang="en-IE" sz="1200" b="1" dirty="0" err="1">
                  <a:solidFill>
                    <a:srgbClr val="373D59"/>
                  </a:solidFill>
                </a:rPr>
                <a:t>lub</a:t>
              </a:r>
              <a:endParaRPr lang="en-IE" sz="1200" b="1" dirty="0">
                <a:solidFill>
                  <a:srgbClr val="373D59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073B2B-1794-F65B-2A68-3E63EC757D41}"/>
                </a:ext>
              </a:extLst>
            </p:cNvPr>
            <p:cNvGrpSpPr/>
            <p:nvPr/>
          </p:nvGrpSpPr>
          <p:grpSpPr>
            <a:xfrm>
              <a:off x="1672133" y="2122802"/>
              <a:ext cx="4423868" cy="2516766"/>
              <a:chOff x="1672132" y="2122802"/>
              <a:chExt cx="7432957" cy="3837818"/>
            </a:xfrm>
          </p:grpSpPr>
          <p:sp>
            <p:nvSpPr>
              <p:cNvPr id="8" name="Hexagon 7">
                <a:extLst>
                  <a:ext uri="{FF2B5EF4-FFF2-40B4-BE49-F238E27FC236}">
                    <a16:creationId xmlns:a16="http://schemas.microsoft.com/office/drawing/2014/main" id="{E7281AA6-FDEA-EDC1-EE0F-ACD313124DD2}"/>
                  </a:ext>
                </a:extLst>
              </p:cNvPr>
              <p:cNvSpPr/>
              <p:nvPr/>
            </p:nvSpPr>
            <p:spPr>
              <a:xfrm>
                <a:off x="5533043" y="4083985"/>
                <a:ext cx="1426217" cy="1229497"/>
              </a:xfrm>
              <a:prstGeom prst="hexagon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7CEC5D78-8ECF-41B6-AB1F-7D09B3203E41}"/>
                  </a:ext>
                </a:extLst>
              </p:cNvPr>
              <p:cNvSpPr/>
              <p:nvPr/>
            </p:nvSpPr>
            <p:spPr>
              <a:xfrm>
                <a:off x="4363540" y="2122802"/>
                <a:ext cx="1426217" cy="1229497"/>
              </a:xfrm>
              <a:prstGeom prst="hexagon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52A3AFA1-4C15-0F54-B382-B4838B8D73A9}"/>
                  </a:ext>
                </a:extLst>
              </p:cNvPr>
              <p:cNvSpPr/>
              <p:nvPr/>
            </p:nvSpPr>
            <p:spPr>
              <a:xfrm>
                <a:off x="4361898" y="4731123"/>
                <a:ext cx="1426217" cy="1229497"/>
              </a:xfrm>
              <a:prstGeom prst="hexag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E2708E3F-5689-B950-55E0-AF6958840298}"/>
                  </a:ext>
                </a:extLst>
              </p:cNvPr>
              <p:cNvSpPr/>
              <p:nvPr/>
            </p:nvSpPr>
            <p:spPr>
              <a:xfrm>
                <a:off x="5547325" y="2768838"/>
                <a:ext cx="1426217" cy="1229497"/>
              </a:xfrm>
              <a:prstGeom prst="hexagon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024AC825-C8BD-2CA6-E3A4-298A685ADA5C}"/>
                  </a:ext>
                </a:extLst>
              </p:cNvPr>
              <p:cNvSpPr/>
              <p:nvPr/>
            </p:nvSpPr>
            <p:spPr>
              <a:xfrm>
                <a:off x="4361898" y="3419223"/>
                <a:ext cx="1426217" cy="1229497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0DC1E2-9FEE-43D7-E851-D02835CDB2C8}"/>
                  </a:ext>
                </a:extLst>
              </p:cNvPr>
              <p:cNvSpPr txBox="1"/>
              <p:nvPr/>
            </p:nvSpPr>
            <p:spPr>
              <a:xfrm>
                <a:off x="1672132" y="3647747"/>
                <a:ext cx="2915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600"/>
                  </a:spcAft>
                </a:pPr>
                <a:r>
                  <a:rPr lang="en-IE" sz="1200" b="1" dirty="0">
                    <a:solidFill>
                      <a:srgbClr val="373D59"/>
                    </a:solidFill>
                  </a:rPr>
                  <a:t>G20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D591CAD-83C0-9F8E-DF24-1B21404A2043}"/>
                  </a:ext>
                </a:extLst>
              </p:cNvPr>
              <p:cNvCxnSpPr>
                <a:cxnSpLocks/>
                <a:stCxn id="15" idx="0"/>
              </p:cNvCxnSpPr>
              <p:nvPr/>
            </p:nvCxnSpPr>
            <p:spPr bwMode="auto">
              <a:xfrm flipV="1">
                <a:off x="2259994" y="4711808"/>
                <a:ext cx="3197012" cy="9872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3A6193-7B6D-6E5D-C31F-86B715974F35}"/>
                  </a:ext>
                </a:extLst>
              </p:cNvPr>
              <p:cNvSpPr txBox="1"/>
              <p:nvPr/>
            </p:nvSpPr>
            <p:spPr>
              <a:xfrm>
                <a:off x="1672132" y="4721680"/>
                <a:ext cx="11757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373D59"/>
                    </a:solidFill>
                  </a:rPr>
                  <a:t>OECD IFPC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AF80068-3D3B-B05D-C45A-A98DE0389AAA}"/>
                  </a:ext>
                </a:extLst>
              </p:cNvPr>
              <p:cNvCxnSpPr/>
              <p:nvPr/>
            </p:nvCxnSpPr>
            <p:spPr bwMode="auto">
              <a:xfrm>
                <a:off x="2655651" y="3483939"/>
                <a:ext cx="1874020" cy="19885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490E933-848A-1E6E-C128-08CC338028D4}"/>
                  </a:ext>
                </a:extLst>
              </p:cNvPr>
              <p:cNvCxnSpPr/>
              <p:nvPr/>
            </p:nvCxnSpPr>
            <p:spPr bwMode="auto">
              <a:xfrm flipH="1">
                <a:off x="7252611" y="2129216"/>
                <a:ext cx="180384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5B7A59-9010-6F55-C3E9-2CC49EFEEE6E}"/>
                  </a:ext>
                </a:extLst>
              </p:cNvPr>
              <p:cNvSpPr txBox="1"/>
              <p:nvPr/>
            </p:nvSpPr>
            <p:spPr>
              <a:xfrm>
                <a:off x="1672132" y="2397201"/>
                <a:ext cx="36108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600"/>
                  </a:spcAft>
                </a:pPr>
                <a:r>
                  <a:rPr lang="en-IE" sz="1200" b="1" dirty="0">
                    <a:solidFill>
                      <a:srgbClr val="373D59"/>
                    </a:solidFill>
                  </a:rPr>
                  <a:t>G7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31781DB-104C-4E7B-C699-03408D392C83}"/>
                  </a:ext>
                </a:extLst>
              </p:cNvPr>
              <p:cNvCxnSpPr/>
              <p:nvPr/>
            </p:nvCxnSpPr>
            <p:spPr>
              <a:xfrm flipH="1">
                <a:off x="6765045" y="2128709"/>
                <a:ext cx="487567" cy="55526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21" name="Picture 12" descr="Buffer Icon - Download in Glyph Style">
                <a:extLst>
                  <a:ext uri="{FF2B5EF4-FFF2-40B4-BE49-F238E27FC236}">
                    <a16:creationId xmlns:a16="http://schemas.microsoft.com/office/drawing/2014/main" id="{3A8C1D5F-02FE-10A5-12D1-6A81B7E87A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6017" y="3483939"/>
                <a:ext cx="1113583" cy="1113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6" descr="Household Armchair Icon | Android Iconset | Icons8">
                <a:extLst>
                  <a:ext uri="{FF2B5EF4-FFF2-40B4-BE49-F238E27FC236}">
                    <a16:creationId xmlns:a16="http://schemas.microsoft.com/office/drawing/2014/main" id="{E0C91210-3A6D-7D41-9BAB-FFFE01BCB6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6946" y="4303113"/>
                <a:ext cx="816157" cy="816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DECD20A-943D-C211-B189-A8775762ED3D}"/>
                  </a:ext>
                </a:extLst>
              </p:cNvPr>
              <p:cNvCxnSpPr/>
              <p:nvPr/>
            </p:nvCxnSpPr>
            <p:spPr bwMode="auto">
              <a:xfrm flipV="1">
                <a:off x="2655651" y="2289858"/>
                <a:ext cx="1851990" cy="154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25" name="Picture 6" descr="Reduce Carbon Footprint Icon - Download Reduce Carbon Footprint Icon 23765  | Noun Project">
                <a:extLst>
                  <a:ext uri="{FF2B5EF4-FFF2-40B4-BE49-F238E27FC236}">
                    <a16:creationId xmlns:a16="http://schemas.microsoft.com/office/drawing/2014/main" id="{2C9F3EC2-E492-1BDC-8A64-65C89BD85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1661" y="4906317"/>
                <a:ext cx="896114" cy="8961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7AF0F66-780D-9D34-A931-F23A13DE5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927" y="2937700"/>
                <a:ext cx="920288" cy="920288"/>
              </a:xfrm>
              <a:prstGeom prst="rect">
                <a:avLst/>
              </a:prstGeom>
            </p:spPr>
          </p:pic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4902E16-075B-FBA0-3758-8163E6DB6624}"/>
                  </a:ext>
                </a:extLst>
              </p:cNvPr>
              <p:cNvCxnSpPr/>
              <p:nvPr/>
            </p:nvCxnSpPr>
            <p:spPr bwMode="auto">
              <a:xfrm flipH="1">
                <a:off x="6937006" y="4367063"/>
                <a:ext cx="216808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10" descr="group discussion Icon - Download group discussion Icon 961343 | Noun Project">
                <a:extLst>
                  <a:ext uri="{FF2B5EF4-FFF2-40B4-BE49-F238E27FC236}">
                    <a16:creationId xmlns:a16="http://schemas.microsoft.com/office/drawing/2014/main" id="{10E4B1B9-1D1E-F0D7-2D8C-BA7BD48787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4168" y="2305268"/>
                <a:ext cx="782838" cy="782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4721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916D-A7B1-FD47-BE12-BE1B55E795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sz="5400" b="1" dirty="0"/>
              <a:t>Pregled prezentacije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ACF55-45B6-2C4F-B336-76C8F2BC31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b="1" dirty="0"/>
              <a:t>Zeleni plan EU</a:t>
            </a:r>
          </a:p>
          <a:p>
            <a:r>
              <a:rPr lang="bs-Latn-BA" dirty="0"/>
              <a:t>Revizija ETS-a EU</a:t>
            </a:r>
          </a:p>
          <a:p>
            <a:r>
              <a:rPr lang="bs-Latn-BA" dirty="0"/>
              <a:t>Mehanizam za graničnu prilagodbu emisija ugljika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5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>
            <a:normAutofit/>
          </a:bodyPr>
          <a:lstStyle/>
          <a:p>
            <a:r>
              <a:rPr lang="bs-Latn-BA" dirty="0"/>
              <a:t>EU Zeleni plan (EGD)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3A2E-EF43-3142-9B67-8DD967B9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74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E</a:t>
            </a:r>
            <a:r>
              <a:rPr lang="bs-Latn-BA" sz="2400" dirty="0"/>
              <a:t>k</a:t>
            </a:r>
            <a:r>
              <a:rPr lang="en-US" sz="2400" dirty="0" err="1"/>
              <a:t>onom</a:t>
            </a:r>
            <a:r>
              <a:rPr lang="bs-Latn-BA" sz="2400" dirty="0"/>
              <a:t>ska s</a:t>
            </a:r>
            <a:r>
              <a:rPr lang="en-GB" sz="2400" dirty="0" err="1"/>
              <a:t>trateg</a:t>
            </a:r>
            <a:r>
              <a:rPr lang="bs-Latn-BA" sz="2400" dirty="0"/>
              <a:t>ija EU, koja ima za cilj da Evropa postane k</a:t>
            </a:r>
            <a:r>
              <a:rPr lang="en-GB" sz="2400" dirty="0" err="1"/>
              <a:t>limat</a:t>
            </a:r>
            <a:r>
              <a:rPr lang="bs-Latn-BA" sz="2400" dirty="0"/>
              <a:t>ski </a:t>
            </a:r>
            <a:r>
              <a:rPr lang="en-GB" sz="2400" dirty="0"/>
              <a:t>neutral</a:t>
            </a:r>
            <a:r>
              <a:rPr lang="bs-Latn-BA" sz="2400" dirty="0"/>
              <a:t>an kontinent do </a:t>
            </a:r>
            <a:r>
              <a:rPr lang="en-GB" sz="2400" dirty="0"/>
              <a:t>2050</a:t>
            </a:r>
            <a:r>
              <a:rPr lang="bs-Latn-BA" sz="2400" dirty="0"/>
              <a:t>. godine,</a:t>
            </a:r>
            <a:r>
              <a:rPr lang="en-GB" sz="2400" dirty="0"/>
              <a:t> </a:t>
            </a:r>
            <a:r>
              <a:rPr lang="bs-Latn-BA" sz="2400" dirty="0"/>
              <a:t>uz istovremeno osiguravanje pravedne </a:t>
            </a:r>
            <a:r>
              <a:rPr lang="en-GB" sz="2400" dirty="0" err="1"/>
              <a:t>tran</a:t>
            </a:r>
            <a:r>
              <a:rPr lang="bs-Latn-BA" sz="2400" dirty="0"/>
              <a:t>z</a:t>
            </a:r>
            <a:r>
              <a:rPr lang="en-GB" sz="2400" dirty="0" err="1"/>
              <a:t>i</a:t>
            </a:r>
            <a:r>
              <a:rPr lang="bs-Latn-BA" sz="2400" dirty="0"/>
              <a:t>c</a:t>
            </a:r>
            <a:r>
              <a:rPr lang="en-GB" sz="2400" dirty="0" err="1"/>
              <a:t>i</a:t>
            </a:r>
            <a:r>
              <a:rPr lang="bs-Latn-BA" sz="2400" dirty="0"/>
              <a:t>je.</a:t>
            </a:r>
            <a:endParaRPr lang="en-GB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D6118A-7C1C-CE5E-BCD5-1B9578A6DE04}"/>
              </a:ext>
            </a:extLst>
          </p:cNvPr>
          <p:cNvGrpSpPr/>
          <p:nvPr/>
        </p:nvGrpSpPr>
        <p:grpSpPr>
          <a:xfrm>
            <a:off x="1155459" y="3685763"/>
            <a:ext cx="2382263" cy="1739629"/>
            <a:chOff x="546700" y="3252997"/>
            <a:chExt cx="3017721" cy="23781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6CB620-13DC-6A9D-249A-C9E2B2663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485" y="3252997"/>
              <a:ext cx="2988936" cy="2378194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C6ABE9C8-8AE8-A84F-CA21-1C9ED56C07BF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546700" y="3280118"/>
              <a:ext cx="1420239" cy="653830"/>
            </a:xfrm>
            <a:prstGeom prst="rect">
              <a:avLst/>
            </a:prstGeom>
          </p:spPr>
          <p:txBody>
            <a:bodyPr vert="horz" lIns="91440" tIns="45720" rIns="91440" bIns="0" rtlCol="0" anchor="b" anchorCtr="0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cap="all" spc="-30" dirty="0">
                  <a:blipFill dpi="0" rotWithShape="1">
                    <a:blip r:embed="rId3"/>
                    <a:srcRect/>
                    <a:tile tx="0" ty="0" sx="65000" sy="65000" flip="none" algn="ctr"/>
                  </a:blipFill>
                  <a:latin typeface="EC Square Sans Pro Extra Black" panose="020B0506040000020004" pitchFamily="34" charset="0"/>
                  <a:ea typeface="+mn-ea"/>
                  <a:cs typeface="+mn-cs"/>
                </a:rPr>
                <a:t>-55%</a:t>
              </a:r>
              <a:endParaRPr lang="fr-BE" sz="3600" cap="all" dirty="0">
                <a:solidFill>
                  <a:srgbClr val="4D4D4D"/>
                </a:solidFill>
                <a:latin typeface="EC Square Sans Pro Medium" panose="020B05000000000200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8F0FDBE-6D4D-9AD5-BB10-4F1CB9127910}"/>
              </a:ext>
            </a:extLst>
          </p:cNvPr>
          <p:cNvSpPr txBox="1">
            <a:spLocks/>
          </p:cNvSpPr>
          <p:nvPr/>
        </p:nvSpPr>
        <p:spPr>
          <a:xfrm rot="10800000" flipV="1">
            <a:off x="1177188" y="5411231"/>
            <a:ext cx="2147947" cy="478271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3600" cap="all" spc="-30" dirty="0">
                <a:blipFill dpi="0" rotWithShape="1">
                  <a:blip r:embed="rId3"/>
                  <a:srcRect/>
                  <a:tile tx="0" ty="0" sx="65000" sy="65000" flip="none" algn="ctr"/>
                </a:blipFill>
                <a:latin typeface="EC Square Sans Pro Extra Black" panose="020B0506040000020004" pitchFamily="34" charset="0"/>
                <a:ea typeface="+mn-ea"/>
                <a:cs typeface="+mn-cs"/>
              </a:rPr>
              <a:t>UGLJIČNA </a:t>
            </a:r>
            <a:r>
              <a:rPr lang="en-US" sz="3600" cap="all" spc="-30" dirty="0">
                <a:blipFill dpi="0" rotWithShape="1">
                  <a:blip r:embed="rId3"/>
                  <a:srcRect/>
                  <a:tile tx="0" ty="0" sx="65000" sy="65000" flip="none" algn="ctr"/>
                </a:blipFill>
                <a:latin typeface="EC Square Sans Pro Extra Black" panose="020B0506040000020004" pitchFamily="34" charset="0"/>
                <a:ea typeface="+mn-ea"/>
                <a:cs typeface="+mn-cs"/>
              </a:rPr>
              <a:t> neutral</a:t>
            </a:r>
            <a:r>
              <a:rPr lang="bs-Latn-BA" sz="3600" cap="all" spc="-30" dirty="0">
                <a:blipFill dpi="0" rotWithShape="1">
                  <a:blip r:embed="rId3"/>
                  <a:srcRect/>
                  <a:tile tx="0" ty="0" sx="65000" sy="65000" flip="none" algn="ctr"/>
                </a:blipFill>
                <a:latin typeface="EC Square Sans Pro Extra Black" panose="020B0506040000020004" pitchFamily="34" charset="0"/>
                <a:ea typeface="+mn-ea"/>
                <a:cs typeface="+mn-cs"/>
              </a:rPr>
              <a:t>NOST DO</a:t>
            </a:r>
            <a:r>
              <a:rPr lang="en-US" sz="3600" cap="all" spc="-30" dirty="0">
                <a:blipFill dpi="0" rotWithShape="1">
                  <a:blip r:embed="rId3"/>
                  <a:srcRect/>
                  <a:tile tx="0" ty="0" sx="65000" sy="65000" flip="none" algn="ctr"/>
                </a:blipFill>
                <a:latin typeface="EC Square Sans Pro Extra Black" panose="020B0506040000020004" pitchFamily="34" charset="0"/>
                <a:ea typeface="+mn-ea"/>
                <a:cs typeface="+mn-cs"/>
              </a:rPr>
              <a:t> 2050</a:t>
            </a:r>
            <a:r>
              <a:rPr lang="bs-Latn-BA" sz="3600" cap="all" spc="-30" dirty="0">
                <a:blipFill dpi="0" rotWithShape="1">
                  <a:blip r:embed="rId3"/>
                  <a:srcRect/>
                  <a:tile tx="0" ty="0" sx="65000" sy="65000" flip="none" algn="ctr"/>
                </a:blipFill>
                <a:latin typeface="EC Square Sans Pro Extra Black" panose="020B0506040000020004" pitchFamily="34" charset="0"/>
                <a:ea typeface="+mn-ea"/>
                <a:cs typeface="+mn-cs"/>
              </a:rPr>
              <a:t>.</a:t>
            </a:r>
            <a:endParaRPr lang="fr-BE" sz="3600" cap="all" dirty="0">
              <a:solidFill>
                <a:srgbClr val="4D4D4D"/>
              </a:solidFill>
              <a:latin typeface="EC Square Sans Pro Medium" panose="020B05000000000200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192527-F579-ABB5-738B-E15DAFB486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65" t="41748" r="33698" b="11944"/>
          <a:stretch/>
        </p:blipFill>
        <p:spPr bwMode="auto">
          <a:xfrm>
            <a:off x="5435600" y="1878864"/>
            <a:ext cx="6650972" cy="3771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354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8E6C1-55C0-4342-B6C0-5EFA4574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Spremni za 55%“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3B6EC-983D-4946-ACEB-CB0DFAEDF9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2400" dirty="0"/>
              <a:t>Zeleni plan EU, „Spremni za 55%“ i relevantnost za Energetsku zajednicu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0AD9A-D449-AC1E-9D67-480AA9086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933" y="1825625"/>
            <a:ext cx="5781094" cy="46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7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916D-A7B1-FD47-BE12-BE1B55E795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sz="5400" b="1" dirty="0"/>
              <a:t>Pregled prezentacije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ACF55-45B6-2C4F-B336-76C8F2BC31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dirty="0"/>
              <a:t>Zeleni plan EU</a:t>
            </a:r>
          </a:p>
          <a:p>
            <a:r>
              <a:rPr lang="bs-Latn-BA" b="1" dirty="0"/>
              <a:t>Revizija ETS-a EU</a:t>
            </a:r>
          </a:p>
          <a:p>
            <a:r>
              <a:rPr lang="bs-Latn-BA" dirty="0"/>
              <a:t>Mehanizam za graničnu prilagodbu emisija ugljika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7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39">
            <a:extLst>
              <a:ext uri="{FF2B5EF4-FFF2-40B4-BE49-F238E27FC236}">
                <a16:creationId xmlns:a16="http://schemas.microsoft.com/office/drawing/2014/main" id="{BB7A2A89-177D-2D5C-5649-3B7014D78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30" y="756744"/>
            <a:ext cx="10635940" cy="59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7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>
            <a:normAutofit/>
          </a:bodyPr>
          <a:lstStyle/>
          <a:p>
            <a:r>
              <a:rPr lang="en-US" b="1" dirty="0"/>
              <a:t>AMBI</a:t>
            </a:r>
            <a:r>
              <a:rPr lang="bs-Latn-BA" b="1" dirty="0"/>
              <a:t>C</a:t>
            </a:r>
            <a:r>
              <a:rPr lang="en-US" b="1" dirty="0"/>
              <a:t>I</a:t>
            </a:r>
            <a:r>
              <a:rPr lang="bs-Latn-BA" b="1" dirty="0"/>
              <a:t>JA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3A2E-EF43-3142-9B67-8DD967B9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7400" cy="4351338"/>
          </a:xfrm>
        </p:spPr>
        <p:txBody>
          <a:bodyPr>
            <a:normAutofit fontScale="92500"/>
          </a:bodyPr>
          <a:lstStyle/>
          <a:p>
            <a:r>
              <a:rPr lang="bs-Latn-BA" sz="2400" dirty="0"/>
              <a:t>Potrebno </a:t>
            </a:r>
            <a:r>
              <a:rPr lang="bs-Latn-BA" sz="2400" b="1" dirty="0"/>
              <a:t>ažurirati granicu u skladu sa “najmanje -55%” (sa -43%)</a:t>
            </a:r>
          </a:p>
          <a:p>
            <a:r>
              <a:rPr lang="bs-Latn-BA" sz="2400" dirty="0"/>
              <a:t>Povećati faktor linearnog smanjenja (engl. skr. LRF) (sa 2.2%) </a:t>
            </a:r>
          </a:p>
          <a:p>
            <a:r>
              <a:rPr lang="bs-Latn-BA" sz="2400" dirty="0"/>
              <a:t>Dva velika spuštanja granice u godini stupanja na snagu i 2026. kako bi se granica uskladila sa emisijama, istovremeno pružajući prostor za kratki predah</a:t>
            </a:r>
          </a:p>
          <a:p>
            <a:r>
              <a:rPr lang="bs-Latn-BA" sz="2400" dirty="0"/>
              <a:t>Granica i faktor linearnog smanjenja trebaju uzeti u obzir proširenje ETS-a na pomorski transport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A6EB09-8547-D908-4E0F-F4C0FE4C59AA}"/>
              </a:ext>
            </a:extLst>
          </p:cNvPr>
          <p:cNvGrpSpPr/>
          <p:nvPr/>
        </p:nvGrpSpPr>
        <p:grpSpPr>
          <a:xfrm>
            <a:off x="6096000" y="1825625"/>
            <a:ext cx="4766173" cy="2136515"/>
            <a:chOff x="684072" y="2062264"/>
            <a:chExt cx="4766173" cy="2136515"/>
          </a:xfrm>
        </p:grpSpPr>
        <p:pic>
          <p:nvPicPr>
            <p:cNvPr id="10" name="Picture 9" descr="A picture containing text, businesscard, screenshot&#10;&#10;Description automatically generated">
              <a:extLst>
                <a:ext uri="{FF2B5EF4-FFF2-40B4-BE49-F238E27FC236}">
                  <a16:creationId xmlns:a16="http://schemas.microsoft.com/office/drawing/2014/main" id="{70DB8437-6239-528A-BCAC-7CFBD7FBC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4" t="13771" r="5903" b="11962"/>
            <a:stretch/>
          </p:blipFill>
          <p:spPr>
            <a:xfrm>
              <a:off x="684072" y="2062264"/>
              <a:ext cx="4766173" cy="2136515"/>
            </a:xfrm>
            <a:prstGeom prst="rect">
              <a:avLst/>
            </a:prstGeom>
          </p:spPr>
        </p:pic>
        <p:pic>
          <p:nvPicPr>
            <p:cNvPr id="11" name="Picture 10" descr="A picture containing text, businesscard, screenshot&#10;&#10;Description automatically generated">
              <a:extLst>
                <a:ext uri="{FF2B5EF4-FFF2-40B4-BE49-F238E27FC236}">
                  <a16:creationId xmlns:a16="http://schemas.microsoft.com/office/drawing/2014/main" id="{D6F5292E-2BD8-9BE7-83A8-ADC77AFE0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0" t="25709" r="68822" b="36419"/>
            <a:stretch/>
          </p:blipFill>
          <p:spPr>
            <a:xfrm>
              <a:off x="684073" y="2398266"/>
              <a:ext cx="1515621" cy="1089499"/>
            </a:xfrm>
            <a:prstGeom prst="rect">
              <a:avLst/>
            </a:prstGeom>
          </p:spPr>
        </p:pic>
      </p:grp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1CF70D68-53DD-F2FB-A065-A8541609B1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818356"/>
              </p:ext>
            </p:extLst>
          </p:nvPr>
        </p:nvGraphicFramePr>
        <p:xfrm>
          <a:off x="6096001" y="3844324"/>
          <a:ext cx="6096001" cy="3015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4757">
                  <a:extLst>
                    <a:ext uri="{9D8B030D-6E8A-4147-A177-3AD203B41FA5}">
                      <a16:colId xmlns:a16="http://schemas.microsoft.com/office/drawing/2014/main" val="3239164821"/>
                    </a:ext>
                  </a:extLst>
                </a:gridCol>
                <a:gridCol w="2001108">
                  <a:extLst>
                    <a:ext uri="{9D8B030D-6E8A-4147-A177-3AD203B41FA5}">
                      <a16:colId xmlns:a16="http://schemas.microsoft.com/office/drawing/2014/main" val="1381415552"/>
                    </a:ext>
                  </a:extLst>
                </a:gridCol>
                <a:gridCol w="1940136">
                  <a:extLst>
                    <a:ext uri="{9D8B030D-6E8A-4147-A177-3AD203B41FA5}">
                      <a16:colId xmlns:a16="http://schemas.microsoft.com/office/drawing/2014/main" val="4106205607"/>
                    </a:ext>
                  </a:extLst>
                </a:gridCol>
              </a:tblGrid>
              <a:tr h="346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100" dirty="0">
                          <a:effectLst/>
                        </a:rPr>
                        <a:t>Prijedlog </a:t>
                      </a:r>
                      <a:r>
                        <a:rPr lang="en-GB" sz="1100" dirty="0">
                          <a:effectLst/>
                        </a:rPr>
                        <a:t>E</a:t>
                      </a:r>
                      <a:r>
                        <a:rPr lang="bs-Latn-BA" sz="1100" dirty="0">
                          <a:effectLst/>
                        </a:rPr>
                        <a:t>K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100" dirty="0">
                          <a:effectLst/>
                        </a:rPr>
                        <a:t>Sporazum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105730"/>
                  </a:ext>
                </a:extLst>
              </a:tr>
              <a:tr h="3465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100" dirty="0">
                          <a:effectLst/>
                        </a:rPr>
                        <a:t>Cilj</a:t>
                      </a:r>
                      <a:r>
                        <a:rPr lang="en-GB" sz="1100" dirty="0">
                          <a:effectLst/>
                        </a:rPr>
                        <a:t> EU27 (</a:t>
                      </a:r>
                      <a:r>
                        <a:rPr lang="bs-Latn-BA" sz="1100" dirty="0">
                          <a:effectLst/>
                        </a:rPr>
                        <a:t>opseg </a:t>
                      </a:r>
                      <a:r>
                        <a:rPr lang="en-GB" sz="1100" dirty="0">
                          <a:effectLst/>
                        </a:rPr>
                        <a:t>EC)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</a:rPr>
                        <a:t>-61%</a:t>
                      </a:r>
                      <a:endParaRPr lang="en-I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>
                          <a:effectLst/>
                        </a:rPr>
                        <a:t>-62%</a:t>
                      </a:r>
                      <a:endParaRPr lang="en-IE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8660941"/>
                  </a:ext>
                </a:extLst>
              </a:tr>
              <a:tr h="3465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100" dirty="0">
                          <a:effectLst/>
                        </a:rPr>
                        <a:t>Ponovno određ. baze</a:t>
                      </a:r>
                      <a:r>
                        <a:rPr lang="en-GB" sz="1100" dirty="0">
                          <a:effectLst/>
                        </a:rPr>
                        <a:t> 2024</a:t>
                      </a:r>
                      <a:r>
                        <a:rPr lang="bs-Latn-BA" sz="1100" dirty="0">
                          <a:effectLst/>
                        </a:rPr>
                        <a:t>.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</a:rPr>
                        <a:t>117 M </a:t>
                      </a:r>
                      <a:r>
                        <a:rPr lang="bs-Latn-BA" sz="1300" b="1" dirty="0">
                          <a:effectLst/>
                        </a:rPr>
                        <a:t>em.jedinica</a:t>
                      </a:r>
                      <a:endParaRPr lang="en-I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</a:rPr>
                        <a:t>90 M </a:t>
                      </a:r>
                      <a:r>
                        <a:rPr lang="bs-Latn-BA" sz="1300" b="1" dirty="0">
                          <a:effectLst/>
                        </a:rPr>
                        <a:t>em.jedinica</a:t>
                      </a:r>
                      <a:endParaRPr lang="en-I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3536777"/>
                  </a:ext>
                </a:extLst>
              </a:tr>
              <a:tr h="3465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100" dirty="0">
                          <a:effectLst/>
                        </a:rPr>
                        <a:t>Ponovno određ. baze</a:t>
                      </a:r>
                      <a:r>
                        <a:rPr lang="en-GB" sz="1100" dirty="0">
                          <a:effectLst/>
                        </a:rPr>
                        <a:t> 2026</a:t>
                      </a:r>
                      <a:r>
                        <a:rPr lang="bs-Latn-BA" sz="1100" dirty="0">
                          <a:effectLst/>
                        </a:rPr>
                        <a:t>.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</a:rPr>
                        <a:t> </a:t>
                      </a:r>
                      <a:endParaRPr lang="en-I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</a:rPr>
                        <a:t>27 M </a:t>
                      </a:r>
                      <a:r>
                        <a:rPr lang="bs-Latn-BA" sz="1300" b="1" dirty="0">
                          <a:effectLst/>
                        </a:rPr>
                        <a:t>em.jedinica</a:t>
                      </a:r>
                      <a:endParaRPr lang="en-I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9629606"/>
                  </a:ext>
                </a:extLst>
              </a:tr>
              <a:tr h="9179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LRF</a:t>
                      </a:r>
                      <a:r>
                        <a:rPr lang="bs-Latn-BA" sz="1100" dirty="0">
                          <a:effectLst/>
                        </a:rPr>
                        <a:t> iz </a:t>
                      </a:r>
                      <a:r>
                        <a:rPr lang="en-GB" sz="1100" dirty="0">
                          <a:effectLst/>
                        </a:rPr>
                        <a:t>2024</a:t>
                      </a:r>
                      <a:r>
                        <a:rPr lang="bs-Latn-BA" sz="1100" dirty="0">
                          <a:effectLst/>
                        </a:rPr>
                        <a:t>.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</a:rPr>
                        <a:t>-4,2%</a:t>
                      </a:r>
                      <a:endParaRPr lang="en-I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</a:rPr>
                        <a:t>-4,3%: 2024-27</a:t>
                      </a:r>
                      <a:endParaRPr lang="en-IE" sz="13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</a:rPr>
                        <a:t>-4,4%: 2028-30</a:t>
                      </a:r>
                      <a:endParaRPr lang="en-I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7783716"/>
                  </a:ext>
                </a:extLst>
              </a:tr>
              <a:tr h="7113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100" dirty="0">
                          <a:effectLst/>
                        </a:rPr>
                        <a:t>K</a:t>
                      </a:r>
                      <a:r>
                        <a:rPr lang="fr-BE" sz="1100" dirty="0" err="1">
                          <a:effectLst/>
                        </a:rPr>
                        <a:t>umulativ</a:t>
                      </a:r>
                      <a:r>
                        <a:rPr lang="bs-Latn-BA" sz="1100" dirty="0">
                          <a:effectLst/>
                        </a:rPr>
                        <a:t>na granica</a:t>
                      </a:r>
                      <a:r>
                        <a:rPr lang="fr-BE" sz="1100" dirty="0">
                          <a:effectLst/>
                        </a:rPr>
                        <a:t> EU27+EE</a:t>
                      </a:r>
                      <a:r>
                        <a:rPr lang="bs-Latn-BA" sz="1100" dirty="0">
                          <a:effectLst/>
                        </a:rPr>
                        <a:t>P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300" b="1" dirty="0">
                          <a:effectLst/>
                        </a:rPr>
                        <a:t>12.309 Mt</a:t>
                      </a:r>
                      <a:endParaRPr lang="en-I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300" b="1" dirty="0">
                          <a:effectLst/>
                        </a:rPr>
                        <a:t>12.295 Mt</a:t>
                      </a:r>
                      <a:endParaRPr lang="en-I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2164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6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>
            <a:normAutofit/>
          </a:bodyPr>
          <a:lstStyle/>
          <a:p>
            <a:r>
              <a:rPr lang="bs-Latn-BA" sz="4400" b="1" dirty="0">
                <a:ea typeface="+mn-ea"/>
              </a:rPr>
              <a:t>Poveznica sa</a:t>
            </a:r>
            <a:r>
              <a:rPr lang="en-US" sz="4400" b="1" dirty="0">
                <a:ea typeface="+mn-ea"/>
              </a:rPr>
              <a:t> CBAM</a:t>
            </a:r>
            <a:r>
              <a:rPr lang="bs-Latn-BA" sz="4400" b="1" dirty="0">
                <a:ea typeface="+mn-ea"/>
              </a:rPr>
              <a:t>-om</a:t>
            </a:r>
            <a:r>
              <a:rPr lang="en-US" sz="4400" b="1" dirty="0">
                <a:ea typeface="+mn-ea"/>
              </a:rPr>
              <a:t> (1/2)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3A2E-EF43-3142-9B67-8DD967B9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bs-Latn-BA" sz="2400" dirty="0"/>
              <a:t>Industrijski sektori Mehanizma za graničnu prilagodbu ugljika (CBAM) su željezo i čelik, cement, gnojiva, aluminij i vodonik; oni predstavljaju oko 54% ukupne besplatne raspodjele u periodu 2021.–2025.</a:t>
            </a:r>
          </a:p>
          <a:p>
            <a:r>
              <a:rPr lang="bs-Latn-BA" sz="2400" dirty="0"/>
              <a:t>Besplatna raspodjela emisijskih jedinica prema ETS-u i predloženom CBAM-u su međusobno povezane: Kako bi se osigurala usklađenost sa unutrašnjim obavezama EU, i zadržali poticaji za dekarbonizaciju, besplatna raspodjela će se postepeno ukidati sa postepenim uvođenjem CBAM-a</a:t>
            </a:r>
          </a:p>
          <a:p>
            <a:r>
              <a:rPr lang="bs-Latn-BA" sz="2400" dirty="0"/>
              <a:t>Besplatna raspodjela će biti postepeno ukinuta</a:t>
            </a:r>
          </a:p>
          <a:p>
            <a:r>
              <a:rPr lang="bs-Latn-BA" sz="2400" dirty="0"/>
              <a:t>Pregled rizika od istjecanja ugljika za CBAM sektore 2025.</a:t>
            </a:r>
          </a:p>
          <a:p>
            <a:r>
              <a:rPr lang="bs-Latn-BA" sz="2400" dirty="0"/>
              <a:t>Besplatna raspodjela emisijskih jedinica  koje se više neće dodjeljivati ovim sektorima će se staviti na aukciju i prihodi usmjeravati u Inovacijski fond</a:t>
            </a:r>
          </a:p>
          <a:p>
            <a:r>
              <a:rPr lang="bs-Latn-BA" sz="2400" dirty="0"/>
              <a:t>Značajan udio Inovacijskog fonda za CBAM sektore</a:t>
            </a:r>
          </a:p>
          <a:p>
            <a:r>
              <a:rPr lang="bs-Latn-BA" sz="2400" dirty="0"/>
              <a:t>Država članica može djelimično koristiti zadržanu besplatnu raspodjelu od kondicionalnosti za adresiranje rezidualnih rizika istjecanja ugljika</a:t>
            </a:r>
          </a:p>
        </p:txBody>
      </p:sp>
    </p:spTree>
    <p:extLst>
      <p:ext uri="{BB962C8B-B14F-4D97-AF65-F5344CB8AC3E}">
        <p14:creationId xmlns:p14="http://schemas.microsoft.com/office/powerpoint/2010/main" val="161844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>
            <a:normAutofit/>
          </a:bodyPr>
          <a:lstStyle/>
          <a:p>
            <a:r>
              <a:rPr lang="bs-Latn-BA" sz="4400" b="1" dirty="0">
                <a:ea typeface="+mn-ea"/>
              </a:rPr>
              <a:t>Novi ETS2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3A2E-EF43-3142-9B67-8DD967B9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bs-Latn-BA" sz="2400" dirty="0"/>
              <a:t>30% emisija od zagrijavanja zgrada, električnih vozila i veliki dio emisija od izgaranja goriva u industriji je već obuhvaćeno postojećim ETS-om</a:t>
            </a:r>
          </a:p>
          <a:p>
            <a:r>
              <a:rPr lang="bs-Latn-BA" sz="2400" dirty="0"/>
              <a:t>Za sektore zgrada i cestovnog saobraćaja, novi ETS bi mogao doprinijeti sa 45% dodatnih smanjenja emisija potrebnih u 2030. u poređenju sa onim što bi se u 2030. godini postiglo važećim politikama</a:t>
            </a:r>
          </a:p>
          <a:p>
            <a:r>
              <a:rPr lang="bs-Latn-BA" sz="2400" dirty="0"/>
              <a:t>Zaseban uzlazni sistem trgovanja emisijama za zgrade, cestovni saobraćaj, izgaranje goriva koja koriste grane privrede koje nisu u ETS-u </a:t>
            </a:r>
          </a:p>
          <a:p>
            <a:r>
              <a:rPr lang="bs-Latn-BA" sz="2400" dirty="0"/>
              <a:t>Granica emisije postavljena u skladu sa ekonomičnim doprinosom:</a:t>
            </a:r>
            <a:br>
              <a:rPr lang="bs-Latn-BA" sz="2400" dirty="0"/>
            </a:br>
            <a:r>
              <a:rPr lang="bs-Latn-BA" sz="2400" dirty="0"/>
              <a:t> -42% smanjenja emisija stakleničkih plinova u 2030. od 2005., LRF od 5.1% (cf 2024.)</a:t>
            </a:r>
          </a:p>
          <a:p>
            <a:r>
              <a:rPr lang="bs-Latn-BA" sz="2400" dirty="0"/>
              <a:t>Nema besplatne raspodjele, prihodi od aukcija koristili bi se za finansiranje socijalnog fonda za klimu ili bi ih koristila država članica u klimatske i socijalne svrhe.</a:t>
            </a:r>
          </a:p>
          <a:p>
            <a:r>
              <a:rPr lang="bs-Latn-BA" sz="2400" dirty="0"/>
              <a:t>U primjeni od 2027., uz moguće odgađanje za jednu godinu u slučaju izuzetno visokih cijena plina ili nafte</a:t>
            </a:r>
          </a:p>
          <a:p>
            <a:r>
              <a:rPr lang="bs-Latn-BA" sz="2400" dirty="0"/>
              <a:t>Koncentracija dodatnih 30% aukcijskih količina za 2027. odmah u 2027. kako bi se osigurao nesmetan početak sa dovoljno likvidnosti</a:t>
            </a:r>
          </a:p>
          <a:p>
            <a:r>
              <a:rPr lang="bs-Latn-BA" sz="2400" dirty="0"/>
              <a:t>Rezerva za stabilnost tržišta (engl. skr. MSR) za nove sektore će biti mehanizam, u potpunosti utemeljen na pravilima, za prilagodbu ponude emisijskih jedinica: početna količina od 600 miliona emisijskih jedinica i pragovi koji se temelje na količini od 210 i 440 miliona emisijskih jedinica</a:t>
            </a:r>
          </a:p>
          <a:p>
            <a:r>
              <a:rPr lang="bs-Latn-BA" sz="2400" dirty="0"/>
              <a:t>Mehanizmi koji se zasnivaju na (povećanju) cijena za puštanje emisijskih jedinica iz MSR-a kako bi se suzbili rizici prekomjernih cijena i fluktuacija;</a:t>
            </a:r>
            <a:br>
              <a:rPr lang="bs-Latn-BA" sz="2400" dirty="0"/>
            </a:br>
            <a:r>
              <a:rPr lang="bs-Latn-BA" sz="2400" dirty="0"/>
              <a:t>Dodatni okidač do 2029. ukoliko cijene ugljika dođu do €2020 45</a:t>
            </a:r>
          </a:p>
        </p:txBody>
      </p:sp>
    </p:spTree>
    <p:extLst>
      <p:ext uri="{BB962C8B-B14F-4D97-AF65-F5344CB8AC3E}">
        <p14:creationId xmlns:p14="http://schemas.microsoft.com/office/powerpoint/2010/main" val="3432123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1182</Words>
  <Application>Microsoft Office PowerPoint</Application>
  <PresentationFormat>Widescreen</PresentationFormat>
  <Paragraphs>129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EC Square Sans Pro Extra Black</vt:lpstr>
      <vt:lpstr>EC Square Sans Pro Medium</vt:lpstr>
      <vt:lpstr>Wingdings</vt:lpstr>
      <vt:lpstr>Office Theme</vt:lpstr>
      <vt:lpstr>     Pregled određivanja cijene ugljika unutar EU</vt:lpstr>
      <vt:lpstr>Pregled prezentacije </vt:lpstr>
      <vt:lpstr>EU Zeleni plan (EGD)</vt:lpstr>
      <vt:lpstr>Spremni za 55%“</vt:lpstr>
      <vt:lpstr>Pregled prezentacije </vt:lpstr>
      <vt:lpstr>PowerPoint Presentation</vt:lpstr>
      <vt:lpstr>AMBICIJA</vt:lpstr>
      <vt:lpstr>Poveznica sa CBAM-om (1/2)</vt:lpstr>
      <vt:lpstr>Novi ETS2</vt:lpstr>
      <vt:lpstr>Pregled prezentacije </vt:lpstr>
      <vt:lpstr>Mehanizam za graničnu prilagodbu emisija ugljika (CBAM)</vt:lpstr>
      <vt:lpstr>Mehanizam za graničnu prilagodbu emisija ugljika (CBAM)</vt:lpstr>
      <vt:lpstr>Međunarodno otvoren mehanizam</vt:lpstr>
      <vt:lpstr>Međunarodno otvoren mehanizam</vt:lpstr>
      <vt:lpstr>Proces izrade zakona</vt:lpstr>
      <vt:lpstr>Međunarodni razgovori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Hajric</dc:creator>
  <cp:lastModifiedBy>Emir Muhamedagic</cp:lastModifiedBy>
  <cp:revision>12</cp:revision>
  <dcterms:created xsi:type="dcterms:W3CDTF">2022-02-28T15:41:29Z</dcterms:created>
  <dcterms:modified xsi:type="dcterms:W3CDTF">2023-05-05T14:07:23Z</dcterms:modified>
</cp:coreProperties>
</file>