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8" r:id="rId2"/>
    <p:sldId id="272" r:id="rId3"/>
    <p:sldId id="273" r:id="rId4"/>
    <p:sldId id="274" r:id="rId5"/>
    <p:sldId id="275" r:id="rId6"/>
    <p:sldId id="276" r:id="rId7"/>
    <p:sldId id="278" r:id="rId8"/>
    <p:sldId id="279" r:id="rId9"/>
    <p:sldId id="280" r:id="rId10"/>
    <p:sldId id="281" r:id="rId11"/>
    <p:sldId id="282" r:id="rId12"/>
    <p:sldId id="283" r:id="rId13"/>
    <p:sldId id="28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91" autoAdjust="0"/>
    <p:restoredTop sz="82836" autoAdjust="0"/>
  </p:normalViewPr>
  <p:slideViewPr>
    <p:cSldViewPr snapToGrid="0" snapToObjects="1">
      <p:cViewPr>
        <p:scale>
          <a:sx n="70" d="100"/>
          <a:sy n="70" d="100"/>
        </p:scale>
        <p:origin x="1195" y="8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BA" dirty="0"/>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C6FDFC-9450-475F-859E-B7CF646D08B3}" type="datetimeFigureOut">
              <a:rPr lang="hr-BA" smtClean="0"/>
              <a:t>24. 4. 2023.</a:t>
            </a:fld>
            <a:endParaRPr lang="hr-BA" dirty="0"/>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BA" dirty="0"/>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BA"/>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BA" dirty="0"/>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C799D5-2502-4F34-9FA1-D49E22C27A31}" type="slidenum">
              <a:rPr lang="hr-BA" smtClean="0"/>
              <a:t>‹#›</a:t>
            </a:fld>
            <a:endParaRPr lang="hr-BA" dirty="0"/>
          </a:p>
        </p:txBody>
      </p:sp>
    </p:spTree>
    <p:extLst>
      <p:ext uri="{BB962C8B-B14F-4D97-AF65-F5344CB8AC3E}">
        <p14:creationId xmlns:p14="http://schemas.microsoft.com/office/powerpoint/2010/main" val="586422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C525C1-4C42-48F9-ABE3-F21B2BD3D6AA}" type="slidenum">
              <a:rPr lang="de-AT" smtClean="0"/>
              <a:pPr/>
              <a:t>2</a:t>
            </a:fld>
            <a:endParaRPr lang="de-AT"/>
          </a:p>
        </p:txBody>
      </p:sp>
    </p:spTree>
    <p:extLst>
      <p:ext uri="{BB962C8B-B14F-4D97-AF65-F5344CB8AC3E}">
        <p14:creationId xmlns:p14="http://schemas.microsoft.com/office/powerpoint/2010/main" val="3577360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C525C1-4C42-48F9-ABE3-F21B2BD3D6AA}" type="slidenum">
              <a:rPr lang="de-AT" smtClean="0"/>
              <a:pPr/>
              <a:t>11</a:t>
            </a:fld>
            <a:endParaRPr lang="de-AT"/>
          </a:p>
        </p:txBody>
      </p:sp>
    </p:spTree>
    <p:extLst>
      <p:ext uri="{BB962C8B-B14F-4D97-AF65-F5344CB8AC3E}">
        <p14:creationId xmlns:p14="http://schemas.microsoft.com/office/powerpoint/2010/main" val="4286502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C525C1-4C42-48F9-ABE3-F21B2BD3D6AA}" type="slidenum">
              <a:rPr lang="de-AT" smtClean="0"/>
              <a:pPr/>
              <a:t>12</a:t>
            </a:fld>
            <a:endParaRPr lang="de-AT"/>
          </a:p>
        </p:txBody>
      </p:sp>
    </p:spTree>
    <p:extLst>
      <p:ext uri="{BB962C8B-B14F-4D97-AF65-F5344CB8AC3E}">
        <p14:creationId xmlns:p14="http://schemas.microsoft.com/office/powerpoint/2010/main" val="3594387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F9C525C1-4C42-48F9-ABE3-F21B2BD3D6AA}" type="slidenum">
              <a:rPr lang="de-AT" smtClean="0"/>
              <a:pPr/>
              <a:t>3</a:t>
            </a:fld>
            <a:endParaRPr lang="de-AT"/>
          </a:p>
        </p:txBody>
      </p:sp>
    </p:spTree>
    <p:extLst>
      <p:ext uri="{BB962C8B-B14F-4D97-AF65-F5344CB8AC3E}">
        <p14:creationId xmlns:p14="http://schemas.microsoft.com/office/powerpoint/2010/main" val="1522357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indent="0">
              <a:buFont typeface="Arial" panose="020B0604020202020204" pitchFamily="34" charset="0"/>
              <a:buNone/>
            </a:pPr>
            <a:endParaRPr lang="en-US" sz="3200" dirty="0"/>
          </a:p>
        </p:txBody>
      </p:sp>
      <p:sp>
        <p:nvSpPr>
          <p:cNvPr id="4" name="Slide Number Placeholder 3"/>
          <p:cNvSpPr>
            <a:spLocks noGrp="1"/>
          </p:cNvSpPr>
          <p:nvPr>
            <p:ph type="sldNum" sz="quarter" idx="10"/>
          </p:nvPr>
        </p:nvSpPr>
        <p:spPr/>
        <p:txBody>
          <a:bodyPr/>
          <a:lstStyle/>
          <a:p>
            <a:fld id="{F9C525C1-4C42-48F9-ABE3-F21B2BD3D6AA}" type="slidenum">
              <a:rPr lang="de-AT" smtClean="0"/>
              <a:pPr/>
              <a:t>4</a:t>
            </a:fld>
            <a:endParaRPr lang="de-AT"/>
          </a:p>
        </p:txBody>
      </p:sp>
    </p:spTree>
    <p:extLst>
      <p:ext uri="{BB962C8B-B14F-4D97-AF65-F5344CB8AC3E}">
        <p14:creationId xmlns:p14="http://schemas.microsoft.com/office/powerpoint/2010/main" val="2995896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2C6624-BBF0-41D9-BFBD-98A2EEE2B292}" type="slidenum">
              <a:rPr lang="en-US" smtClean="0"/>
              <a:t>5</a:t>
            </a:fld>
            <a:endParaRPr lang="en-US"/>
          </a:p>
        </p:txBody>
      </p:sp>
    </p:spTree>
    <p:extLst>
      <p:ext uri="{BB962C8B-B14F-4D97-AF65-F5344CB8AC3E}">
        <p14:creationId xmlns:p14="http://schemas.microsoft.com/office/powerpoint/2010/main" val="4189878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s-Latn-BA" sz="1200" kern="1200" dirty="0">
                <a:solidFill>
                  <a:schemeClr val="tx1"/>
                </a:solidFill>
                <a:effectLst/>
                <a:latin typeface="+mn-lt"/>
                <a:ea typeface="+mn-ea"/>
                <a:cs typeface="+mn-cs"/>
              </a:rPr>
              <a:t>R</a:t>
            </a:r>
            <a:r>
              <a:rPr lang="bs-Latn-BA" sz="1200" kern="1200" dirty="0" smtClean="0">
                <a:solidFill>
                  <a:schemeClr val="tx1"/>
                </a:solidFill>
                <a:effectLst/>
                <a:latin typeface="+mn-lt"/>
                <a:ea typeface="+mn-ea"/>
                <a:cs typeface="+mn-cs"/>
              </a:rPr>
              <a:t> </a:t>
            </a:r>
            <a:r>
              <a:rPr lang="bs-Latn-BA" sz="1200" kern="1200" dirty="0">
                <a:solidFill>
                  <a:schemeClr val="tx1"/>
                </a:solidFill>
                <a:effectLst/>
                <a:latin typeface="+mn-lt"/>
                <a:ea typeface="+mn-ea"/>
                <a:cs typeface="+mn-cs"/>
              </a:rPr>
              <a:t>– </a:t>
            </a:r>
            <a:r>
              <a:rPr lang="bs-Latn-BA" sz="1200" kern="1200" dirty="0" smtClean="0">
                <a:solidFill>
                  <a:schemeClr val="tx1"/>
                </a:solidFill>
                <a:effectLst/>
                <a:latin typeface="+mn-lt"/>
                <a:ea typeface="+mn-ea"/>
                <a:cs typeface="+mn-cs"/>
              </a:rPr>
              <a:t>Regulations</a:t>
            </a:r>
            <a:endParaRPr lang="bs-Latn-B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bs-Latn-BA" sz="1200" kern="1200" dirty="0">
                <a:solidFill>
                  <a:schemeClr val="tx1"/>
                </a:solidFill>
                <a:effectLst/>
                <a:latin typeface="+mn-lt"/>
                <a:ea typeface="+mn-ea"/>
                <a:cs typeface="+mn-cs"/>
              </a:rPr>
              <a:t>D – </a:t>
            </a:r>
            <a:r>
              <a:rPr lang="bs-Latn-BA" sz="1200" kern="1200" dirty="0" smtClean="0">
                <a:solidFill>
                  <a:schemeClr val="tx1"/>
                </a:solidFill>
                <a:effectLst/>
                <a:latin typeface="+mn-lt"/>
                <a:ea typeface="+mn-ea"/>
                <a:cs typeface="+mn-cs"/>
              </a:rPr>
              <a:t>Directives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C525C1-4C42-48F9-ABE3-F21B2BD3D6AA}" type="slidenum">
              <a:rPr lang="de-AT" smtClean="0"/>
              <a:pPr/>
              <a:t>6</a:t>
            </a:fld>
            <a:endParaRPr lang="de-AT"/>
          </a:p>
        </p:txBody>
      </p:sp>
    </p:spTree>
    <p:extLst>
      <p:ext uri="{BB962C8B-B14F-4D97-AF65-F5344CB8AC3E}">
        <p14:creationId xmlns:p14="http://schemas.microsoft.com/office/powerpoint/2010/main" val="728545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000000"/>
                </a:solidFill>
              </a:rPr>
              <a:t>The </a:t>
            </a:r>
            <a:r>
              <a:rPr lang="en-GB" dirty="0">
                <a:solidFill>
                  <a:srgbClr val="000000"/>
                </a:solidFill>
              </a:rPr>
              <a:t>European market rules establish obligations for Transmission </a:t>
            </a:r>
            <a:r>
              <a:rPr lang="en-GB" b="0" dirty="0">
                <a:solidFill>
                  <a:srgbClr val="000000"/>
                </a:solidFill>
              </a:rPr>
              <a:t>System Operators (TSOs), Nominated Electricity Market Operators (NEMOs), the European Network of Transmission System Operators (ENTSO-E), regulatory authorities and ACER on the development and approval of terms and conditions or methodologies. </a:t>
            </a:r>
          </a:p>
          <a:p>
            <a:endParaRPr lang="bs-Latn-BA" baseline="0" dirty="0"/>
          </a:p>
        </p:txBody>
      </p:sp>
      <p:sp>
        <p:nvSpPr>
          <p:cNvPr id="4" name="Slide Number Placeholder 3"/>
          <p:cNvSpPr>
            <a:spLocks noGrp="1"/>
          </p:cNvSpPr>
          <p:nvPr>
            <p:ph type="sldNum" sz="quarter" idx="10"/>
          </p:nvPr>
        </p:nvSpPr>
        <p:spPr/>
        <p:txBody>
          <a:bodyPr/>
          <a:lstStyle/>
          <a:p>
            <a:fld id="{482C6624-BBF0-41D9-BFBD-98A2EEE2B292}" type="slidenum">
              <a:rPr lang="en-US" smtClean="0"/>
              <a:t>7</a:t>
            </a:fld>
            <a:endParaRPr lang="en-US"/>
          </a:p>
        </p:txBody>
      </p:sp>
    </p:spTree>
    <p:extLst>
      <p:ext uri="{BB962C8B-B14F-4D97-AF65-F5344CB8AC3E}">
        <p14:creationId xmlns:p14="http://schemas.microsoft.com/office/powerpoint/2010/main" val="3004123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Annual Implementation Report </a:t>
            </a:r>
            <a:r>
              <a:rPr lang="bs-Latn-BA" dirty="0" smtClean="0"/>
              <a:t>of the </a:t>
            </a:r>
            <a:r>
              <a:rPr lang="en-US" dirty="0" smtClean="0"/>
              <a:t>Energy Community Secretariat</a:t>
            </a:r>
            <a:r>
              <a:rPr lang="bs-Latn-BA" dirty="0" smtClean="0"/>
              <a:t> 2022</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C525C1-4C42-48F9-ABE3-F21B2BD3D6AA}" type="slidenum">
              <a:rPr lang="de-AT" smtClean="0"/>
              <a:pPr/>
              <a:t>8</a:t>
            </a:fld>
            <a:endParaRPr lang="de-AT"/>
          </a:p>
        </p:txBody>
      </p:sp>
    </p:spTree>
    <p:extLst>
      <p:ext uri="{BB962C8B-B14F-4D97-AF65-F5344CB8AC3E}">
        <p14:creationId xmlns:p14="http://schemas.microsoft.com/office/powerpoint/2010/main" val="550514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C525C1-4C42-48F9-ABE3-F21B2BD3D6AA}" type="slidenum">
              <a:rPr lang="de-AT" smtClean="0"/>
              <a:pPr/>
              <a:t>9</a:t>
            </a:fld>
            <a:endParaRPr lang="de-AT"/>
          </a:p>
        </p:txBody>
      </p:sp>
    </p:spTree>
    <p:extLst>
      <p:ext uri="{BB962C8B-B14F-4D97-AF65-F5344CB8AC3E}">
        <p14:creationId xmlns:p14="http://schemas.microsoft.com/office/powerpoint/2010/main" val="146096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bs-Latn-BA"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C525C1-4C42-48F9-ABE3-F21B2BD3D6AA}" type="slidenum">
              <a:rPr lang="de-AT" smtClean="0"/>
              <a:pPr/>
              <a:t>10</a:t>
            </a:fld>
            <a:endParaRPr lang="de-AT"/>
          </a:p>
        </p:txBody>
      </p:sp>
    </p:spTree>
    <p:extLst>
      <p:ext uri="{BB962C8B-B14F-4D97-AF65-F5344CB8AC3E}">
        <p14:creationId xmlns:p14="http://schemas.microsoft.com/office/powerpoint/2010/main" val="409044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856C3-6513-6544-B1E3-FE7FBEEE93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EB453E-FDE1-AD4A-9769-C79AD48CB0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3935F1-8B59-EB46-BA2C-342305A7A7C2}"/>
              </a:ext>
            </a:extLst>
          </p:cNvPr>
          <p:cNvSpPr>
            <a:spLocks noGrp="1"/>
          </p:cNvSpPr>
          <p:nvPr>
            <p:ph type="dt" sz="half" idx="10"/>
          </p:nvPr>
        </p:nvSpPr>
        <p:spPr/>
        <p:txBody>
          <a:bodyPr/>
          <a:lstStyle/>
          <a:p>
            <a:fld id="{364057A7-0F7A-0D4B-A084-9163B6BC7C7D}" type="datetimeFigureOut">
              <a:rPr lang="en-US" smtClean="0"/>
              <a:t>4/24/2023</a:t>
            </a:fld>
            <a:endParaRPr lang="en-US" dirty="0"/>
          </a:p>
        </p:txBody>
      </p:sp>
      <p:sp>
        <p:nvSpPr>
          <p:cNvPr id="5" name="Footer Placeholder 4">
            <a:extLst>
              <a:ext uri="{FF2B5EF4-FFF2-40B4-BE49-F238E27FC236}">
                <a16:creationId xmlns:a16="http://schemas.microsoft.com/office/drawing/2014/main" id="{CDA93C1B-B667-B542-9261-A5C2EEAC70B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6734038-E5D5-D047-87E9-1202C8133B9D}"/>
              </a:ext>
            </a:extLst>
          </p:cNvPr>
          <p:cNvSpPr>
            <a:spLocks noGrp="1"/>
          </p:cNvSpPr>
          <p:nvPr>
            <p:ph type="sldNum" sz="quarter" idx="12"/>
          </p:nvPr>
        </p:nvSpPr>
        <p:spPr/>
        <p:txBody>
          <a:bodyPr/>
          <a:lstStyle/>
          <a:p>
            <a:fld id="{A330C2B4-8467-AB48-8822-F4D56CD812A4}" type="slidenum">
              <a:rPr lang="en-US" smtClean="0"/>
              <a:t>‹#›</a:t>
            </a:fld>
            <a:endParaRPr lang="en-US" dirty="0"/>
          </a:p>
        </p:txBody>
      </p:sp>
    </p:spTree>
    <p:extLst>
      <p:ext uri="{BB962C8B-B14F-4D97-AF65-F5344CB8AC3E}">
        <p14:creationId xmlns:p14="http://schemas.microsoft.com/office/powerpoint/2010/main" val="1080616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C6E62-F033-1D42-B31F-DC89B4B071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865287-9466-9C47-A17A-6C7F0689CC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0ACA28-3296-6842-916C-A89F7E74A6FA}"/>
              </a:ext>
            </a:extLst>
          </p:cNvPr>
          <p:cNvSpPr>
            <a:spLocks noGrp="1"/>
          </p:cNvSpPr>
          <p:nvPr>
            <p:ph type="dt" sz="half" idx="10"/>
          </p:nvPr>
        </p:nvSpPr>
        <p:spPr/>
        <p:txBody>
          <a:bodyPr/>
          <a:lstStyle/>
          <a:p>
            <a:fld id="{364057A7-0F7A-0D4B-A084-9163B6BC7C7D}" type="datetimeFigureOut">
              <a:rPr lang="en-US" smtClean="0"/>
              <a:t>4/24/2023</a:t>
            </a:fld>
            <a:endParaRPr lang="en-US" dirty="0"/>
          </a:p>
        </p:txBody>
      </p:sp>
      <p:sp>
        <p:nvSpPr>
          <p:cNvPr id="5" name="Footer Placeholder 4">
            <a:extLst>
              <a:ext uri="{FF2B5EF4-FFF2-40B4-BE49-F238E27FC236}">
                <a16:creationId xmlns:a16="http://schemas.microsoft.com/office/drawing/2014/main" id="{BFB0A5D4-4BC3-834C-9800-12A75EDC2E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6D9EC4B-E116-9A44-8C3A-599F12FE07CF}"/>
              </a:ext>
            </a:extLst>
          </p:cNvPr>
          <p:cNvSpPr>
            <a:spLocks noGrp="1"/>
          </p:cNvSpPr>
          <p:nvPr>
            <p:ph type="sldNum" sz="quarter" idx="12"/>
          </p:nvPr>
        </p:nvSpPr>
        <p:spPr/>
        <p:txBody>
          <a:bodyPr/>
          <a:lstStyle/>
          <a:p>
            <a:fld id="{A330C2B4-8467-AB48-8822-F4D56CD812A4}" type="slidenum">
              <a:rPr lang="en-US" smtClean="0"/>
              <a:t>‹#›</a:t>
            </a:fld>
            <a:endParaRPr lang="en-US" dirty="0"/>
          </a:p>
        </p:txBody>
      </p:sp>
    </p:spTree>
    <p:extLst>
      <p:ext uri="{BB962C8B-B14F-4D97-AF65-F5344CB8AC3E}">
        <p14:creationId xmlns:p14="http://schemas.microsoft.com/office/powerpoint/2010/main" val="882941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19597C-2141-4441-8C0E-710D3B9532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C7AA79-7DAB-7E4E-BDC3-AEFBA3BA59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95309E-0601-B14F-AB59-75CBEFB2DA33}"/>
              </a:ext>
            </a:extLst>
          </p:cNvPr>
          <p:cNvSpPr>
            <a:spLocks noGrp="1"/>
          </p:cNvSpPr>
          <p:nvPr>
            <p:ph type="dt" sz="half" idx="10"/>
          </p:nvPr>
        </p:nvSpPr>
        <p:spPr/>
        <p:txBody>
          <a:bodyPr/>
          <a:lstStyle/>
          <a:p>
            <a:fld id="{364057A7-0F7A-0D4B-A084-9163B6BC7C7D}" type="datetimeFigureOut">
              <a:rPr lang="en-US" smtClean="0"/>
              <a:t>4/24/2023</a:t>
            </a:fld>
            <a:endParaRPr lang="en-US" dirty="0"/>
          </a:p>
        </p:txBody>
      </p:sp>
      <p:sp>
        <p:nvSpPr>
          <p:cNvPr id="5" name="Footer Placeholder 4">
            <a:extLst>
              <a:ext uri="{FF2B5EF4-FFF2-40B4-BE49-F238E27FC236}">
                <a16:creationId xmlns:a16="http://schemas.microsoft.com/office/drawing/2014/main" id="{0FE051F8-2BFB-E447-B550-D95F98DD26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4A845F-65E8-2348-8CD1-13823735A38F}"/>
              </a:ext>
            </a:extLst>
          </p:cNvPr>
          <p:cNvSpPr>
            <a:spLocks noGrp="1"/>
          </p:cNvSpPr>
          <p:nvPr>
            <p:ph type="sldNum" sz="quarter" idx="12"/>
          </p:nvPr>
        </p:nvSpPr>
        <p:spPr/>
        <p:txBody>
          <a:bodyPr/>
          <a:lstStyle/>
          <a:p>
            <a:fld id="{A330C2B4-8467-AB48-8822-F4D56CD812A4}" type="slidenum">
              <a:rPr lang="en-US" smtClean="0"/>
              <a:t>‹#›</a:t>
            </a:fld>
            <a:endParaRPr lang="en-US" dirty="0"/>
          </a:p>
        </p:txBody>
      </p:sp>
    </p:spTree>
    <p:extLst>
      <p:ext uri="{BB962C8B-B14F-4D97-AF65-F5344CB8AC3E}">
        <p14:creationId xmlns:p14="http://schemas.microsoft.com/office/powerpoint/2010/main" val="1830132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CD74B-870E-D240-A7A4-BB70CEE065AA}"/>
              </a:ext>
            </a:extLst>
          </p:cNvPr>
          <p:cNvSpPr>
            <a:spLocks noGrp="1"/>
          </p:cNvSpPr>
          <p:nvPr>
            <p:ph type="title"/>
          </p:nvPr>
        </p:nvSpPr>
        <p:spPr>
          <a:xfrm>
            <a:off x="838200" y="972748"/>
            <a:ext cx="10515600" cy="739712"/>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B3B9B9A-34B1-794E-84B8-65D6C96FB8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90CE48-563A-EF41-AE9F-39700075F61F}"/>
              </a:ext>
            </a:extLst>
          </p:cNvPr>
          <p:cNvSpPr>
            <a:spLocks noGrp="1"/>
          </p:cNvSpPr>
          <p:nvPr>
            <p:ph type="dt" sz="half" idx="10"/>
          </p:nvPr>
        </p:nvSpPr>
        <p:spPr/>
        <p:txBody>
          <a:bodyPr/>
          <a:lstStyle/>
          <a:p>
            <a:fld id="{364057A7-0F7A-0D4B-A084-9163B6BC7C7D}" type="datetimeFigureOut">
              <a:rPr lang="en-US" smtClean="0"/>
              <a:t>4/24/2023</a:t>
            </a:fld>
            <a:endParaRPr lang="en-US" dirty="0"/>
          </a:p>
        </p:txBody>
      </p:sp>
      <p:sp>
        <p:nvSpPr>
          <p:cNvPr id="5" name="Footer Placeholder 4">
            <a:extLst>
              <a:ext uri="{FF2B5EF4-FFF2-40B4-BE49-F238E27FC236}">
                <a16:creationId xmlns:a16="http://schemas.microsoft.com/office/drawing/2014/main" id="{401475CB-E0EF-6444-9D7A-41D9F560BB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B75ABF-418B-A44D-AE14-F444FE157F90}"/>
              </a:ext>
            </a:extLst>
          </p:cNvPr>
          <p:cNvSpPr>
            <a:spLocks noGrp="1"/>
          </p:cNvSpPr>
          <p:nvPr>
            <p:ph type="sldNum" sz="quarter" idx="12"/>
          </p:nvPr>
        </p:nvSpPr>
        <p:spPr/>
        <p:txBody>
          <a:bodyPr/>
          <a:lstStyle/>
          <a:p>
            <a:fld id="{A330C2B4-8467-AB48-8822-F4D56CD812A4}" type="slidenum">
              <a:rPr lang="en-US" smtClean="0"/>
              <a:t>‹#›</a:t>
            </a:fld>
            <a:endParaRPr lang="en-US" dirty="0"/>
          </a:p>
        </p:txBody>
      </p:sp>
    </p:spTree>
    <p:extLst>
      <p:ext uri="{BB962C8B-B14F-4D97-AF65-F5344CB8AC3E}">
        <p14:creationId xmlns:p14="http://schemas.microsoft.com/office/powerpoint/2010/main" val="186005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40B82-2DD4-2D4E-8301-1F69F2673B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41843D-A710-6343-A49F-8EBC58EC7C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656CEA-E266-BB43-8291-805C3521C4D0}"/>
              </a:ext>
            </a:extLst>
          </p:cNvPr>
          <p:cNvSpPr>
            <a:spLocks noGrp="1"/>
          </p:cNvSpPr>
          <p:nvPr>
            <p:ph type="dt" sz="half" idx="10"/>
          </p:nvPr>
        </p:nvSpPr>
        <p:spPr/>
        <p:txBody>
          <a:bodyPr/>
          <a:lstStyle/>
          <a:p>
            <a:fld id="{364057A7-0F7A-0D4B-A084-9163B6BC7C7D}" type="datetimeFigureOut">
              <a:rPr lang="en-US" smtClean="0"/>
              <a:t>4/24/2023</a:t>
            </a:fld>
            <a:endParaRPr lang="en-US" dirty="0"/>
          </a:p>
        </p:txBody>
      </p:sp>
      <p:sp>
        <p:nvSpPr>
          <p:cNvPr id="5" name="Footer Placeholder 4">
            <a:extLst>
              <a:ext uri="{FF2B5EF4-FFF2-40B4-BE49-F238E27FC236}">
                <a16:creationId xmlns:a16="http://schemas.microsoft.com/office/drawing/2014/main" id="{166D4BFA-7208-184F-BB0F-E1151A1795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37D7794-46AE-1045-85F7-138147AE4B6E}"/>
              </a:ext>
            </a:extLst>
          </p:cNvPr>
          <p:cNvSpPr>
            <a:spLocks noGrp="1"/>
          </p:cNvSpPr>
          <p:nvPr>
            <p:ph type="sldNum" sz="quarter" idx="12"/>
          </p:nvPr>
        </p:nvSpPr>
        <p:spPr/>
        <p:txBody>
          <a:bodyPr/>
          <a:lstStyle/>
          <a:p>
            <a:fld id="{A330C2B4-8467-AB48-8822-F4D56CD812A4}" type="slidenum">
              <a:rPr lang="en-US" smtClean="0"/>
              <a:t>‹#›</a:t>
            </a:fld>
            <a:endParaRPr lang="en-US" dirty="0"/>
          </a:p>
        </p:txBody>
      </p:sp>
    </p:spTree>
    <p:extLst>
      <p:ext uri="{BB962C8B-B14F-4D97-AF65-F5344CB8AC3E}">
        <p14:creationId xmlns:p14="http://schemas.microsoft.com/office/powerpoint/2010/main" val="3380271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D7B90-6380-794D-85F2-0FF8D5C027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C8D41B-B000-6142-A93B-74D03495F0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506DA9-9CAD-E14E-B6F6-983CF1CC60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64DA94-E133-A44A-9518-73E6A391144A}"/>
              </a:ext>
            </a:extLst>
          </p:cNvPr>
          <p:cNvSpPr>
            <a:spLocks noGrp="1"/>
          </p:cNvSpPr>
          <p:nvPr>
            <p:ph type="dt" sz="half" idx="10"/>
          </p:nvPr>
        </p:nvSpPr>
        <p:spPr/>
        <p:txBody>
          <a:bodyPr/>
          <a:lstStyle/>
          <a:p>
            <a:fld id="{364057A7-0F7A-0D4B-A084-9163B6BC7C7D}" type="datetimeFigureOut">
              <a:rPr lang="en-US" smtClean="0"/>
              <a:t>4/24/2023</a:t>
            </a:fld>
            <a:endParaRPr lang="en-US" dirty="0"/>
          </a:p>
        </p:txBody>
      </p:sp>
      <p:sp>
        <p:nvSpPr>
          <p:cNvPr id="6" name="Footer Placeholder 5">
            <a:extLst>
              <a:ext uri="{FF2B5EF4-FFF2-40B4-BE49-F238E27FC236}">
                <a16:creationId xmlns:a16="http://schemas.microsoft.com/office/drawing/2014/main" id="{9CA797F6-272F-0B45-A311-F7BC2ABB72C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58F42CC-653F-084E-876A-E0EBE6CCD130}"/>
              </a:ext>
            </a:extLst>
          </p:cNvPr>
          <p:cNvSpPr>
            <a:spLocks noGrp="1"/>
          </p:cNvSpPr>
          <p:nvPr>
            <p:ph type="sldNum" sz="quarter" idx="12"/>
          </p:nvPr>
        </p:nvSpPr>
        <p:spPr/>
        <p:txBody>
          <a:bodyPr/>
          <a:lstStyle/>
          <a:p>
            <a:fld id="{A330C2B4-8467-AB48-8822-F4D56CD812A4}" type="slidenum">
              <a:rPr lang="en-US" smtClean="0"/>
              <a:t>‹#›</a:t>
            </a:fld>
            <a:endParaRPr lang="en-US" dirty="0"/>
          </a:p>
        </p:txBody>
      </p:sp>
    </p:spTree>
    <p:extLst>
      <p:ext uri="{BB962C8B-B14F-4D97-AF65-F5344CB8AC3E}">
        <p14:creationId xmlns:p14="http://schemas.microsoft.com/office/powerpoint/2010/main" val="458060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128AF-FDFE-4247-8B23-B521FF8F0B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F04EFE-D7D8-D945-BC6B-F4C4871081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516400-EFB5-DB4D-83FB-C97F48480D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0B4D98-7C8A-E441-BD72-5025DC4B3D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986DCD-58A1-DD4B-A8D4-94246C84DC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1D4A3C-A78A-F541-8E03-ED16A68E57C2}"/>
              </a:ext>
            </a:extLst>
          </p:cNvPr>
          <p:cNvSpPr>
            <a:spLocks noGrp="1"/>
          </p:cNvSpPr>
          <p:nvPr>
            <p:ph type="dt" sz="half" idx="10"/>
          </p:nvPr>
        </p:nvSpPr>
        <p:spPr/>
        <p:txBody>
          <a:bodyPr/>
          <a:lstStyle/>
          <a:p>
            <a:fld id="{364057A7-0F7A-0D4B-A084-9163B6BC7C7D}" type="datetimeFigureOut">
              <a:rPr lang="en-US" smtClean="0"/>
              <a:t>4/24/2023</a:t>
            </a:fld>
            <a:endParaRPr lang="en-US" dirty="0"/>
          </a:p>
        </p:txBody>
      </p:sp>
      <p:sp>
        <p:nvSpPr>
          <p:cNvPr id="8" name="Footer Placeholder 7">
            <a:extLst>
              <a:ext uri="{FF2B5EF4-FFF2-40B4-BE49-F238E27FC236}">
                <a16:creationId xmlns:a16="http://schemas.microsoft.com/office/drawing/2014/main" id="{21515888-873B-3E4B-AC90-C21EA97FDB6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5E46CD9-64BB-5E43-B8CF-682DC7BBAA41}"/>
              </a:ext>
            </a:extLst>
          </p:cNvPr>
          <p:cNvSpPr>
            <a:spLocks noGrp="1"/>
          </p:cNvSpPr>
          <p:nvPr>
            <p:ph type="sldNum" sz="quarter" idx="12"/>
          </p:nvPr>
        </p:nvSpPr>
        <p:spPr/>
        <p:txBody>
          <a:bodyPr/>
          <a:lstStyle/>
          <a:p>
            <a:fld id="{A330C2B4-8467-AB48-8822-F4D56CD812A4}" type="slidenum">
              <a:rPr lang="en-US" smtClean="0"/>
              <a:t>‹#›</a:t>
            </a:fld>
            <a:endParaRPr lang="en-US" dirty="0"/>
          </a:p>
        </p:txBody>
      </p:sp>
    </p:spTree>
    <p:extLst>
      <p:ext uri="{BB962C8B-B14F-4D97-AF65-F5344CB8AC3E}">
        <p14:creationId xmlns:p14="http://schemas.microsoft.com/office/powerpoint/2010/main" val="153828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5ABCD-2E49-D641-8AE5-D627B86267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9E6EFC-A900-9045-B353-B99F74C396F3}"/>
              </a:ext>
            </a:extLst>
          </p:cNvPr>
          <p:cNvSpPr>
            <a:spLocks noGrp="1"/>
          </p:cNvSpPr>
          <p:nvPr>
            <p:ph type="dt" sz="half" idx="10"/>
          </p:nvPr>
        </p:nvSpPr>
        <p:spPr/>
        <p:txBody>
          <a:bodyPr/>
          <a:lstStyle/>
          <a:p>
            <a:fld id="{364057A7-0F7A-0D4B-A084-9163B6BC7C7D}" type="datetimeFigureOut">
              <a:rPr lang="en-US" smtClean="0"/>
              <a:t>4/24/2023</a:t>
            </a:fld>
            <a:endParaRPr lang="en-US" dirty="0"/>
          </a:p>
        </p:txBody>
      </p:sp>
      <p:sp>
        <p:nvSpPr>
          <p:cNvPr id="4" name="Footer Placeholder 3">
            <a:extLst>
              <a:ext uri="{FF2B5EF4-FFF2-40B4-BE49-F238E27FC236}">
                <a16:creationId xmlns:a16="http://schemas.microsoft.com/office/drawing/2014/main" id="{343324D1-E3D3-844B-B863-6C7F039426A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688127B-E2C4-5A4E-81B4-DD3017D3FF93}"/>
              </a:ext>
            </a:extLst>
          </p:cNvPr>
          <p:cNvSpPr>
            <a:spLocks noGrp="1"/>
          </p:cNvSpPr>
          <p:nvPr>
            <p:ph type="sldNum" sz="quarter" idx="12"/>
          </p:nvPr>
        </p:nvSpPr>
        <p:spPr/>
        <p:txBody>
          <a:bodyPr/>
          <a:lstStyle/>
          <a:p>
            <a:fld id="{A330C2B4-8467-AB48-8822-F4D56CD812A4}" type="slidenum">
              <a:rPr lang="en-US" smtClean="0"/>
              <a:t>‹#›</a:t>
            </a:fld>
            <a:endParaRPr lang="en-US" dirty="0"/>
          </a:p>
        </p:txBody>
      </p:sp>
    </p:spTree>
    <p:extLst>
      <p:ext uri="{BB962C8B-B14F-4D97-AF65-F5344CB8AC3E}">
        <p14:creationId xmlns:p14="http://schemas.microsoft.com/office/powerpoint/2010/main" val="3428386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6CE899-50BC-124B-BF1F-ED03C17FFE3E}"/>
              </a:ext>
            </a:extLst>
          </p:cNvPr>
          <p:cNvSpPr>
            <a:spLocks noGrp="1"/>
          </p:cNvSpPr>
          <p:nvPr>
            <p:ph type="dt" sz="half" idx="10"/>
          </p:nvPr>
        </p:nvSpPr>
        <p:spPr/>
        <p:txBody>
          <a:bodyPr/>
          <a:lstStyle/>
          <a:p>
            <a:fld id="{364057A7-0F7A-0D4B-A084-9163B6BC7C7D}" type="datetimeFigureOut">
              <a:rPr lang="en-US" smtClean="0"/>
              <a:t>4/24/2023</a:t>
            </a:fld>
            <a:endParaRPr lang="en-US" dirty="0"/>
          </a:p>
        </p:txBody>
      </p:sp>
      <p:sp>
        <p:nvSpPr>
          <p:cNvPr id="3" name="Footer Placeholder 2">
            <a:extLst>
              <a:ext uri="{FF2B5EF4-FFF2-40B4-BE49-F238E27FC236}">
                <a16:creationId xmlns:a16="http://schemas.microsoft.com/office/drawing/2014/main" id="{AE0EDE9F-196F-9A49-9BFC-AD243482B79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03FF33F-8799-0C4F-9E8F-C7DE24453B84}"/>
              </a:ext>
            </a:extLst>
          </p:cNvPr>
          <p:cNvSpPr>
            <a:spLocks noGrp="1"/>
          </p:cNvSpPr>
          <p:nvPr>
            <p:ph type="sldNum" sz="quarter" idx="12"/>
          </p:nvPr>
        </p:nvSpPr>
        <p:spPr/>
        <p:txBody>
          <a:bodyPr/>
          <a:lstStyle/>
          <a:p>
            <a:fld id="{A330C2B4-8467-AB48-8822-F4D56CD812A4}" type="slidenum">
              <a:rPr lang="en-US" smtClean="0"/>
              <a:t>‹#›</a:t>
            </a:fld>
            <a:endParaRPr lang="en-US" dirty="0"/>
          </a:p>
        </p:txBody>
      </p:sp>
    </p:spTree>
    <p:extLst>
      <p:ext uri="{BB962C8B-B14F-4D97-AF65-F5344CB8AC3E}">
        <p14:creationId xmlns:p14="http://schemas.microsoft.com/office/powerpoint/2010/main" val="2977082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48D72-16D0-5046-B33E-DA0802127C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D82BC7-9728-2148-ABDB-607F3146C2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4CB658-1EFC-A543-95D2-EC0DF19468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703F37-D904-B84E-8E67-0C54295B08FB}"/>
              </a:ext>
            </a:extLst>
          </p:cNvPr>
          <p:cNvSpPr>
            <a:spLocks noGrp="1"/>
          </p:cNvSpPr>
          <p:nvPr>
            <p:ph type="dt" sz="half" idx="10"/>
          </p:nvPr>
        </p:nvSpPr>
        <p:spPr/>
        <p:txBody>
          <a:bodyPr/>
          <a:lstStyle/>
          <a:p>
            <a:fld id="{364057A7-0F7A-0D4B-A084-9163B6BC7C7D}" type="datetimeFigureOut">
              <a:rPr lang="en-US" smtClean="0"/>
              <a:t>4/24/2023</a:t>
            </a:fld>
            <a:endParaRPr lang="en-US" dirty="0"/>
          </a:p>
        </p:txBody>
      </p:sp>
      <p:sp>
        <p:nvSpPr>
          <p:cNvPr id="6" name="Footer Placeholder 5">
            <a:extLst>
              <a:ext uri="{FF2B5EF4-FFF2-40B4-BE49-F238E27FC236}">
                <a16:creationId xmlns:a16="http://schemas.microsoft.com/office/drawing/2014/main" id="{CBC02BB2-76A9-3849-A9FE-9F652D735F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B3CAB19-71E1-6F4A-A642-8B9789AB4441}"/>
              </a:ext>
            </a:extLst>
          </p:cNvPr>
          <p:cNvSpPr>
            <a:spLocks noGrp="1"/>
          </p:cNvSpPr>
          <p:nvPr>
            <p:ph type="sldNum" sz="quarter" idx="12"/>
          </p:nvPr>
        </p:nvSpPr>
        <p:spPr/>
        <p:txBody>
          <a:bodyPr/>
          <a:lstStyle/>
          <a:p>
            <a:fld id="{A330C2B4-8467-AB48-8822-F4D56CD812A4}" type="slidenum">
              <a:rPr lang="en-US" smtClean="0"/>
              <a:t>‹#›</a:t>
            </a:fld>
            <a:endParaRPr lang="en-US" dirty="0"/>
          </a:p>
        </p:txBody>
      </p:sp>
    </p:spTree>
    <p:extLst>
      <p:ext uri="{BB962C8B-B14F-4D97-AF65-F5344CB8AC3E}">
        <p14:creationId xmlns:p14="http://schemas.microsoft.com/office/powerpoint/2010/main" val="3312237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7E91D-E4BE-E349-99A6-55EDAFF496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C82506-A543-9C4F-8554-B49BCBF7D6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1EEB01C-62A0-FF45-BC6D-434C7AB3FA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E47754-B6DF-CA4F-A0B0-D94C12BF7B9F}"/>
              </a:ext>
            </a:extLst>
          </p:cNvPr>
          <p:cNvSpPr>
            <a:spLocks noGrp="1"/>
          </p:cNvSpPr>
          <p:nvPr>
            <p:ph type="dt" sz="half" idx="10"/>
          </p:nvPr>
        </p:nvSpPr>
        <p:spPr/>
        <p:txBody>
          <a:bodyPr/>
          <a:lstStyle/>
          <a:p>
            <a:fld id="{364057A7-0F7A-0D4B-A084-9163B6BC7C7D}" type="datetimeFigureOut">
              <a:rPr lang="en-US" smtClean="0"/>
              <a:t>4/24/2023</a:t>
            </a:fld>
            <a:endParaRPr lang="en-US" dirty="0"/>
          </a:p>
        </p:txBody>
      </p:sp>
      <p:sp>
        <p:nvSpPr>
          <p:cNvPr id="6" name="Footer Placeholder 5">
            <a:extLst>
              <a:ext uri="{FF2B5EF4-FFF2-40B4-BE49-F238E27FC236}">
                <a16:creationId xmlns:a16="http://schemas.microsoft.com/office/drawing/2014/main" id="{6A23A02D-858C-1248-A280-FBB207B9E10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E586BDD-C2D0-8D4B-A6AB-969009E51AA5}"/>
              </a:ext>
            </a:extLst>
          </p:cNvPr>
          <p:cNvSpPr>
            <a:spLocks noGrp="1"/>
          </p:cNvSpPr>
          <p:nvPr>
            <p:ph type="sldNum" sz="quarter" idx="12"/>
          </p:nvPr>
        </p:nvSpPr>
        <p:spPr/>
        <p:txBody>
          <a:bodyPr/>
          <a:lstStyle/>
          <a:p>
            <a:fld id="{A330C2B4-8467-AB48-8822-F4D56CD812A4}" type="slidenum">
              <a:rPr lang="en-US" smtClean="0"/>
              <a:t>‹#›</a:t>
            </a:fld>
            <a:endParaRPr lang="en-US" dirty="0"/>
          </a:p>
        </p:txBody>
      </p:sp>
    </p:spTree>
    <p:extLst>
      <p:ext uri="{BB962C8B-B14F-4D97-AF65-F5344CB8AC3E}">
        <p14:creationId xmlns:p14="http://schemas.microsoft.com/office/powerpoint/2010/main" val="2689812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E96CE70-9D30-8641-9691-83FFBC3F72F2}"/>
              </a:ext>
            </a:extLst>
          </p:cNvPr>
          <p:cNvPicPr>
            <a:picLocks noChangeAspect="1"/>
          </p:cNvPicPr>
          <p:nvPr userDrawn="1"/>
        </p:nvPicPr>
        <p:blipFill>
          <a:blip r:embed="rId13"/>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4F13BA00-5C3D-6646-AA83-56238B958A4D}"/>
              </a:ext>
            </a:extLst>
          </p:cNvPr>
          <p:cNvSpPr>
            <a:spLocks noGrp="1"/>
          </p:cNvSpPr>
          <p:nvPr>
            <p:ph type="title"/>
          </p:nvPr>
        </p:nvSpPr>
        <p:spPr>
          <a:xfrm>
            <a:off x="838200" y="968829"/>
            <a:ext cx="10515600" cy="7218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CFEFD5-34DF-BC4C-A6B7-8E51D744BB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28B0CBC-74A9-5D46-8443-4B2D11DAE9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4057A7-0F7A-0D4B-A084-9163B6BC7C7D}" type="datetimeFigureOut">
              <a:rPr lang="en-US" smtClean="0"/>
              <a:t>4/24/2023</a:t>
            </a:fld>
            <a:endParaRPr lang="en-US" dirty="0"/>
          </a:p>
        </p:txBody>
      </p:sp>
      <p:sp>
        <p:nvSpPr>
          <p:cNvPr id="5" name="Footer Placeholder 4">
            <a:extLst>
              <a:ext uri="{FF2B5EF4-FFF2-40B4-BE49-F238E27FC236}">
                <a16:creationId xmlns:a16="http://schemas.microsoft.com/office/drawing/2014/main" id="{E3337BD0-098A-4049-B31B-65475B9C3E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2B2CA66-B41E-5846-8AAE-D24E3EB0BB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30C2B4-8467-AB48-8822-F4D56CD812A4}" type="slidenum">
              <a:rPr lang="en-US" smtClean="0"/>
              <a:t>‹#›</a:t>
            </a:fld>
            <a:endParaRPr lang="en-US" dirty="0"/>
          </a:p>
        </p:txBody>
      </p:sp>
    </p:spTree>
    <p:extLst>
      <p:ext uri="{BB962C8B-B14F-4D97-AF65-F5344CB8AC3E}">
        <p14:creationId xmlns:p14="http://schemas.microsoft.com/office/powerpoint/2010/main" val="855134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derk.ba/" TargetMode="External"/><Relationship Id="rId2" Type="http://schemas.openxmlformats.org/officeDocument/2006/relationships/hyperlink" Target="mailto:ezametica@derk.ba"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www.derk.ba/en/legislation/acquis-energetske-zajednic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8B8811-9DFC-E041-8165-56AC1ABE9A33}"/>
              </a:ext>
            </a:extLst>
          </p:cNvPr>
          <p:cNvPicPr>
            <a:picLocks noChangeAspect="1"/>
          </p:cNvPicPr>
          <p:nvPr/>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256D0A0-3F1F-217E-E9A0-A24AF20EE020}"/>
              </a:ext>
            </a:extLst>
          </p:cNvPr>
          <p:cNvSpPr>
            <a:spLocks noGrp="1"/>
          </p:cNvSpPr>
          <p:nvPr>
            <p:ph type="ctrTitle"/>
          </p:nvPr>
        </p:nvSpPr>
        <p:spPr>
          <a:xfrm>
            <a:off x="668215" y="1693863"/>
            <a:ext cx="10876085" cy="2387600"/>
          </a:xfrm>
        </p:spPr>
        <p:txBody>
          <a:bodyPr>
            <a:normAutofit fontScale="90000"/>
          </a:bodyPr>
          <a:lstStyle/>
          <a:p>
            <a:r>
              <a:rPr lang="en-GB" b="1" dirty="0" smtClean="0">
                <a:latin typeface="+mn-lt"/>
              </a:rPr>
              <a:t>BOSNIA AND HERZEGOVINA’S COMMITMENTS STEMMING FROM THE EU </a:t>
            </a:r>
            <a:r>
              <a:rPr lang="en-GB" b="1" i="1" dirty="0" smtClean="0">
                <a:latin typeface="+mn-lt"/>
              </a:rPr>
              <a:t>ACQUIS COMMUNAUTAIRE</a:t>
            </a:r>
            <a:endParaRPr lang="en-GB" b="1" i="1" dirty="0">
              <a:solidFill>
                <a:schemeClr val="bg1"/>
              </a:solidFill>
              <a:latin typeface="+mn-lt"/>
            </a:endParaRPr>
          </a:p>
        </p:txBody>
      </p:sp>
      <p:sp>
        <p:nvSpPr>
          <p:cNvPr id="4" name="Subtitle 2">
            <a:extLst>
              <a:ext uri="{FF2B5EF4-FFF2-40B4-BE49-F238E27FC236}">
                <a16:creationId xmlns:a16="http://schemas.microsoft.com/office/drawing/2014/main" id="{E9593661-202F-F14B-E685-A7420CE56B68}"/>
              </a:ext>
            </a:extLst>
          </p:cNvPr>
          <p:cNvSpPr>
            <a:spLocks noGrp="1"/>
          </p:cNvSpPr>
          <p:nvPr>
            <p:ph type="subTitle" idx="1"/>
          </p:nvPr>
        </p:nvSpPr>
        <p:spPr>
          <a:xfrm>
            <a:off x="1522800" y="4258800"/>
            <a:ext cx="9144000" cy="1656000"/>
          </a:xfrm>
        </p:spPr>
        <p:txBody>
          <a:bodyPr/>
          <a:lstStyle/>
          <a:p>
            <a:r>
              <a:rPr lang="en-GB" sz="2800" dirty="0" smtClean="0"/>
              <a:t>Edin Zametica, MSc</a:t>
            </a:r>
            <a:br>
              <a:rPr lang="en-GB" sz="2800" dirty="0" smtClean="0"/>
            </a:br>
            <a:r>
              <a:rPr lang="en-GB" dirty="0" smtClean="0"/>
              <a:t>Secretary</a:t>
            </a:r>
            <a:br>
              <a:rPr lang="en-GB" dirty="0" smtClean="0"/>
            </a:br>
            <a:r>
              <a:rPr lang="en-GB" dirty="0" smtClean="0"/>
              <a:t>State Electricity Regulatory Commission</a:t>
            </a:r>
            <a:endParaRPr lang="en-GB" b="1" dirty="0">
              <a:solidFill>
                <a:schemeClr val="bg1"/>
              </a:solidFill>
            </a:endParaRPr>
          </a:p>
        </p:txBody>
      </p:sp>
    </p:spTree>
    <p:extLst>
      <p:ext uri="{BB962C8B-B14F-4D97-AF65-F5344CB8AC3E}">
        <p14:creationId xmlns:p14="http://schemas.microsoft.com/office/powerpoint/2010/main" val="18735568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972748"/>
            <a:ext cx="9217801" cy="739712"/>
          </a:xfrm>
        </p:spPr>
        <p:txBody>
          <a:bodyPr>
            <a:noAutofit/>
          </a:bodyPr>
          <a:lstStyle/>
          <a:p>
            <a:r>
              <a:rPr lang="en-GB" b="1" dirty="0" smtClean="0">
                <a:latin typeface="+mn-lt"/>
              </a:rPr>
              <a:t>New Commitments – Electricity </a:t>
            </a:r>
            <a:endParaRPr lang="en-GB" b="1" baseline="-25000" dirty="0">
              <a:latin typeface="+mn-lt"/>
            </a:endParaRPr>
          </a:p>
        </p:txBody>
      </p:sp>
      <p:sp>
        <p:nvSpPr>
          <p:cNvPr id="4" name="Content Placeholder 2">
            <a:extLst>
              <a:ext uri="{FF2B5EF4-FFF2-40B4-BE49-F238E27FC236}">
                <a16:creationId xmlns:a16="http://schemas.microsoft.com/office/drawing/2014/main" id="{55894D4B-94E5-6C43-BCDD-B4CE274E12EA}"/>
              </a:ext>
            </a:extLst>
          </p:cNvPr>
          <p:cNvSpPr txBox="1">
            <a:spLocks/>
          </p:cNvSpPr>
          <p:nvPr/>
        </p:nvSpPr>
        <p:spPr>
          <a:xfrm>
            <a:off x="838800" y="1800000"/>
            <a:ext cx="11353200" cy="4185364"/>
          </a:xfrm>
          <a:prstGeom prst="rect">
            <a:avLst/>
          </a:prstGeom>
        </p:spPr>
        <p:txBody>
          <a:bodyPr vert="horz" lIns="91440" tIns="45720" rIns="91440" bIns="45720" rtlCol="0">
            <a:noAutofit/>
          </a:bodyPr>
          <a:lstStyle/>
          <a:p>
            <a:pPr marL="360000" lvl="1" indent="-360000">
              <a:lnSpc>
                <a:spcPts val="3400"/>
              </a:lnSpc>
              <a:spcAft>
                <a:spcPts val="600"/>
              </a:spcAft>
              <a:buFont typeface="Arial" panose="020B0604020202020204" pitchFamily="34" charset="0"/>
              <a:buChar char="•"/>
            </a:pPr>
            <a:r>
              <a:rPr lang="en-GB" altLang="ko-KR" sz="2800" i="1" dirty="0" smtClean="0"/>
              <a:t>Clean</a:t>
            </a:r>
            <a:r>
              <a:rPr lang="en-GB" altLang="ko-KR" sz="2000" i="1" dirty="0" smtClean="0"/>
              <a:t> </a:t>
            </a:r>
            <a:r>
              <a:rPr lang="en-GB" altLang="ko-KR" sz="2800" i="1" dirty="0"/>
              <a:t>Energy </a:t>
            </a:r>
            <a:r>
              <a:rPr lang="en-GB" altLang="ko-KR" sz="2800" i="1" dirty="0" smtClean="0"/>
              <a:t>for</a:t>
            </a:r>
            <a:r>
              <a:rPr lang="en-GB" altLang="ko-KR" sz="2800" i="1" dirty="0"/>
              <a:t> </a:t>
            </a:r>
            <a:r>
              <a:rPr lang="en-GB" altLang="ko-KR" sz="2800" i="1" dirty="0" smtClean="0"/>
              <a:t>all</a:t>
            </a:r>
            <a:r>
              <a:rPr lang="en-GB" altLang="ko-KR" sz="2800" i="1" dirty="0"/>
              <a:t> Europeans </a:t>
            </a:r>
            <a:r>
              <a:rPr lang="en-GB" altLang="ko-KR" sz="2800" dirty="0"/>
              <a:t>package</a:t>
            </a:r>
            <a:r>
              <a:rPr lang="en-GB" altLang="ko-KR" sz="2400" dirty="0"/>
              <a:t> – </a:t>
            </a:r>
            <a:r>
              <a:rPr lang="en-GB" altLang="ko-KR" sz="2800" dirty="0" smtClean="0"/>
              <a:t>completed/included in </a:t>
            </a:r>
            <a:r>
              <a:rPr lang="en-GB" altLang="ko-KR" sz="2800" dirty="0" err="1" smtClean="0"/>
              <a:t>EnC</a:t>
            </a:r>
            <a:r>
              <a:rPr lang="en-GB" altLang="ko-KR" sz="2800" dirty="0" smtClean="0"/>
              <a:t> </a:t>
            </a:r>
            <a:r>
              <a:rPr lang="en-GB" altLang="ko-KR" sz="2800" i="1" dirty="0" smtClean="0"/>
              <a:t>acquis</a:t>
            </a:r>
          </a:p>
          <a:p>
            <a:pPr marL="360000" lvl="1" indent="-360000">
              <a:lnSpc>
                <a:spcPts val="3400"/>
              </a:lnSpc>
              <a:spcAft>
                <a:spcPts val="600"/>
              </a:spcAft>
              <a:buFont typeface="Arial" panose="020B0604020202020204" pitchFamily="34" charset="0"/>
              <a:buChar char="•"/>
            </a:pPr>
            <a:r>
              <a:rPr lang="en-GB" altLang="ko-KR" sz="2800" dirty="0" smtClean="0"/>
              <a:t>Network codes and guidelines –</a:t>
            </a:r>
            <a:r>
              <a:rPr lang="bs-Latn-BA" altLang="ko-KR" sz="2800" dirty="0" smtClean="0"/>
              <a:t> </a:t>
            </a:r>
            <a:r>
              <a:rPr lang="en-GB" altLang="ko-KR" sz="2800" dirty="0" smtClean="0"/>
              <a:t>completed/included in </a:t>
            </a:r>
            <a:r>
              <a:rPr lang="en-GB" altLang="ko-KR" sz="2800" dirty="0" err="1" smtClean="0"/>
              <a:t>EnC</a:t>
            </a:r>
            <a:r>
              <a:rPr lang="en-GB" altLang="ko-KR" sz="2800" dirty="0" smtClean="0"/>
              <a:t> </a:t>
            </a:r>
            <a:r>
              <a:rPr lang="en-GB" altLang="ko-KR" sz="2800" i="1" dirty="0" smtClean="0"/>
              <a:t>acquis</a:t>
            </a:r>
          </a:p>
          <a:p>
            <a:pPr marL="360000" lvl="1" indent="-360000">
              <a:lnSpc>
                <a:spcPts val="3400"/>
              </a:lnSpc>
              <a:spcAft>
                <a:spcPts val="600"/>
              </a:spcAft>
              <a:buFont typeface="Arial" panose="020B0604020202020204" pitchFamily="34" charset="0"/>
              <a:buChar char="•"/>
            </a:pPr>
            <a:r>
              <a:rPr lang="en-GB" sz="2800" i="1" dirty="0" smtClean="0"/>
              <a:t>Procedural Act on Regional Market Integration </a:t>
            </a:r>
            <a:r>
              <a:rPr lang="en-GB" sz="2800" dirty="0" smtClean="0"/>
              <a:t>adopted </a:t>
            </a:r>
            <a:r>
              <a:rPr lang="en-GB" altLang="ko-KR" sz="2800" dirty="0" smtClean="0"/>
              <a:t>– active role of ACER and ENTSO-E in the Energy Community</a:t>
            </a:r>
          </a:p>
          <a:p>
            <a:pPr marL="360000" lvl="1" indent="-360000">
              <a:lnSpc>
                <a:spcPts val="3400"/>
              </a:lnSpc>
              <a:spcAft>
                <a:spcPts val="600"/>
              </a:spcAft>
              <a:buFont typeface="Arial" panose="020B0604020202020204" pitchFamily="34" charset="0"/>
              <a:buChar char="•"/>
            </a:pPr>
            <a:r>
              <a:rPr lang="en-GB" sz="2800" dirty="0" smtClean="0"/>
              <a:t>Consumer rights: smart meters, dynamic pricing, upgraded comparison tools, active consumers, more than one supply contract, supplier switching within 24 hours (by no later than 2026), ...</a:t>
            </a:r>
          </a:p>
          <a:p>
            <a:pPr marL="360000" lvl="1" indent="-360000">
              <a:lnSpc>
                <a:spcPts val="3400"/>
              </a:lnSpc>
              <a:spcAft>
                <a:spcPts val="600"/>
              </a:spcAft>
              <a:buFont typeface="Arial" panose="020B0604020202020204" pitchFamily="34" charset="0"/>
              <a:buChar char="•"/>
            </a:pPr>
            <a:r>
              <a:rPr lang="en-GB" sz="2800" dirty="0" smtClean="0"/>
              <a:t>(...)</a:t>
            </a:r>
            <a:endParaRPr lang="en-GB" sz="2800" dirty="0"/>
          </a:p>
        </p:txBody>
      </p:sp>
      <p:sp>
        <p:nvSpPr>
          <p:cNvPr id="8" name="TextBox 7">
            <a:extLst>
              <a:ext uri="{FF2B5EF4-FFF2-40B4-BE49-F238E27FC236}">
                <a16:creationId xmlns:a16="http://schemas.microsoft.com/office/drawing/2014/main" id="{9339EB1C-6D5B-2F78-DE20-B89E469CEBF7}"/>
              </a:ext>
            </a:extLst>
          </p:cNvPr>
          <p:cNvSpPr txBox="1"/>
          <p:nvPr/>
        </p:nvSpPr>
        <p:spPr>
          <a:xfrm>
            <a:off x="2136000" y="5338076"/>
            <a:ext cx="9792000" cy="1080000"/>
          </a:xfrm>
          <a:prstGeom prst="rect">
            <a:avLst/>
          </a:prstGeom>
          <a:solidFill>
            <a:srgbClr val="F9F9F9"/>
          </a:solidFill>
          <a:effectLst>
            <a:outerShdw blurRad="50800" dist="38100" dir="2700000" algn="tl" rotWithShape="0">
              <a:prstClr val="black">
                <a:alpha val="40000"/>
              </a:prstClr>
            </a:outerShdw>
          </a:effectLst>
        </p:spPr>
        <p:txBody>
          <a:bodyPr wrap="square" anchor="ctr" anchorCtr="0">
            <a:noAutofit/>
          </a:bodyPr>
          <a:lstStyle/>
          <a:p>
            <a:pPr marL="288000" lvl="1" indent="-288000">
              <a:spcAft>
                <a:spcPts val="600"/>
              </a:spcAft>
              <a:buSzPct val="70000"/>
              <a:buFont typeface="Wingdings" panose="05000000000000000000" pitchFamily="2" charset="2"/>
              <a:buChar char=""/>
            </a:pPr>
            <a:r>
              <a:rPr lang="en-GB" sz="2800" dirty="0" smtClean="0"/>
              <a:t>Ongoing activities on </a:t>
            </a:r>
            <a:r>
              <a:rPr lang="en-GB" sz="2800" i="1" dirty="0" smtClean="0"/>
              <a:t>Fit for 55 </a:t>
            </a:r>
            <a:r>
              <a:rPr lang="en-GB" sz="2800" dirty="0" smtClean="0"/>
              <a:t>package</a:t>
            </a:r>
            <a:r>
              <a:rPr lang="bs-Latn-BA" sz="2800" dirty="0" smtClean="0"/>
              <a:t> – </a:t>
            </a:r>
            <a:r>
              <a:rPr lang="en-GB" sz="2800" dirty="0" smtClean="0"/>
              <a:t>set of </a:t>
            </a:r>
            <a:r>
              <a:rPr lang="en-GB" sz="2800" dirty="0" smtClean="0">
                <a:solidFill>
                  <a:schemeClr val="bg1"/>
                </a:solidFill>
              </a:rPr>
              <a:t> </a:t>
            </a:r>
            <a:br>
              <a:rPr lang="en-GB" sz="2800" dirty="0" smtClean="0">
                <a:solidFill>
                  <a:schemeClr val="bg1"/>
                </a:solidFill>
              </a:rPr>
            </a:br>
            <a:r>
              <a:rPr lang="en-GB" sz="2800" dirty="0" smtClean="0"/>
              <a:t>proposals to revise and update EU legislation</a:t>
            </a:r>
            <a:endParaRPr lang="en-GB" sz="2800" dirty="0"/>
          </a:p>
        </p:txBody>
      </p:sp>
      <p:pic>
        <p:nvPicPr>
          <p:cNvPr id="3" name="Picture 2"/>
          <p:cNvPicPr>
            <a:picLocks noChangeAspect="1"/>
          </p:cNvPicPr>
          <p:nvPr/>
        </p:nvPicPr>
        <p:blipFill>
          <a:blip r:embed="rId3"/>
          <a:stretch>
            <a:fillRect/>
          </a:stretch>
        </p:blipFill>
        <p:spPr>
          <a:xfrm>
            <a:off x="9747785" y="5358076"/>
            <a:ext cx="2180215" cy="1044000"/>
          </a:xfrm>
          <a:prstGeom prst="rect">
            <a:avLst/>
          </a:prstGeom>
        </p:spPr>
      </p:pic>
    </p:spTree>
    <p:extLst>
      <p:ext uri="{BB962C8B-B14F-4D97-AF65-F5344CB8AC3E}">
        <p14:creationId xmlns:p14="http://schemas.microsoft.com/office/powerpoint/2010/main" val="24253423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bs-Latn-BA" b="1" dirty="0" smtClean="0">
                <a:latin typeface="+mn-lt"/>
              </a:rPr>
              <a:t>Concluding Notes</a:t>
            </a:r>
            <a:endParaRPr lang="en-US" b="1" dirty="0">
              <a:latin typeface="+mn-lt"/>
            </a:endParaRPr>
          </a:p>
        </p:txBody>
      </p:sp>
      <p:sp>
        <p:nvSpPr>
          <p:cNvPr id="4" name="Content Placeholder 2">
            <a:extLst>
              <a:ext uri="{FF2B5EF4-FFF2-40B4-BE49-F238E27FC236}">
                <a16:creationId xmlns:a16="http://schemas.microsoft.com/office/drawing/2014/main" id="{55894D4B-94E5-6C43-BCDD-B4CE274E12EA}"/>
              </a:ext>
            </a:extLst>
          </p:cNvPr>
          <p:cNvSpPr txBox="1">
            <a:spLocks/>
          </p:cNvSpPr>
          <p:nvPr/>
        </p:nvSpPr>
        <p:spPr>
          <a:xfrm>
            <a:off x="838200" y="1800000"/>
            <a:ext cx="10369800" cy="4493224"/>
          </a:xfrm>
          <a:prstGeom prst="rect">
            <a:avLst/>
          </a:prstGeom>
        </p:spPr>
        <p:txBody>
          <a:bodyPr vert="horz" lIns="91440" tIns="45720" rIns="91440" bIns="45720" rtlCol="0">
            <a:noAutofit/>
          </a:bodyPr>
          <a:lstStyle/>
          <a:p>
            <a:pPr marL="360000" lvl="1" indent="-360000">
              <a:spcAft>
                <a:spcPts val="1200"/>
              </a:spcAft>
              <a:buFont typeface="Arial" panose="020B0604020202020204" pitchFamily="34" charset="0"/>
              <a:buChar char="•"/>
            </a:pPr>
            <a:r>
              <a:rPr lang="en-GB" sz="3600" dirty="0" smtClean="0"/>
              <a:t>Global energy crisis – importance of just </a:t>
            </a:r>
            <a:r>
              <a:rPr lang="en-GB" sz="3600" b="1" dirty="0" smtClean="0"/>
              <a:t>energy transition</a:t>
            </a:r>
          </a:p>
          <a:p>
            <a:pPr marL="360000" lvl="1" indent="-360000">
              <a:spcAft>
                <a:spcPts val="1200"/>
              </a:spcAft>
              <a:buFont typeface="Arial" panose="020B0604020202020204" pitchFamily="34" charset="0"/>
              <a:buChar char="•"/>
            </a:pPr>
            <a:r>
              <a:rPr lang="en-GB" sz="3600" dirty="0" smtClean="0"/>
              <a:t>(Accelerated) </a:t>
            </a:r>
            <a:r>
              <a:rPr lang="en-GB" sz="3600" b="1" dirty="0" smtClean="0"/>
              <a:t>Energy legislation alignment </a:t>
            </a:r>
            <a:r>
              <a:rPr lang="en-GB" sz="3600" dirty="0" smtClean="0"/>
              <a:t>with the EU and Energy Community </a:t>
            </a:r>
            <a:r>
              <a:rPr lang="en-GB" sz="3600" i="1" dirty="0" smtClean="0"/>
              <a:t>acquis</a:t>
            </a:r>
            <a:r>
              <a:rPr lang="en-GB" sz="3600" dirty="0" smtClean="0"/>
              <a:t> required (+implementation!)</a:t>
            </a:r>
          </a:p>
          <a:p>
            <a:pPr marL="360000" lvl="1" indent="-360000">
              <a:spcAft>
                <a:spcPts val="1200"/>
              </a:spcAft>
              <a:buFont typeface="Arial" panose="020B0604020202020204" pitchFamily="34" charset="0"/>
              <a:buChar char="•"/>
            </a:pPr>
            <a:r>
              <a:rPr lang="en-GB" altLang="ko-KR" sz="3600" dirty="0" smtClean="0"/>
              <a:t>Innovate </a:t>
            </a:r>
            <a:r>
              <a:rPr lang="en-GB" altLang="ko-KR" sz="3600" b="1" dirty="0" smtClean="0"/>
              <a:t>strategic documents</a:t>
            </a:r>
            <a:r>
              <a:rPr lang="en-GB" altLang="ko-KR" sz="3600" dirty="0" smtClean="0"/>
              <a:t> </a:t>
            </a:r>
          </a:p>
          <a:p>
            <a:pPr marL="360000" lvl="1" indent="-360000">
              <a:spcAft>
                <a:spcPts val="1200"/>
              </a:spcAft>
              <a:buFont typeface="Arial" panose="020B0604020202020204" pitchFamily="34" charset="0"/>
              <a:buChar char="•"/>
            </a:pPr>
            <a:r>
              <a:rPr lang="en-GB" sz="3600" dirty="0" smtClean="0"/>
              <a:t>Far-reaching </a:t>
            </a:r>
            <a:r>
              <a:rPr lang="en-GB" sz="3600" b="1" dirty="0" smtClean="0"/>
              <a:t>consequences</a:t>
            </a:r>
            <a:r>
              <a:rPr lang="en-GB" sz="3600" dirty="0" smtClean="0"/>
              <a:t> of non-compliance</a:t>
            </a:r>
            <a:endParaRPr lang="en-GB" sz="3600" dirty="0"/>
          </a:p>
        </p:txBody>
      </p:sp>
    </p:spTree>
    <p:extLst>
      <p:ext uri="{BB962C8B-B14F-4D97-AF65-F5344CB8AC3E}">
        <p14:creationId xmlns:p14="http://schemas.microsoft.com/office/powerpoint/2010/main" val="223017093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bs-Latn-BA" b="1" dirty="0" smtClean="0">
                <a:latin typeface="+mn-lt"/>
              </a:rPr>
              <a:t>Concluding Notes</a:t>
            </a:r>
            <a:endParaRPr lang="en-US" b="1" dirty="0">
              <a:latin typeface="+mn-lt"/>
            </a:endParaRPr>
          </a:p>
        </p:txBody>
      </p:sp>
      <p:sp>
        <p:nvSpPr>
          <p:cNvPr id="4" name="Content Placeholder 2">
            <a:extLst>
              <a:ext uri="{FF2B5EF4-FFF2-40B4-BE49-F238E27FC236}">
                <a16:creationId xmlns:a16="http://schemas.microsoft.com/office/drawing/2014/main" id="{55894D4B-94E5-6C43-BCDD-B4CE274E12EA}"/>
              </a:ext>
            </a:extLst>
          </p:cNvPr>
          <p:cNvSpPr txBox="1">
            <a:spLocks/>
          </p:cNvSpPr>
          <p:nvPr/>
        </p:nvSpPr>
        <p:spPr>
          <a:xfrm>
            <a:off x="838200" y="1800000"/>
            <a:ext cx="10369800" cy="4493224"/>
          </a:xfrm>
          <a:prstGeom prst="rect">
            <a:avLst/>
          </a:prstGeom>
        </p:spPr>
        <p:txBody>
          <a:bodyPr vert="horz" lIns="91440" tIns="45720" rIns="91440" bIns="45720" rtlCol="0">
            <a:noAutofit/>
          </a:bodyPr>
          <a:lstStyle/>
          <a:p>
            <a:pPr marL="360000" lvl="1" indent="-360000">
              <a:spcAft>
                <a:spcPts val="1200"/>
              </a:spcAft>
              <a:buFont typeface="Arial" panose="020B0604020202020204" pitchFamily="34" charset="0"/>
              <a:buChar char="•"/>
            </a:pPr>
            <a:r>
              <a:rPr lang="en-GB" sz="3600" dirty="0" smtClean="0"/>
              <a:t>Importance of </a:t>
            </a:r>
            <a:r>
              <a:rPr lang="en-GB" sz="3600" b="1" dirty="0" smtClean="0"/>
              <a:t>transparency and participation </a:t>
            </a:r>
            <a:r>
              <a:rPr lang="en-GB" sz="3600" dirty="0" smtClean="0"/>
              <a:t>of citizens and all stakeholders in the creation of the legal framework and strategic documents </a:t>
            </a:r>
          </a:p>
          <a:p>
            <a:pPr marL="360000" lvl="1" indent="-360000">
              <a:spcAft>
                <a:spcPts val="1200"/>
              </a:spcAft>
              <a:buFont typeface="Arial" panose="020B0604020202020204" pitchFamily="34" charset="0"/>
              <a:buChar char="•"/>
            </a:pPr>
            <a:r>
              <a:rPr lang="en-GB" altLang="ko-KR" sz="3600" i="1" dirty="0" smtClean="0"/>
              <a:t>The acquis </a:t>
            </a:r>
            <a:r>
              <a:rPr lang="en-GB" altLang="ko-KR" sz="3600" dirty="0" smtClean="0"/>
              <a:t>continues to develop – ensure </a:t>
            </a:r>
            <a:r>
              <a:rPr lang="en-GB" altLang="ko-KR" sz="3600" b="1" dirty="0" smtClean="0"/>
              <a:t>timely</a:t>
            </a:r>
            <a:r>
              <a:rPr lang="en-GB" altLang="ko-KR" sz="3600" dirty="0" smtClean="0"/>
              <a:t> transposition</a:t>
            </a:r>
          </a:p>
          <a:p>
            <a:pPr marL="360000" lvl="1" indent="-360000">
              <a:spcAft>
                <a:spcPts val="1200"/>
              </a:spcAft>
              <a:buFont typeface="Arial" panose="020B0604020202020204" pitchFamily="34" charset="0"/>
              <a:buChar char="•"/>
            </a:pPr>
            <a:r>
              <a:rPr lang="en-GB" altLang="ko-KR" sz="3600" b="1" dirty="0" smtClean="0"/>
              <a:t>Candidate status </a:t>
            </a:r>
            <a:r>
              <a:rPr lang="en-GB" altLang="ko-KR" sz="3600" dirty="0" smtClean="0"/>
              <a:t>of Bosnia and Herzegovina – additional momentum for the necessary changes</a:t>
            </a:r>
            <a:endParaRPr lang="en-GB" sz="3600" dirty="0"/>
          </a:p>
        </p:txBody>
      </p:sp>
    </p:spTree>
    <p:extLst>
      <p:ext uri="{BB962C8B-B14F-4D97-AF65-F5344CB8AC3E}">
        <p14:creationId xmlns:p14="http://schemas.microsoft.com/office/powerpoint/2010/main" val="29513326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6376" y="3529013"/>
            <a:ext cx="6067424" cy="2647949"/>
          </a:xfrm>
        </p:spPr>
        <p:txBody>
          <a:bodyPr/>
          <a:lstStyle/>
          <a:p>
            <a:pPr marL="0" indent="0" algn="ctr">
              <a:buNone/>
            </a:pPr>
            <a:r>
              <a:rPr lang="bs-Latn-BA" sz="4400" b="1" i="1" dirty="0" smtClean="0">
                <a:solidFill>
                  <a:schemeClr val="tx2"/>
                </a:solidFill>
              </a:rPr>
              <a:t>Thank you</a:t>
            </a:r>
            <a:r>
              <a:rPr lang="hr-BA" sz="4400" dirty="0">
                <a:solidFill>
                  <a:schemeClr val="bg1"/>
                </a:solidFill>
              </a:rPr>
              <a:t> </a:t>
            </a:r>
            <a:br>
              <a:rPr lang="hr-BA" sz="4400" dirty="0">
                <a:solidFill>
                  <a:schemeClr val="bg1"/>
                </a:solidFill>
              </a:rPr>
            </a:br>
            <a:r>
              <a:rPr lang="bs-Latn-BA" sz="4400" b="1" i="1" dirty="0" smtClean="0">
                <a:solidFill>
                  <a:schemeClr val="tx2"/>
                </a:solidFill>
              </a:rPr>
              <a:t>for your attention</a:t>
            </a:r>
            <a:r>
              <a:rPr lang="de-DE" sz="4400" b="1" i="1" dirty="0" smtClean="0">
                <a:solidFill>
                  <a:schemeClr val="tx2"/>
                </a:solidFill>
              </a:rPr>
              <a:t>!</a:t>
            </a:r>
            <a:endParaRPr lang="en-US" sz="4400" dirty="0"/>
          </a:p>
          <a:p>
            <a:pPr marL="0" indent="0" algn="ctr">
              <a:buNone/>
            </a:pPr>
            <a:r>
              <a:rPr lang="bs-Latn-BA" dirty="0">
                <a:hlinkClick r:id="rId2"/>
              </a:rPr>
              <a:t>ezametica@derk.ba</a:t>
            </a:r>
            <a:endParaRPr lang="bs-Latn-BA" dirty="0"/>
          </a:p>
          <a:p>
            <a:pPr marL="0" indent="0" algn="ctr">
              <a:buNone/>
            </a:pPr>
            <a:r>
              <a:rPr lang="bs-Latn-BA" dirty="0">
                <a:hlinkClick r:id="rId3"/>
              </a:rPr>
              <a:t>www.derk.ba</a:t>
            </a:r>
            <a:endParaRPr lang="en-US" dirty="0"/>
          </a:p>
        </p:txBody>
      </p:sp>
      <p:pic>
        <p:nvPicPr>
          <p:cNvPr id="5" name="Picture 4"/>
          <p:cNvPicPr>
            <a:picLocks noChangeAspect="1"/>
          </p:cNvPicPr>
          <p:nvPr/>
        </p:nvPicPr>
        <p:blipFill>
          <a:blip r:embed="rId4"/>
          <a:stretch>
            <a:fillRect/>
          </a:stretch>
        </p:blipFill>
        <p:spPr>
          <a:xfrm>
            <a:off x="838800" y="1087200"/>
            <a:ext cx="3802141" cy="5328000"/>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98323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b="1" dirty="0" smtClean="0">
                <a:latin typeface="+mn-lt"/>
              </a:rPr>
              <a:t>Commitment/Policy (in) BIH</a:t>
            </a:r>
            <a:endParaRPr lang="en-GB" b="1" dirty="0">
              <a:latin typeface="+mn-lt"/>
            </a:endParaRPr>
          </a:p>
        </p:txBody>
      </p:sp>
      <p:sp>
        <p:nvSpPr>
          <p:cNvPr id="4" name="Content Placeholder 2">
            <a:extLst>
              <a:ext uri="{FF2B5EF4-FFF2-40B4-BE49-F238E27FC236}">
                <a16:creationId xmlns:a16="http://schemas.microsoft.com/office/drawing/2014/main" id="{55894D4B-94E5-6C43-BCDD-B4CE274E12EA}"/>
              </a:ext>
            </a:extLst>
          </p:cNvPr>
          <p:cNvSpPr txBox="1">
            <a:spLocks/>
          </p:cNvSpPr>
          <p:nvPr/>
        </p:nvSpPr>
        <p:spPr>
          <a:xfrm>
            <a:off x="838199" y="1800000"/>
            <a:ext cx="11353801" cy="4700684"/>
          </a:xfrm>
          <a:prstGeom prst="rect">
            <a:avLst/>
          </a:prstGeom>
        </p:spPr>
        <p:txBody>
          <a:bodyPr vert="horz" lIns="91440" tIns="45720" rIns="91440" bIns="45720" rtlCol="0">
            <a:noAutofit/>
          </a:bodyPr>
          <a:lstStyle/>
          <a:p>
            <a:pPr marL="360000" lvl="1" indent="-360000">
              <a:buFont typeface="Arial" panose="020B0604020202020204" pitchFamily="34" charset="0"/>
              <a:buChar char="•"/>
            </a:pPr>
            <a:r>
              <a:rPr lang="en-GB" altLang="ko-KR" sz="3200" dirty="0" smtClean="0"/>
              <a:t>Euro-Atlantic integration</a:t>
            </a:r>
          </a:p>
          <a:p>
            <a:pPr marL="576000" lvl="2" indent="-216000" defTabSz="336550" eaLnBrk="0" fontAlgn="base" hangingPunct="0">
              <a:buClr>
                <a:srgbClr val="000000"/>
              </a:buClr>
              <a:buSzPct val="60000"/>
              <a:buFont typeface="Wingdings" pitchFamily="2" charset="2"/>
              <a:buChar char="§"/>
            </a:pPr>
            <a:r>
              <a:rPr lang="en-GB" altLang="ko-KR" sz="2800" b="1" dirty="0" smtClean="0"/>
              <a:t>Energy </a:t>
            </a:r>
            <a:r>
              <a:rPr lang="en-GB" altLang="ko-KR" sz="2800" dirty="0" smtClean="0"/>
              <a:t>sector – leading the way</a:t>
            </a:r>
            <a:endParaRPr lang="en-GB" altLang="ko-KR" sz="3200" dirty="0" smtClean="0"/>
          </a:p>
          <a:p>
            <a:pPr marL="360000" lvl="1" indent="-360000">
              <a:spcBef>
                <a:spcPts val="600"/>
              </a:spcBef>
              <a:buFont typeface="Arial" panose="020B0604020202020204" pitchFamily="34" charset="0"/>
              <a:buChar char="•"/>
            </a:pPr>
            <a:r>
              <a:rPr lang="en-GB" altLang="ko-KR" sz="3200" dirty="0" smtClean="0"/>
              <a:t>International agreements</a:t>
            </a:r>
          </a:p>
          <a:p>
            <a:pPr marL="576000" lvl="2" indent="-216000" defTabSz="336550" eaLnBrk="0" fontAlgn="base" hangingPunct="0">
              <a:buClr>
                <a:srgbClr val="000000"/>
              </a:buClr>
              <a:buSzPct val="60000"/>
              <a:buFont typeface="Wingdings" pitchFamily="2" charset="2"/>
              <a:buChar char="§"/>
            </a:pPr>
            <a:r>
              <a:rPr lang="en-GB" altLang="ko-KR" sz="2800" b="1" dirty="0" smtClean="0"/>
              <a:t>Energy Charter </a:t>
            </a:r>
            <a:r>
              <a:rPr lang="en-GB" altLang="ko-KR" sz="2800" dirty="0" smtClean="0"/>
              <a:t>Treaty</a:t>
            </a:r>
          </a:p>
          <a:p>
            <a:pPr marL="576000" lvl="2" indent="-216000" defTabSz="336550" eaLnBrk="0" fontAlgn="base" hangingPunct="0">
              <a:buClr>
                <a:srgbClr val="000000"/>
              </a:buClr>
              <a:buSzPct val="60000"/>
              <a:buFont typeface="Wingdings" pitchFamily="2" charset="2"/>
              <a:buChar char="§"/>
            </a:pPr>
            <a:r>
              <a:rPr lang="en-GB" altLang="ko-KR" sz="2800" dirty="0" smtClean="0"/>
              <a:t>Treaty establishing the </a:t>
            </a:r>
            <a:r>
              <a:rPr lang="en-GB" altLang="ko-KR" sz="2800" b="1" dirty="0" smtClean="0"/>
              <a:t>Energy Community</a:t>
            </a:r>
            <a:r>
              <a:rPr lang="en-GB" altLang="ko-KR" sz="2800" dirty="0" smtClean="0"/>
              <a:t> </a:t>
            </a:r>
            <a:r>
              <a:rPr lang="en-GB" altLang="ko-KR" sz="2600" dirty="0" smtClean="0"/>
              <a:t>(EU directives and regulations)</a:t>
            </a:r>
          </a:p>
          <a:p>
            <a:pPr marL="576000" lvl="2" indent="-216000" defTabSz="336550" eaLnBrk="0" fontAlgn="base" hangingPunct="0">
              <a:buClr>
                <a:srgbClr val="000000"/>
              </a:buClr>
              <a:buSzPct val="60000"/>
              <a:buFont typeface="Wingdings" pitchFamily="2" charset="2"/>
              <a:buChar char="§"/>
            </a:pPr>
            <a:r>
              <a:rPr lang="en-GB" altLang="ko-KR" sz="2800" b="1" dirty="0" smtClean="0"/>
              <a:t>Stabilisation and Association </a:t>
            </a:r>
            <a:r>
              <a:rPr lang="en-GB" altLang="ko-KR" sz="2800" dirty="0" smtClean="0"/>
              <a:t>Agreement</a:t>
            </a:r>
          </a:p>
          <a:p>
            <a:pPr marL="576000" lvl="2" indent="-216000" defTabSz="336550" eaLnBrk="0" fontAlgn="base" hangingPunct="0">
              <a:buClr>
                <a:srgbClr val="000000"/>
              </a:buClr>
              <a:buSzPct val="60000"/>
              <a:buFont typeface="Wingdings" pitchFamily="2" charset="2"/>
              <a:buChar char="§"/>
            </a:pPr>
            <a:r>
              <a:rPr lang="en-GB" altLang="ko-KR" sz="2800" b="1" dirty="0" smtClean="0"/>
              <a:t>Paris Agreement </a:t>
            </a:r>
            <a:r>
              <a:rPr lang="en-GB" altLang="ko-KR" sz="2800" dirty="0" smtClean="0"/>
              <a:t>on climate change</a:t>
            </a:r>
          </a:p>
          <a:p>
            <a:pPr marL="360000" lvl="1" indent="-360000">
              <a:spcBef>
                <a:spcPts val="600"/>
              </a:spcBef>
              <a:buFont typeface="Arial" panose="020B0604020202020204" pitchFamily="34" charset="0"/>
              <a:buChar char="•"/>
            </a:pPr>
            <a:r>
              <a:rPr lang="en-GB" altLang="ko-KR" sz="3200" dirty="0" smtClean="0"/>
              <a:t>Berlin process</a:t>
            </a:r>
          </a:p>
          <a:p>
            <a:pPr marL="576000" lvl="2" indent="-216000" defTabSz="336550" eaLnBrk="0" fontAlgn="base" hangingPunct="0">
              <a:buClr>
                <a:srgbClr val="000000"/>
              </a:buClr>
              <a:buSzPct val="60000"/>
              <a:buFont typeface="Wingdings" pitchFamily="2" charset="2"/>
              <a:buChar char="§"/>
            </a:pPr>
            <a:r>
              <a:rPr lang="en-GB" sz="2800" b="1" dirty="0" smtClean="0"/>
              <a:t>Sofia Declaration </a:t>
            </a:r>
            <a:r>
              <a:rPr lang="en-GB" sz="2800" dirty="0" smtClean="0"/>
              <a:t>on the Green Agenda for the Western Balkans</a:t>
            </a:r>
          </a:p>
          <a:p>
            <a:pPr marL="576000"/>
            <a:r>
              <a:rPr lang="en-GB" sz="2800" dirty="0" smtClean="0"/>
              <a:t>(Alignment of the countries in region with the </a:t>
            </a:r>
            <a:r>
              <a:rPr lang="en-GB" sz="2800" i="1" dirty="0" smtClean="0"/>
              <a:t>European Green </a:t>
            </a:r>
            <a:r>
              <a:rPr lang="bs-Latn-BA" sz="2800" i="1" dirty="0" smtClean="0"/>
              <a:t>Deal</a:t>
            </a:r>
            <a:r>
              <a:rPr lang="en-GB" sz="2800" dirty="0" smtClean="0"/>
              <a:t>)</a:t>
            </a:r>
            <a:endParaRPr lang="en-GB" sz="2800" dirty="0"/>
          </a:p>
        </p:txBody>
      </p:sp>
    </p:spTree>
    <p:extLst>
      <p:ext uri="{BB962C8B-B14F-4D97-AF65-F5344CB8AC3E}">
        <p14:creationId xmlns:p14="http://schemas.microsoft.com/office/powerpoint/2010/main" val="295587142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duotone>
              <a:schemeClr val="accent3">
                <a:shade val="45000"/>
                <a:satMod val="135000"/>
              </a:schemeClr>
              <a:prstClr val="white"/>
            </a:duotone>
            <a:extLst/>
          </a:blip>
          <a:stretch>
            <a:fillRect/>
          </a:stretch>
        </p:blipFill>
        <p:spPr>
          <a:xfrm>
            <a:off x="8650158" y="3910843"/>
            <a:ext cx="2872476" cy="1779686"/>
          </a:xfrm>
          <a:prstGeom prst="rect">
            <a:avLst/>
          </a:prstGeom>
          <a:effectLst>
            <a:softEdge rad="31750"/>
          </a:effectLst>
        </p:spPr>
      </p:pic>
      <p:sp>
        <p:nvSpPr>
          <p:cNvPr id="2" name="Title 1"/>
          <p:cNvSpPr>
            <a:spLocks noGrp="1"/>
          </p:cNvSpPr>
          <p:nvPr>
            <p:ph type="title"/>
          </p:nvPr>
        </p:nvSpPr>
        <p:spPr/>
        <p:txBody>
          <a:bodyPr>
            <a:noAutofit/>
          </a:bodyPr>
          <a:lstStyle/>
          <a:p>
            <a:r>
              <a:rPr lang="en-GB" b="1" dirty="0" smtClean="0">
                <a:latin typeface="+mn-lt"/>
              </a:rPr>
              <a:t>Energy Sector – Goals</a:t>
            </a:r>
            <a:endParaRPr lang="en-GB" b="1" dirty="0">
              <a:latin typeface="+mn-lt"/>
            </a:endParaRPr>
          </a:p>
        </p:txBody>
      </p:sp>
      <p:sp>
        <p:nvSpPr>
          <p:cNvPr id="4" name="Content Placeholder 2">
            <a:extLst>
              <a:ext uri="{FF2B5EF4-FFF2-40B4-BE49-F238E27FC236}">
                <a16:creationId xmlns:a16="http://schemas.microsoft.com/office/drawing/2014/main" id="{55894D4B-94E5-6C43-BCDD-B4CE274E12EA}"/>
              </a:ext>
            </a:extLst>
          </p:cNvPr>
          <p:cNvSpPr txBox="1">
            <a:spLocks/>
          </p:cNvSpPr>
          <p:nvPr/>
        </p:nvSpPr>
        <p:spPr>
          <a:xfrm>
            <a:off x="838199" y="1800000"/>
            <a:ext cx="11219122" cy="4518952"/>
          </a:xfrm>
          <a:prstGeom prst="rect">
            <a:avLst/>
          </a:prstGeom>
        </p:spPr>
        <p:txBody>
          <a:bodyPr vert="horz" lIns="91440" tIns="45720" rIns="91440" bIns="45720" rtlCol="0">
            <a:noAutofit/>
          </a:bodyPr>
          <a:lstStyle/>
          <a:p>
            <a:pPr marL="360000" indent="-360000">
              <a:spcAft>
                <a:spcPts val="400"/>
              </a:spcAft>
              <a:buFont typeface="Arial" panose="020B0604020202020204" pitchFamily="34" charset="0"/>
              <a:buChar char="•"/>
            </a:pPr>
            <a:r>
              <a:rPr lang="en-GB" sz="3200" dirty="0" smtClean="0"/>
              <a:t>Security and quality of supply</a:t>
            </a:r>
          </a:p>
          <a:p>
            <a:pPr marL="360000" indent="-360000">
              <a:spcAft>
                <a:spcPts val="400"/>
              </a:spcAft>
              <a:buFont typeface="Arial" panose="020B0604020202020204" pitchFamily="34" charset="0"/>
              <a:buChar char="•"/>
            </a:pPr>
            <a:r>
              <a:rPr lang="en-GB" sz="3200" dirty="0" smtClean="0"/>
              <a:t>Acceptable prices</a:t>
            </a:r>
          </a:p>
          <a:p>
            <a:pPr marL="360000" indent="-360000">
              <a:spcAft>
                <a:spcPts val="400"/>
              </a:spcAft>
              <a:buFont typeface="Arial" panose="020B0604020202020204" pitchFamily="34" charset="0"/>
              <a:buChar char="•"/>
            </a:pPr>
            <a:r>
              <a:rPr lang="en-GB" sz="3200" dirty="0" smtClean="0"/>
              <a:t>Appropriate use of potential</a:t>
            </a:r>
            <a:r>
              <a:rPr lang="bs-Latn-BA" sz="3200" dirty="0" smtClean="0"/>
              <a:t>s</a:t>
            </a:r>
            <a:endParaRPr lang="en-GB" sz="3200" dirty="0" smtClean="0"/>
          </a:p>
          <a:p>
            <a:pPr marL="360000" indent="-360000">
              <a:spcAft>
                <a:spcPts val="400"/>
              </a:spcAft>
              <a:buFont typeface="Arial" panose="020B0604020202020204" pitchFamily="34" charset="0"/>
              <a:buChar char="•"/>
            </a:pPr>
            <a:r>
              <a:rPr lang="en-GB" sz="3200" dirty="0" smtClean="0"/>
              <a:t>Sustainable development – environment protection</a:t>
            </a:r>
          </a:p>
          <a:p>
            <a:pPr marL="360000" indent="-360000">
              <a:spcAft>
                <a:spcPts val="400"/>
              </a:spcAft>
              <a:buFont typeface="Arial" panose="020B0604020202020204" pitchFamily="34" charset="0"/>
              <a:buChar char="•"/>
            </a:pPr>
            <a:r>
              <a:rPr lang="en-GB" sz="3200" dirty="0" smtClean="0"/>
              <a:t>Clear regulatory framework</a:t>
            </a:r>
          </a:p>
          <a:p>
            <a:pPr marL="360000" indent="-360000">
              <a:spcAft>
                <a:spcPts val="400"/>
              </a:spcAft>
              <a:buFont typeface="Arial" panose="020B0604020202020204" pitchFamily="34" charset="0"/>
              <a:buChar char="•"/>
            </a:pPr>
            <a:r>
              <a:rPr lang="en-GB" sz="3200" dirty="0" smtClean="0"/>
              <a:t>Investments</a:t>
            </a:r>
          </a:p>
          <a:p>
            <a:pPr marL="360000" indent="-360000">
              <a:spcAft>
                <a:spcPts val="400"/>
              </a:spcAft>
              <a:buFont typeface="Arial" panose="020B0604020202020204" pitchFamily="34" charset="0"/>
              <a:buChar char="•"/>
            </a:pPr>
            <a:r>
              <a:rPr lang="en-GB" sz="3200" dirty="0" smtClean="0"/>
              <a:t>Economically sound sector development</a:t>
            </a:r>
          </a:p>
          <a:p>
            <a:pPr marL="360000" indent="-360000">
              <a:spcAft>
                <a:spcPts val="400"/>
              </a:spcAft>
              <a:buFont typeface="Arial" panose="020B0604020202020204" pitchFamily="34" charset="0"/>
              <a:buChar char="•"/>
            </a:pPr>
            <a:r>
              <a:rPr lang="en-GB" sz="3200" dirty="0" smtClean="0"/>
              <a:t>Efficient competitive single energy market</a:t>
            </a:r>
            <a:endParaRPr lang="en-GB" sz="3200" dirty="0"/>
          </a:p>
        </p:txBody>
      </p:sp>
      <p:sp>
        <p:nvSpPr>
          <p:cNvPr id="6" name="TextBox 5"/>
          <p:cNvSpPr txBox="1"/>
          <p:nvPr/>
        </p:nvSpPr>
        <p:spPr>
          <a:xfrm>
            <a:off x="8450634" y="3607891"/>
            <a:ext cx="2937406" cy="1708160"/>
          </a:xfrm>
          <a:prstGeom prst="rect">
            <a:avLst/>
          </a:prstGeom>
          <a:noFill/>
        </p:spPr>
        <p:txBody>
          <a:bodyPr wrap="square" rtlCol="0">
            <a:spAutoFit/>
          </a:bodyPr>
          <a:lstStyle/>
          <a:p>
            <a:pPr algn="r"/>
            <a:r>
              <a:rPr lang="bs-Latn-BA" sz="2000" b="1" dirty="0" smtClean="0">
                <a:solidFill>
                  <a:schemeClr val="bg2">
                    <a:lumMod val="75000"/>
                  </a:schemeClr>
                </a:solidFill>
              </a:rPr>
              <a:t>QoS</a:t>
            </a:r>
          </a:p>
          <a:p>
            <a:pPr algn="r"/>
            <a:endParaRPr lang="en-GB" sz="2000" b="1" dirty="0" smtClean="0">
              <a:solidFill>
                <a:schemeClr val="bg2">
                  <a:lumMod val="75000"/>
                </a:schemeClr>
              </a:solidFill>
            </a:endParaRPr>
          </a:p>
          <a:p>
            <a:pPr algn="r"/>
            <a:endParaRPr lang="en-GB" sz="2000" b="1" dirty="0" smtClean="0">
              <a:solidFill>
                <a:schemeClr val="bg2">
                  <a:lumMod val="75000"/>
                </a:schemeClr>
              </a:solidFill>
            </a:endParaRPr>
          </a:p>
          <a:p>
            <a:pPr algn="r"/>
            <a:endParaRPr lang="en-GB" sz="2000" b="1" dirty="0" smtClean="0">
              <a:solidFill>
                <a:schemeClr val="bg2">
                  <a:lumMod val="75000"/>
                </a:schemeClr>
              </a:solidFill>
            </a:endParaRPr>
          </a:p>
          <a:p>
            <a:pPr>
              <a:spcBef>
                <a:spcPts val="600"/>
              </a:spcBef>
            </a:pPr>
            <a:r>
              <a:rPr lang="en-GB" sz="2000" b="1" dirty="0" smtClean="0">
                <a:solidFill>
                  <a:schemeClr val="bg2">
                    <a:lumMod val="75000"/>
                  </a:schemeClr>
                </a:solidFill>
              </a:rPr>
              <a:t> €</a:t>
            </a:r>
            <a:endParaRPr lang="en-GB" sz="2000" b="1" dirty="0">
              <a:solidFill>
                <a:schemeClr val="bg2">
                  <a:lumMod val="75000"/>
                </a:schemeClr>
              </a:solidFill>
            </a:endParaRPr>
          </a:p>
        </p:txBody>
      </p:sp>
    </p:spTree>
    <p:extLst>
      <p:ext uri="{BB962C8B-B14F-4D97-AF65-F5344CB8AC3E}">
        <p14:creationId xmlns:p14="http://schemas.microsoft.com/office/powerpoint/2010/main" val="310361133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aft of innovative energy technologies planned for UK Smart Hub VPP"/>
          <p:cNvPicPr>
            <a:picLocks noChangeAspect="1"/>
          </p:cNvPicPr>
          <p:nvPr/>
        </p:nvPicPr>
        <p:blipFill>
          <a:blip r:embed="rId3" cstate="print">
            <a:duotone>
              <a:prstClr val="black"/>
              <a:srgbClr val="EBEBEB">
                <a:tint val="45000"/>
                <a:satMod val="400000"/>
              </a:srgbClr>
            </a:duotone>
            <a:extLst>
              <a:ext uri="{28A0092B-C50C-407E-A947-70E740481C1C}">
                <a14:useLocalDpi xmlns:a14="http://schemas.microsoft.com/office/drawing/2010/main" val="0"/>
              </a:ext>
            </a:extLst>
          </a:blip>
          <a:srcRect/>
          <a:stretch>
            <a:fillRect/>
          </a:stretch>
        </p:blipFill>
        <p:spPr bwMode="auto">
          <a:xfrm>
            <a:off x="9264000" y="3732682"/>
            <a:ext cx="2808000" cy="1608278"/>
          </a:xfrm>
          <a:prstGeom prst="rect">
            <a:avLst/>
          </a:prstGeom>
          <a:noFill/>
          <a:ln>
            <a:noFill/>
          </a:ln>
          <a:effectLst>
            <a:softEdge rad="190500"/>
          </a:effectLst>
        </p:spPr>
      </p:pic>
      <p:sp>
        <p:nvSpPr>
          <p:cNvPr id="2" name="Title 1"/>
          <p:cNvSpPr>
            <a:spLocks noGrp="1"/>
          </p:cNvSpPr>
          <p:nvPr>
            <p:ph type="title"/>
          </p:nvPr>
        </p:nvSpPr>
        <p:spPr>
          <a:xfrm>
            <a:off x="838199" y="972748"/>
            <a:ext cx="11353799" cy="739712"/>
          </a:xfrm>
        </p:spPr>
        <p:txBody>
          <a:bodyPr>
            <a:noAutofit/>
          </a:bodyPr>
          <a:lstStyle/>
          <a:p>
            <a:r>
              <a:rPr lang="en-GB" b="1" dirty="0" smtClean="0">
                <a:latin typeface="+mn-lt"/>
              </a:rPr>
              <a:t>Energy Sector Complexity</a:t>
            </a:r>
            <a:endParaRPr lang="en-GB" b="1" baseline="-25000" dirty="0">
              <a:latin typeface="+mn-lt"/>
            </a:endParaRPr>
          </a:p>
        </p:txBody>
      </p:sp>
      <p:sp>
        <p:nvSpPr>
          <p:cNvPr id="4" name="Content Placeholder 2">
            <a:extLst>
              <a:ext uri="{FF2B5EF4-FFF2-40B4-BE49-F238E27FC236}">
                <a16:creationId xmlns:a16="http://schemas.microsoft.com/office/drawing/2014/main" id="{55894D4B-94E5-6C43-BCDD-B4CE274E12EA}"/>
              </a:ext>
            </a:extLst>
          </p:cNvPr>
          <p:cNvSpPr txBox="1">
            <a:spLocks/>
          </p:cNvSpPr>
          <p:nvPr/>
        </p:nvSpPr>
        <p:spPr>
          <a:xfrm>
            <a:off x="838198" y="1836000"/>
            <a:ext cx="11017801" cy="4518952"/>
          </a:xfrm>
          <a:prstGeom prst="rect">
            <a:avLst/>
          </a:prstGeom>
        </p:spPr>
        <p:txBody>
          <a:bodyPr vert="horz" lIns="91440" tIns="45720" rIns="91440" bIns="45720" rtlCol="0">
            <a:noAutofit/>
          </a:bodyPr>
          <a:lstStyle/>
          <a:p>
            <a:pPr marL="360000" lvl="1" indent="-360000">
              <a:lnSpc>
                <a:spcPts val="3500"/>
              </a:lnSpc>
              <a:spcAft>
                <a:spcPts val="600"/>
              </a:spcAft>
              <a:buFont typeface="Arial" panose="020B0604020202020204" pitchFamily="34" charset="0"/>
              <a:buChar char="•"/>
            </a:pPr>
            <a:r>
              <a:rPr lang="en-GB" sz="3200" b="1" dirty="0" smtClean="0"/>
              <a:t>Unsustainability of isolated </a:t>
            </a:r>
            <a:r>
              <a:rPr lang="en-GB" sz="3200" dirty="0" smtClean="0"/>
              <a:t>supply</a:t>
            </a:r>
            <a:r>
              <a:rPr lang="en-GB" sz="3200" b="1" dirty="0" smtClean="0"/>
              <a:t> systems</a:t>
            </a:r>
            <a:endParaRPr lang="en-GB" sz="3200" dirty="0" smtClean="0"/>
          </a:p>
          <a:p>
            <a:pPr marL="360000" lvl="1" indent="-360000">
              <a:lnSpc>
                <a:spcPts val="3500"/>
              </a:lnSpc>
              <a:spcAft>
                <a:spcPts val="600"/>
              </a:spcAft>
              <a:buFont typeface="Arial" panose="020B0604020202020204" pitchFamily="34" charset="0"/>
              <a:buChar char="•"/>
            </a:pPr>
            <a:r>
              <a:rPr lang="en-GB" sz="3200" b="1" dirty="0" smtClean="0"/>
              <a:t>Common rules </a:t>
            </a:r>
            <a:r>
              <a:rPr lang="en-GB" sz="3200" dirty="0" smtClean="0"/>
              <a:t>of connected systems</a:t>
            </a:r>
          </a:p>
          <a:p>
            <a:pPr marL="360000" lvl="1" indent="-360000">
              <a:lnSpc>
                <a:spcPts val="3500"/>
              </a:lnSpc>
              <a:spcAft>
                <a:spcPts val="600"/>
              </a:spcAft>
              <a:buFont typeface="Arial" panose="020B0604020202020204" pitchFamily="34" charset="0"/>
              <a:buChar char="•"/>
            </a:pPr>
            <a:r>
              <a:rPr lang="en-GB" sz="3200" b="1" dirty="0" smtClean="0"/>
              <a:t>Complex system </a:t>
            </a:r>
            <a:r>
              <a:rPr lang="en-GB" sz="3200" dirty="0" smtClean="0"/>
              <a:t>– aligned technical rules, legal norms, and economic conditions</a:t>
            </a:r>
          </a:p>
          <a:p>
            <a:pPr marL="360000" lvl="1" indent="-360000">
              <a:lnSpc>
                <a:spcPts val="3500"/>
              </a:lnSpc>
              <a:spcAft>
                <a:spcPts val="600"/>
              </a:spcAft>
              <a:buFont typeface="Arial" panose="020B0604020202020204" pitchFamily="34" charset="0"/>
              <a:buChar char="•"/>
            </a:pPr>
            <a:r>
              <a:rPr lang="en-GB" sz="3200" dirty="0" smtClean="0"/>
              <a:t>Correlation with other sectors in economy </a:t>
            </a:r>
          </a:p>
          <a:p>
            <a:pPr marL="360000" lvl="1" indent="-360000">
              <a:lnSpc>
                <a:spcPts val="3500"/>
              </a:lnSpc>
              <a:spcAft>
                <a:spcPts val="600"/>
              </a:spcAft>
              <a:buFont typeface="Arial" panose="020B0604020202020204" pitchFamily="34" charset="0"/>
              <a:buChar char="•"/>
            </a:pPr>
            <a:r>
              <a:rPr lang="en-GB" sz="3200" b="1" dirty="0" smtClean="0"/>
              <a:t>Interdependency </a:t>
            </a:r>
            <a:r>
              <a:rPr lang="en-GB" sz="3200" dirty="0" smtClean="0"/>
              <a:t>of the energy subsectors</a:t>
            </a:r>
          </a:p>
          <a:p>
            <a:pPr marL="360000" lvl="1" indent="-360000">
              <a:lnSpc>
                <a:spcPts val="3500"/>
              </a:lnSpc>
              <a:spcAft>
                <a:spcPts val="600"/>
              </a:spcAft>
              <a:buFont typeface="Arial" panose="020B0604020202020204" pitchFamily="34" charset="0"/>
              <a:buChar char="•"/>
            </a:pPr>
            <a:r>
              <a:rPr lang="en-GB" sz="3200" dirty="0" smtClean="0"/>
              <a:t>Multidimensional and layered sector</a:t>
            </a:r>
          </a:p>
          <a:p>
            <a:pPr marL="360000" lvl="1" indent="-360000">
              <a:lnSpc>
                <a:spcPts val="3500"/>
              </a:lnSpc>
              <a:spcAft>
                <a:spcPts val="600"/>
              </a:spcAft>
              <a:buFont typeface="Arial" panose="020B0604020202020204" pitchFamily="34" charset="0"/>
              <a:buChar char="•"/>
            </a:pPr>
            <a:r>
              <a:rPr lang="en-GB" sz="3200" dirty="0" smtClean="0"/>
              <a:t>EU approach – </a:t>
            </a:r>
            <a:r>
              <a:rPr lang="en-GB" sz="3200" b="1" dirty="0" smtClean="0"/>
              <a:t>evolution</a:t>
            </a:r>
            <a:r>
              <a:rPr lang="en-GB" sz="3200" dirty="0" smtClean="0"/>
              <a:t> of the </a:t>
            </a:r>
            <a:r>
              <a:rPr lang="bs-Latn-BA" sz="3200" i="1" dirty="0" smtClean="0"/>
              <a:t>acquis communautaire</a:t>
            </a:r>
            <a:r>
              <a:rPr lang="en-GB" sz="3200" i="1" dirty="0" smtClean="0"/>
              <a:t>:</a:t>
            </a:r>
            <a:br>
              <a:rPr lang="en-GB" sz="3200" i="1" dirty="0" smtClean="0"/>
            </a:br>
            <a:r>
              <a:rPr lang="en-GB" sz="3200" dirty="0" smtClean="0"/>
              <a:t>new regulations and directives</a:t>
            </a:r>
            <a:endParaRPr lang="en-GB" sz="3200" dirty="0"/>
          </a:p>
        </p:txBody>
      </p:sp>
    </p:spTree>
    <p:extLst>
      <p:ext uri="{BB962C8B-B14F-4D97-AF65-F5344CB8AC3E}">
        <p14:creationId xmlns:p14="http://schemas.microsoft.com/office/powerpoint/2010/main" val="92918287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773230" y="837000"/>
            <a:ext cx="2160000" cy="5904000"/>
            <a:chOff x="2773230" y="837000"/>
            <a:chExt cx="2160000" cy="5904000"/>
          </a:xfrm>
        </p:grpSpPr>
        <p:sp>
          <p:nvSpPr>
            <p:cNvPr id="25" name="TextBox 24"/>
            <p:cNvSpPr txBox="1"/>
            <p:nvPr/>
          </p:nvSpPr>
          <p:spPr>
            <a:xfrm>
              <a:off x="2773230" y="837000"/>
              <a:ext cx="2160000" cy="5904000"/>
            </a:xfrm>
            <a:prstGeom prst="rect">
              <a:avLst/>
            </a:prstGeom>
            <a:solidFill>
              <a:srgbClr val="EBEBEB"/>
            </a:solidFill>
          </p:spPr>
          <p:txBody>
            <a:bodyPr wrap="square" rtlCol="0">
              <a:noAutofit/>
            </a:bodyPr>
            <a:lstStyle/>
            <a:p>
              <a:pPr algn="ctr"/>
              <a:r>
                <a:rPr lang="en-GB" dirty="0" smtClean="0">
                  <a:solidFill>
                    <a:srgbClr val="7A841A"/>
                  </a:solidFill>
                </a:rPr>
                <a:t>1st Energy Package (EU 1996 </a:t>
              </a:r>
              <a:r>
                <a:rPr lang="en-GB" dirty="0" smtClean="0">
                  <a:solidFill>
                    <a:srgbClr val="7A841A"/>
                  </a:solidFill>
                  <a:sym typeface="Wingdings" panose="05000000000000000000" pitchFamily="2" charset="2"/>
                </a:rPr>
                <a:t> 1999</a:t>
              </a:r>
              <a:r>
                <a:rPr lang="en-GB" dirty="0" smtClean="0">
                  <a:solidFill>
                    <a:srgbClr val="7A841A"/>
                  </a:solidFill>
                </a:rPr>
                <a:t>)</a:t>
              </a:r>
              <a:endParaRPr lang="en-GB" dirty="0">
                <a:solidFill>
                  <a:srgbClr val="7A841A"/>
                </a:solidFill>
              </a:endParaRPr>
            </a:p>
          </p:txBody>
        </p:sp>
        <p:sp>
          <p:nvSpPr>
            <p:cNvPr id="7" name="TextBox 6"/>
            <p:cNvSpPr txBox="1"/>
            <p:nvPr/>
          </p:nvSpPr>
          <p:spPr>
            <a:xfrm>
              <a:off x="2844030" y="1773000"/>
              <a:ext cx="2016000" cy="338554"/>
            </a:xfrm>
            <a:prstGeom prst="rect">
              <a:avLst/>
            </a:prstGeom>
            <a:solidFill>
              <a:srgbClr val="AFBD26"/>
            </a:solidFill>
          </p:spPr>
          <p:txBody>
            <a:bodyPr wrap="square" rtlCol="0">
              <a:spAutoFit/>
            </a:bodyPr>
            <a:lstStyle/>
            <a:p>
              <a:pPr algn="ctr"/>
              <a:r>
                <a:rPr lang="en-GB" sz="1600" dirty="0" smtClean="0">
                  <a:solidFill>
                    <a:schemeClr val="bg1"/>
                  </a:solidFill>
                </a:rPr>
                <a:t>Partial</a:t>
              </a:r>
              <a:endParaRPr lang="en-GB" sz="1600" dirty="0">
                <a:solidFill>
                  <a:schemeClr val="bg1"/>
                </a:solidFill>
              </a:endParaRPr>
            </a:p>
          </p:txBody>
        </p:sp>
        <p:sp>
          <p:nvSpPr>
            <p:cNvPr id="32" name="TextBox 31"/>
            <p:cNvSpPr txBox="1"/>
            <p:nvPr/>
          </p:nvSpPr>
          <p:spPr>
            <a:xfrm>
              <a:off x="2844030" y="2276668"/>
              <a:ext cx="2016000" cy="338554"/>
            </a:xfrm>
            <a:prstGeom prst="rect">
              <a:avLst/>
            </a:prstGeom>
            <a:solidFill>
              <a:srgbClr val="AFBD26"/>
            </a:solidFill>
          </p:spPr>
          <p:txBody>
            <a:bodyPr wrap="square" rtlCol="0">
              <a:spAutoFit/>
            </a:bodyPr>
            <a:lstStyle/>
            <a:p>
              <a:pPr algn="ctr"/>
              <a:r>
                <a:rPr lang="en-GB" sz="1600" dirty="0" smtClean="0">
                  <a:solidFill>
                    <a:schemeClr val="bg1"/>
                  </a:solidFill>
                </a:rPr>
                <a:t>Negotiated/Regulated</a:t>
              </a:r>
              <a:endParaRPr lang="en-GB" sz="1600" dirty="0">
                <a:solidFill>
                  <a:schemeClr val="bg1"/>
                </a:solidFill>
              </a:endParaRPr>
            </a:p>
          </p:txBody>
        </p:sp>
        <p:sp>
          <p:nvSpPr>
            <p:cNvPr id="50" name="TextBox 49"/>
            <p:cNvSpPr txBox="1"/>
            <p:nvPr/>
          </p:nvSpPr>
          <p:spPr>
            <a:xfrm>
              <a:off x="2844029" y="2780668"/>
              <a:ext cx="2016000" cy="338554"/>
            </a:xfrm>
            <a:prstGeom prst="rect">
              <a:avLst/>
            </a:prstGeom>
            <a:solidFill>
              <a:srgbClr val="AFBD26"/>
            </a:solidFill>
          </p:spPr>
          <p:txBody>
            <a:bodyPr wrap="square" rtlCol="0">
              <a:spAutoFit/>
            </a:bodyPr>
            <a:lstStyle/>
            <a:p>
              <a:pPr algn="ctr"/>
              <a:r>
                <a:rPr lang="en-GB" sz="1600" dirty="0" smtClean="0">
                  <a:solidFill>
                    <a:schemeClr val="bg1"/>
                  </a:solidFill>
                </a:rPr>
                <a:t>Accounting</a:t>
              </a:r>
              <a:endParaRPr lang="en-GB" sz="1600" dirty="0">
                <a:solidFill>
                  <a:schemeClr val="bg1"/>
                </a:solidFill>
              </a:endParaRPr>
            </a:p>
          </p:txBody>
        </p:sp>
        <p:sp>
          <p:nvSpPr>
            <p:cNvPr id="59" name="TextBox 58"/>
            <p:cNvSpPr txBox="1"/>
            <p:nvPr/>
          </p:nvSpPr>
          <p:spPr>
            <a:xfrm>
              <a:off x="2844030" y="3286303"/>
              <a:ext cx="2016000" cy="338554"/>
            </a:xfrm>
            <a:prstGeom prst="rect">
              <a:avLst/>
            </a:prstGeom>
            <a:solidFill>
              <a:srgbClr val="AFBD26"/>
            </a:solidFill>
          </p:spPr>
          <p:txBody>
            <a:bodyPr wrap="square" rtlCol="0">
              <a:spAutoFit/>
            </a:bodyPr>
            <a:lstStyle/>
            <a:p>
              <a:pPr algn="ctr"/>
              <a:r>
                <a:rPr lang="en-GB" sz="1600" dirty="0" smtClean="0">
                  <a:solidFill>
                    <a:schemeClr val="bg1"/>
                  </a:solidFill>
                </a:rPr>
                <a:t>No regulator</a:t>
              </a:r>
              <a:endParaRPr lang="en-GB" sz="1600" dirty="0">
                <a:solidFill>
                  <a:schemeClr val="bg1"/>
                </a:solidFill>
              </a:endParaRPr>
            </a:p>
          </p:txBody>
        </p:sp>
        <p:sp>
          <p:nvSpPr>
            <p:cNvPr id="104" name="TextBox 103"/>
            <p:cNvSpPr txBox="1"/>
            <p:nvPr/>
          </p:nvSpPr>
          <p:spPr>
            <a:xfrm>
              <a:off x="2844030" y="3789000"/>
              <a:ext cx="2016000" cy="338554"/>
            </a:xfrm>
            <a:prstGeom prst="rect">
              <a:avLst/>
            </a:prstGeom>
            <a:solidFill>
              <a:srgbClr val="AFBD26"/>
            </a:solidFill>
          </p:spPr>
          <p:txBody>
            <a:bodyPr wrap="square" rtlCol="0">
              <a:spAutoFit/>
            </a:bodyPr>
            <a:lstStyle/>
            <a:p>
              <a:pPr algn="ctr"/>
              <a:r>
                <a:rPr lang="en-GB" sz="1600" dirty="0" smtClean="0">
                  <a:solidFill>
                    <a:schemeClr val="bg1"/>
                  </a:solidFill>
                </a:rPr>
                <a:t>Independent TSOs</a:t>
              </a:r>
              <a:endParaRPr lang="en-GB" sz="1600" dirty="0">
                <a:solidFill>
                  <a:schemeClr val="bg1"/>
                </a:solidFill>
              </a:endParaRPr>
            </a:p>
          </p:txBody>
        </p:sp>
      </p:grpSp>
      <p:grpSp>
        <p:nvGrpSpPr>
          <p:cNvPr id="5" name="Group 4"/>
          <p:cNvGrpSpPr/>
          <p:nvPr/>
        </p:nvGrpSpPr>
        <p:grpSpPr>
          <a:xfrm>
            <a:off x="5080820" y="837000"/>
            <a:ext cx="2160000" cy="5904000"/>
            <a:chOff x="5080820" y="837000"/>
            <a:chExt cx="2160000" cy="5904000"/>
          </a:xfrm>
        </p:grpSpPr>
        <p:sp>
          <p:nvSpPr>
            <p:cNvPr id="26" name="TextBox 25"/>
            <p:cNvSpPr txBox="1"/>
            <p:nvPr/>
          </p:nvSpPr>
          <p:spPr>
            <a:xfrm>
              <a:off x="5080820" y="837000"/>
              <a:ext cx="2160000" cy="5904000"/>
            </a:xfrm>
            <a:prstGeom prst="rect">
              <a:avLst/>
            </a:prstGeom>
            <a:solidFill>
              <a:srgbClr val="EBEBEB"/>
            </a:solidFill>
          </p:spPr>
          <p:txBody>
            <a:bodyPr wrap="square" lIns="0" rIns="0" rtlCol="0">
              <a:noAutofit/>
            </a:bodyPr>
            <a:lstStyle/>
            <a:p>
              <a:pPr algn="ctr"/>
              <a:r>
                <a:rPr lang="en-GB" dirty="0" smtClean="0">
                  <a:solidFill>
                    <a:srgbClr val="7A841A"/>
                  </a:solidFill>
                </a:rPr>
                <a:t>2nd Energy Package (EU 2003 </a:t>
              </a:r>
              <a:r>
                <a:rPr lang="en-GB" dirty="0" smtClean="0">
                  <a:solidFill>
                    <a:srgbClr val="7A841A"/>
                  </a:solidFill>
                  <a:sym typeface="Wingdings" panose="05000000000000000000" pitchFamily="2" charset="2"/>
                </a:rPr>
                <a:t> 2004</a:t>
              </a:r>
              <a:r>
                <a:rPr lang="en-GB" dirty="0" smtClean="0">
                  <a:solidFill>
                    <a:srgbClr val="7A841A"/>
                  </a:solidFill>
                </a:rPr>
                <a:t>)</a:t>
              </a:r>
              <a:r>
                <a:rPr lang="en-GB" dirty="0" smtClean="0"/>
                <a:t> </a:t>
              </a:r>
              <a:br>
                <a:rPr lang="en-GB" dirty="0" smtClean="0"/>
              </a:br>
              <a:r>
                <a:rPr lang="bs-Latn-BA" dirty="0" smtClean="0">
                  <a:solidFill>
                    <a:srgbClr val="7A841A"/>
                  </a:solidFill>
                </a:rPr>
                <a:t>EnC</a:t>
              </a:r>
              <a:r>
                <a:rPr lang="en-GB" dirty="0" smtClean="0">
                  <a:solidFill>
                    <a:srgbClr val="7A841A"/>
                  </a:solidFill>
                </a:rPr>
                <a:t> 2006</a:t>
              </a:r>
              <a:r>
                <a:rPr lang="en-GB" dirty="0" smtClean="0">
                  <a:solidFill>
                    <a:srgbClr val="7A841A"/>
                  </a:solidFill>
                  <a:sym typeface="Wingdings" panose="05000000000000000000" pitchFamily="2" charset="2"/>
                </a:rPr>
                <a:t>  July</a:t>
              </a:r>
              <a:r>
                <a:rPr lang="en-GB" dirty="0" smtClean="0">
                  <a:solidFill>
                    <a:srgbClr val="7A841A"/>
                  </a:solidFill>
                </a:rPr>
                <a:t> 2007</a:t>
              </a:r>
              <a:endParaRPr lang="en-GB" dirty="0">
                <a:solidFill>
                  <a:srgbClr val="7A841A"/>
                </a:solidFill>
              </a:endParaRPr>
            </a:p>
          </p:txBody>
        </p:sp>
        <p:sp>
          <p:nvSpPr>
            <p:cNvPr id="14" name="TextBox 13"/>
            <p:cNvSpPr txBox="1"/>
            <p:nvPr/>
          </p:nvSpPr>
          <p:spPr>
            <a:xfrm>
              <a:off x="5149230" y="1773000"/>
              <a:ext cx="2016001" cy="338554"/>
            </a:xfrm>
            <a:prstGeom prst="rect">
              <a:avLst/>
            </a:prstGeom>
            <a:solidFill>
              <a:srgbClr val="AFBD26"/>
            </a:solidFill>
          </p:spPr>
          <p:txBody>
            <a:bodyPr wrap="square" rtlCol="0">
              <a:spAutoFit/>
            </a:bodyPr>
            <a:lstStyle/>
            <a:p>
              <a:pPr algn="ctr"/>
              <a:r>
                <a:rPr lang="en-GB" sz="1600" dirty="0" smtClean="0">
                  <a:solidFill>
                    <a:schemeClr val="bg1"/>
                  </a:solidFill>
                </a:rPr>
                <a:t>100%</a:t>
              </a:r>
              <a:endParaRPr lang="en-GB" sz="1600" dirty="0">
                <a:solidFill>
                  <a:schemeClr val="bg1"/>
                </a:solidFill>
              </a:endParaRPr>
            </a:p>
          </p:txBody>
        </p:sp>
        <p:sp>
          <p:nvSpPr>
            <p:cNvPr id="33" name="TextBox 32"/>
            <p:cNvSpPr txBox="1"/>
            <p:nvPr/>
          </p:nvSpPr>
          <p:spPr>
            <a:xfrm>
              <a:off x="5149230" y="2276668"/>
              <a:ext cx="2016001" cy="338554"/>
            </a:xfrm>
            <a:prstGeom prst="rect">
              <a:avLst/>
            </a:prstGeom>
            <a:solidFill>
              <a:srgbClr val="AFBD26"/>
            </a:solidFill>
          </p:spPr>
          <p:txBody>
            <a:bodyPr wrap="square" rtlCol="0">
              <a:spAutoFit/>
            </a:bodyPr>
            <a:lstStyle/>
            <a:p>
              <a:pPr algn="ctr"/>
              <a:r>
                <a:rPr lang="en-GB" sz="1600" dirty="0" smtClean="0">
                  <a:solidFill>
                    <a:schemeClr val="bg1"/>
                  </a:solidFill>
                </a:rPr>
                <a:t>Regulated</a:t>
              </a:r>
              <a:endParaRPr lang="en-GB" sz="1600" dirty="0">
                <a:solidFill>
                  <a:schemeClr val="bg1"/>
                </a:solidFill>
              </a:endParaRPr>
            </a:p>
          </p:txBody>
        </p:sp>
        <p:sp>
          <p:nvSpPr>
            <p:cNvPr id="51" name="TextBox 50"/>
            <p:cNvSpPr txBox="1"/>
            <p:nvPr/>
          </p:nvSpPr>
          <p:spPr>
            <a:xfrm>
              <a:off x="5149229" y="2780668"/>
              <a:ext cx="2016001" cy="338554"/>
            </a:xfrm>
            <a:prstGeom prst="rect">
              <a:avLst/>
            </a:prstGeom>
            <a:solidFill>
              <a:srgbClr val="AFBD26"/>
            </a:solidFill>
          </p:spPr>
          <p:txBody>
            <a:bodyPr wrap="square" rtlCol="0">
              <a:spAutoFit/>
            </a:bodyPr>
            <a:lstStyle/>
            <a:p>
              <a:pPr algn="ctr"/>
              <a:r>
                <a:rPr lang="en-GB" sz="1600" dirty="0" smtClean="0">
                  <a:solidFill>
                    <a:schemeClr val="bg1"/>
                  </a:solidFill>
                </a:rPr>
                <a:t>Legal and  functional</a:t>
              </a:r>
              <a:endParaRPr lang="en-GB" sz="1600" dirty="0">
                <a:solidFill>
                  <a:schemeClr val="bg1"/>
                </a:solidFill>
              </a:endParaRPr>
            </a:p>
          </p:txBody>
        </p:sp>
        <p:sp>
          <p:nvSpPr>
            <p:cNvPr id="60" name="TextBox 59"/>
            <p:cNvSpPr txBox="1"/>
            <p:nvPr/>
          </p:nvSpPr>
          <p:spPr>
            <a:xfrm>
              <a:off x="5149230" y="3286303"/>
              <a:ext cx="2016001" cy="338554"/>
            </a:xfrm>
            <a:prstGeom prst="rect">
              <a:avLst/>
            </a:prstGeom>
            <a:solidFill>
              <a:srgbClr val="AFBD26"/>
            </a:solidFill>
          </p:spPr>
          <p:txBody>
            <a:bodyPr wrap="square" rtlCol="0">
              <a:spAutoFit/>
            </a:bodyPr>
            <a:lstStyle/>
            <a:p>
              <a:pPr algn="ctr"/>
              <a:r>
                <a:rPr lang="en-GB" sz="1600" dirty="0" smtClean="0">
                  <a:solidFill>
                    <a:schemeClr val="bg1"/>
                  </a:solidFill>
                </a:rPr>
                <a:t>NRAs creation</a:t>
              </a:r>
              <a:endParaRPr lang="en-GB" sz="1600" dirty="0">
                <a:solidFill>
                  <a:schemeClr val="bg1"/>
                </a:solidFill>
              </a:endParaRPr>
            </a:p>
          </p:txBody>
        </p:sp>
        <p:sp>
          <p:nvSpPr>
            <p:cNvPr id="105" name="TextBox 104"/>
            <p:cNvSpPr txBox="1"/>
            <p:nvPr/>
          </p:nvSpPr>
          <p:spPr>
            <a:xfrm>
              <a:off x="5149230" y="3789000"/>
              <a:ext cx="2016001" cy="338554"/>
            </a:xfrm>
            <a:prstGeom prst="rect">
              <a:avLst/>
            </a:prstGeom>
            <a:solidFill>
              <a:srgbClr val="AFBD26"/>
            </a:solidFill>
          </p:spPr>
          <p:txBody>
            <a:bodyPr wrap="square" rtlCol="0">
              <a:spAutoFit/>
            </a:bodyPr>
            <a:lstStyle/>
            <a:p>
              <a:pPr algn="ctr"/>
              <a:r>
                <a:rPr lang="en-GB" sz="1600" dirty="0" smtClean="0">
                  <a:solidFill>
                    <a:schemeClr val="bg1"/>
                  </a:solidFill>
                </a:rPr>
                <a:t>TSOs and DSOs</a:t>
              </a:r>
              <a:endParaRPr lang="en-GB" sz="1600" dirty="0">
                <a:solidFill>
                  <a:schemeClr val="bg1"/>
                </a:solidFill>
              </a:endParaRPr>
            </a:p>
          </p:txBody>
        </p:sp>
      </p:grpSp>
      <p:grpSp>
        <p:nvGrpSpPr>
          <p:cNvPr id="4" name="Group 3"/>
          <p:cNvGrpSpPr/>
          <p:nvPr/>
        </p:nvGrpSpPr>
        <p:grpSpPr>
          <a:xfrm>
            <a:off x="4896029" y="1854000"/>
            <a:ext cx="220791" cy="2237001"/>
            <a:chOff x="4896029" y="1854000"/>
            <a:chExt cx="220791" cy="2237001"/>
          </a:xfrm>
        </p:grpSpPr>
        <p:sp>
          <p:nvSpPr>
            <p:cNvPr id="29" name="Pentagon 28"/>
            <p:cNvSpPr/>
            <p:nvPr/>
          </p:nvSpPr>
          <p:spPr>
            <a:xfrm>
              <a:off x="4896030" y="1854000"/>
              <a:ext cx="220790" cy="221001"/>
            </a:xfrm>
            <a:prstGeom prst="homePlate">
              <a:avLst/>
            </a:prstGeom>
            <a:solidFill>
              <a:srgbClr val="7A8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Pentagon 33"/>
            <p:cNvSpPr/>
            <p:nvPr/>
          </p:nvSpPr>
          <p:spPr>
            <a:xfrm>
              <a:off x="4896030" y="2348668"/>
              <a:ext cx="220790" cy="221001"/>
            </a:xfrm>
            <a:prstGeom prst="homePlate">
              <a:avLst/>
            </a:prstGeom>
            <a:solidFill>
              <a:srgbClr val="7A8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Pentagon 51"/>
            <p:cNvSpPr/>
            <p:nvPr/>
          </p:nvSpPr>
          <p:spPr>
            <a:xfrm>
              <a:off x="4896029" y="2852668"/>
              <a:ext cx="220790" cy="221001"/>
            </a:xfrm>
            <a:prstGeom prst="homePlate">
              <a:avLst/>
            </a:prstGeom>
            <a:solidFill>
              <a:srgbClr val="7A8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Pentagon 60"/>
            <p:cNvSpPr/>
            <p:nvPr/>
          </p:nvSpPr>
          <p:spPr>
            <a:xfrm>
              <a:off x="4896030" y="3358303"/>
              <a:ext cx="220790" cy="221001"/>
            </a:xfrm>
            <a:prstGeom prst="homePlate">
              <a:avLst/>
            </a:prstGeom>
            <a:solidFill>
              <a:srgbClr val="7A8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6" name="Pentagon 105"/>
            <p:cNvSpPr/>
            <p:nvPr/>
          </p:nvSpPr>
          <p:spPr>
            <a:xfrm>
              <a:off x="4896030" y="3870000"/>
              <a:ext cx="220790" cy="221001"/>
            </a:xfrm>
            <a:prstGeom prst="homePlate">
              <a:avLst/>
            </a:prstGeom>
            <a:solidFill>
              <a:srgbClr val="7A8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9" name="Group 8"/>
          <p:cNvGrpSpPr/>
          <p:nvPr/>
        </p:nvGrpSpPr>
        <p:grpSpPr>
          <a:xfrm>
            <a:off x="7388410" y="837000"/>
            <a:ext cx="2160000" cy="5904000"/>
            <a:chOff x="7388410" y="837000"/>
            <a:chExt cx="2160000" cy="5904000"/>
          </a:xfrm>
        </p:grpSpPr>
        <p:sp>
          <p:nvSpPr>
            <p:cNvPr id="43" name="TextBox 42"/>
            <p:cNvSpPr txBox="1"/>
            <p:nvPr/>
          </p:nvSpPr>
          <p:spPr>
            <a:xfrm>
              <a:off x="7388410" y="837000"/>
              <a:ext cx="2160000" cy="5904000"/>
            </a:xfrm>
            <a:prstGeom prst="rect">
              <a:avLst/>
            </a:prstGeom>
            <a:solidFill>
              <a:srgbClr val="EBEBEB"/>
            </a:solidFill>
          </p:spPr>
          <p:txBody>
            <a:bodyPr wrap="square" lIns="0" rIns="0" rtlCol="0">
              <a:noAutofit/>
            </a:bodyPr>
            <a:lstStyle/>
            <a:p>
              <a:pPr algn="ctr"/>
              <a:r>
                <a:rPr lang="en-GB" dirty="0" smtClean="0">
                  <a:solidFill>
                    <a:srgbClr val="7A841A"/>
                  </a:solidFill>
                </a:rPr>
                <a:t>3rd Energy Package (EU 2009 </a:t>
              </a:r>
              <a:r>
                <a:rPr lang="en-GB" dirty="0" smtClean="0">
                  <a:solidFill>
                    <a:srgbClr val="7A841A"/>
                  </a:solidFill>
                  <a:sym typeface="Wingdings" panose="05000000000000000000" pitchFamily="2" charset="2"/>
                </a:rPr>
                <a:t> 2011</a:t>
              </a:r>
              <a:r>
                <a:rPr lang="en-GB" dirty="0" smtClean="0">
                  <a:solidFill>
                    <a:srgbClr val="7A841A"/>
                  </a:solidFill>
                </a:rPr>
                <a:t>) </a:t>
              </a:r>
              <a:br>
                <a:rPr lang="en-GB" dirty="0" smtClean="0">
                  <a:solidFill>
                    <a:srgbClr val="7A841A"/>
                  </a:solidFill>
                </a:rPr>
              </a:br>
              <a:r>
                <a:rPr lang="bs-Latn-BA" dirty="0" smtClean="0">
                  <a:solidFill>
                    <a:srgbClr val="7A841A"/>
                  </a:solidFill>
                </a:rPr>
                <a:t>EnC</a:t>
              </a:r>
              <a:r>
                <a:rPr lang="en-GB" dirty="0" smtClean="0">
                  <a:solidFill>
                    <a:srgbClr val="7A841A"/>
                  </a:solidFill>
                </a:rPr>
                <a:t> 2011 </a:t>
              </a:r>
              <a:r>
                <a:rPr lang="en-GB" dirty="0" smtClean="0">
                  <a:solidFill>
                    <a:srgbClr val="7A841A"/>
                  </a:solidFill>
                  <a:sym typeface="Wingdings" panose="05000000000000000000" pitchFamily="2" charset="2"/>
                </a:rPr>
                <a:t> Jan </a:t>
              </a:r>
              <a:r>
                <a:rPr lang="en-GB" dirty="0" smtClean="0">
                  <a:solidFill>
                    <a:srgbClr val="7A841A"/>
                  </a:solidFill>
                </a:rPr>
                <a:t>2015 </a:t>
              </a:r>
              <a:r>
                <a:rPr lang="en-GB" sz="1050" dirty="0" smtClean="0">
                  <a:solidFill>
                    <a:srgbClr val="7A841A"/>
                  </a:solidFill>
                </a:rPr>
                <a:t>(excluding network codes and guidelines)</a:t>
              </a:r>
              <a:endParaRPr lang="en-GB" sz="1050" dirty="0">
                <a:solidFill>
                  <a:srgbClr val="7A841A"/>
                </a:solidFill>
              </a:endParaRPr>
            </a:p>
          </p:txBody>
        </p:sp>
        <p:sp>
          <p:nvSpPr>
            <p:cNvPr id="54" name="TextBox 53"/>
            <p:cNvSpPr txBox="1"/>
            <p:nvPr/>
          </p:nvSpPr>
          <p:spPr>
            <a:xfrm>
              <a:off x="7454430" y="2780668"/>
              <a:ext cx="2016000" cy="338554"/>
            </a:xfrm>
            <a:prstGeom prst="rect">
              <a:avLst/>
            </a:prstGeom>
            <a:solidFill>
              <a:srgbClr val="AFBD26"/>
            </a:solidFill>
          </p:spPr>
          <p:txBody>
            <a:bodyPr wrap="square" rtlCol="0">
              <a:spAutoFit/>
            </a:bodyPr>
            <a:lstStyle/>
            <a:p>
              <a:pPr algn="ctr"/>
              <a:r>
                <a:rPr lang="en-GB" sz="1600" dirty="0" smtClean="0">
                  <a:solidFill>
                    <a:schemeClr val="bg1"/>
                  </a:solidFill>
                </a:rPr>
                <a:t>Effective</a:t>
              </a:r>
              <a:endParaRPr lang="en-GB" sz="1600" dirty="0">
                <a:solidFill>
                  <a:schemeClr val="bg1"/>
                </a:solidFill>
              </a:endParaRPr>
            </a:p>
          </p:txBody>
        </p:sp>
        <p:sp>
          <p:nvSpPr>
            <p:cNvPr id="63" name="TextBox 62"/>
            <p:cNvSpPr txBox="1"/>
            <p:nvPr/>
          </p:nvSpPr>
          <p:spPr>
            <a:xfrm>
              <a:off x="7454431" y="3246782"/>
              <a:ext cx="2016000" cy="451406"/>
            </a:xfrm>
            <a:prstGeom prst="rect">
              <a:avLst/>
            </a:prstGeom>
            <a:solidFill>
              <a:srgbClr val="AFBD26"/>
            </a:solidFill>
          </p:spPr>
          <p:txBody>
            <a:bodyPr wrap="square" lIns="36000" rIns="36000" rtlCol="0">
              <a:noAutofit/>
            </a:bodyPr>
            <a:lstStyle/>
            <a:p>
              <a:pPr algn="ctr">
                <a:lnSpc>
                  <a:spcPts val="1500"/>
                </a:lnSpc>
              </a:pPr>
              <a:r>
                <a:rPr lang="en-GB" sz="1600" dirty="0" smtClean="0">
                  <a:solidFill>
                    <a:schemeClr val="bg1"/>
                  </a:solidFill>
                </a:rPr>
                <a:t>Wider NRAs role </a:t>
              </a:r>
              <a:r>
                <a:rPr lang="en-GB" sz="1400" dirty="0" smtClean="0">
                  <a:solidFill>
                    <a:schemeClr val="bg1"/>
                  </a:solidFill>
                </a:rPr>
                <a:t>+ACER+ENTSO-E+ENTSO-G</a:t>
              </a:r>
              <a:endParaRPr lang="en-GB" sz="1600" dirty="0">
                <a:solidFill>
                  <a:schemeClr val="bg1"/>
                </a:solidFill>
              </a:endParaRPr>
            </a:p>
          </p:txBody>
        </p:sp>
        <p:sp>
          <p:nvSpPr>
            <p:cNvPr id="117" name="TextBox 116"/>
            <p:cNvSpPr txBox="1"/>
            <p:nvPr/>
          </p:nvSpPr>
          <p:spPr>
            <a:xfrm>
              <a:off x="7464869" y="3757982"/>
              <a:ext cx="2016000" cy="450000"/>
            </a:xfrm>
            <a:prstGeom prst="rect">
              <a:avLst/>
            </a:prstGeom>
            <a:solidFill>
              <a:srgbClr val="AFBD26"/>
            </a:solidFill>
          </p:spPr>
          <p:txBody>
            <a:bodyPr wrap="square" lIns="0" rIns="0" rtlCol="0">
              <a:noAutofit/>
            </a:bodyPr>
            <a:lstStyle/>
            <a:p>
              <a:pPr algn="ctr">
                <a:lnSpc>
                  <a:spcPts val="1500"/>
                </a:lnSpc>
              </a:pPr>
              <a:r>
                <a:rPr lang="en-GB" sz="1600" dirty="0" smtClean="0">
                  <a:solidFill>
                    <a:schemeClr val="bg1"/>
                  </a:solidFill>
                </a:rPr>
                <a:t>TSO Certification</a:t>
              </a:r>
              <a:r>
                <a:rPr lang="en-GB" dirty="0" smtClean="0"/>
                <a:t/>
              </a:r>
              <a:br>
                <a:rPr lang="en-GB" dirty="0" smtClean="0"/>
              </a:br>
              <a:r>
                <a:rPr lang="en-GB" sz="1400" dirty="0" smtClean="0">
                  <a:solidFill>
                    <a:schemeClr val="bg1"/>
                  </a:solidFill>
                </a:rPr>
                <a:t>network codes/guidelines</a:t>
              </a:r>
              <a:endParaRPr lang="en-GB" sz="1200" dirty="0">
                <a:solidFill>
                  <a:schemeClr val="bg1"/>
                </a:solidFill>
              </a:endParaRPr>
            </a:p>
          </p:txBody>
        </p:sp>
        <p:sp>
          <p:nvSpPr>
            <p:cNvPr id="136" name="TextBox 135"/>
            <p:cNvSpPr txBox="1"/>
            <p:nvPr/>
          </p:nvSpPr>
          <p:spPr>
            <a:xfrm>
              <a:off x="7454430" y="5449650"/>
              <a:ext cx="2016000" cy="338554"/>
            </a:xfrm>
            <a:prstGeom prst="rect">
              <a:avLst/>
            </a:prstGeom>
            <a:solidFill>
              <a:srgbClr val="AFBD26"/>
            </a:solidFill>
          </p:spPr>
          <p:txBody>
            <a:bodyPr wrap="square" rtlCol="0">
              <a:spAutoFit/>
            </a:bodyPr>
            <a:lstStyle/>
            <a:p>
              <a:pPr algn="ctr"/>
              <a:r>
                <a:rPr lang="en-GB" sz="1600" dirty="0" smtClean="0">
                  <a:solidFill>
                    <a:schemeClr val="bg1"/>
                  </a:solidFill>
                </a:rPr>
                <a:t>Consumer protection</a:t>
              </a:r>
              <a:endParaRPr lang="en-GB" sz="1600" dirty="0">
                <a:solidFill>
                  <a:schemeClr val="bg1"/>
                </a:solidFill>
              </a:endParaRPr>
            </a:p>
          </p:txBody>
        </p:sp>
      </p:grpSp>
      <p:grpSp>
        <p:nvGrpSpPr>
          <p:cNvPr id="2" name="Group 1"/>
          <p:cNvGrpSpPr/>
          <p:nvPr/>
        </p:nvGrpSpPr>
        <p:grpSpPr>
          <a:xfrm>
            <a:off x="624000" y="1773000"/>
            <a:ext cx="2168400" cy="4743980"/>
            <a:chOff x="624000" y="1773000"/>
            <a:chExt cx="2168400" cy="4743980"/>
          </a:xfrm>
        </p:grpSpPr>
        <p:sp>
          <p:nvSpPr>
            <p:cNvPr id="24" name="Pentagon 23"/>
            <p:cNvSpPr/>
            <p:nvPr/>
          </p:nvSpPr>
          <p:spPr>
            <a:xfrm>
              <a:off x="624001" y="1773000"/>
              <a:ext cx="2168399" cy="369332"/>
            </a:xfrm>
            <a:prstGeom prst="homePlate">
              <a:avLst/>
            </a:prstGeom>
            <a:solidFill>
              <a:srgbClr val="7A8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624001" y="1773000"/>
              <a:ext cx="2015999" cy="369332"/>
            </a:xfrm>
            <a:prstGeom prst="rect">
              <a:avLst/>
            </a:prstGeom>
            <a:noFill/>
          </p:spPr>
          <p:txBody>
            <a:bodyPr wrap="square" rtlCol="0">
              <a:spAutoFit/>
            </a:bodyPr>
            <a:lstStyle/>
            <a:p>
              <a:pPr algn="ctr"/>
              <a:r>
                <a:rPr lang="en-GB" dirty="0" smtClean="0">
                  <a:solidFill>
                    <a:schemeClr val="bg1"/>
                  </a:solidFill>
                </a:rPr>
                <a:t>Market opening</a:t>
              </a:r>
              <a:endParaRPr lang="en-GB" dirty="0">
                <a:solidFill>
                  <a:schemeClr val="bg1"/>
                </a:solidFill>
              </a:endParaRPr>
            </a:p>
          </p:txBody>
        </p:sp>
        <p:sp>
          <p:nvSpPr>
            <p:cNvPr id="30" name="Pentagon 29"/>
            <p:cNvSpPr/>
            <p:nvPr/>
          </p:nvSpPr>
          <p:spPr>
            <a:xfrm>
              <a:off x="624001" y="2276668"/>
              <a:ext cx="2168399" cy="369332"/>
            </a:xfrm>
            <a:prstGeom prst="homePlate">
              <a:avLst/>
            </a:prstGeom>
            <a:solidFill>
              <a:srgbClr val="7A8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Box 30"/>
            <p:cNvSpPr txBox="1"/>
            <p:nvPr/>
          </p:nvSpPr>
          <p:spPr>
            <a:xfrm>
              <a:off x="624001" y="2276668"/>
              <a:ext cx="2015999" cy="369332"/>
            </a:xfrm>
            <a:prstGeom prst="rect">
              <a:avLst/>
            </a:prstGeom>
            <a:noFill/>
          </p:spPr>
          <p:txBody>
            <a:bodyPr wrap="square" rtlCol="0">
              <a:spAutoFit/>
            </a:bodyPr>
            <a:lstStyle/>
            <a:p>
              <a:pPr algn="ctr"/>
              <a:r>
                <a:rPr lang="en-GB" dirty="0" smtClean="0">
                  <a:solidFill>
                    <a:schemeClr val="bg1"/>
                  </a:solidFill>
                </a:rPr>
                <a:t>3rd Party access</a:t>
              </a:r>
              <a:endParaRPr lang="en-GB" dirty="0">
                <a:solidFill>
                  <a:schemeClr val="bg1"/>
                </a:solidFill>
              </a:endParaRPr>
            </a:p>
          </p:txBody>
        </p:sp>
        <p:sp>
          <p:nvSpPr>
            <p:cNvPr id="48" name="Pentagon 47"/>
            <p:cNvSpPr/>
            <p:nvPr/>
          </p:nvSpPr>
          <p:spPr>
            <a:xfrm>
              <a:off x="624000" y="2780668"/>
              <a:ext cx="2168399" cy="369332"/>
            </a:xfrm>
            <a:prstGeom prst="homePlate">
              <a:avLst/>
            </a:prstGeom>
            <a:solidFill>
              <a:srgbClr val="7A8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TextBox 48"/>
            <p:cNvSpPr txBox="1"/>
            <p:nvPr/>
          </p:nvSpPr>
          <p:spPr>
            <a:xfrm>
              <a:off x="624000" y="2780668"/>
              <a:ext cx="2015999" cy="369332"/>
            </a:xfrm>
            <a:prstGeom prst="rect">
              <a:avLst/>
            </a:prstGeom>
            <a:noFill/>
          </p:spPr>
          <p:txBody>
            <a:bodyPr wrap="square" rtlCol="0">
              <a:spAutoFit/>
            </a:bodyPr>
            <a:lstStyle/>
            <a:p>
              <a:pPr algn="ctr"/>
              <a:r>
                <a:rPr lang="en-GB" dirty="0" smtClean="0">
                  <a:solidFill>
                    <a:schemeClr val="bg1"/>
                  </a:solidFill>
                </a:rPr>
                <a:t>Unbundling</a:t>
              </a:r>
              <a:endParaRPr lang="en-GB" dirty="0">
                <a:solidFill>
                  <a:schemeClr val="bg1"/>
                </a:solidFill>
              </a:endParaRPr>
            </a:p>
          </p:txBody>
        </p:sp>
        <p:sp>
          <p:nvSpPr>
            <p:cNvPr id="57" name="Pentagon 56"/>
            <p:cNvSpPr/>
            <p:nvPr/>
          </p:nvSpPr>
          <p:spPr>
            <a:xfrm>
              <a:off x="624001" y="3286303"/>
              <a:ext cx="2168399" cy="369332"/>
            </a:xfrm>
            <a:prstGeom prst="homePlate">
              <a:avLst/>
            </a:prstGeom>
            <a:solidFill>
              <a:srgbClr val="7A8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TextBox 57"/>
            <p:cNvSpPr txBox="1"/>
            <p:nvPr/>
          </p:nvSpPr>
          <p:spPr>
            <a:xfrm>
              <a:off x="624001" y="3286303"/>
              <a:ext cx="2113229" cy="369332"/>
            </a:xfrm>
            <a:prstGeom prst="rect">
              <a:avLst/>
            </a:prstGeom>
            <a:noFill/>
          </p:spPr>
          <p:txBody>
            <a:bodyPr wrap="square" rtlCol="0">
              <a:spAutoFit/>
            </a:bodyPr>
            <a:lstStyle/>
            <a:p>
              <a:pPr algn="ctr"/>
              <a:r>
                <a:rPr lang="en-GB" dirty="0" smtClean="0">
                  <a:solidFill>
                    <a:schemeClr val="bg1"/>
                  </a:solidFill>
                </a:rPr>
                <a:t>Regulatory functions</a:t>
              </a:r>
              <a:endParaRPr lang="en-GB" dirty="0">
                <a:solidFill>
                  <a:schemeClr val="bg1"/>
                </a:solidFill>
              </a:endParaRPr>
            </a:p>
          </p:txBody>
        </p:sp>
        <p:sp>
          <p:nvSpPr>
            <p:cNvPr id="102" name="Pentagon 101"/>
            <p:cNvSpPr/>
            <p:nvPr/>
          </p:nvSpPr>
          <p:spPr>
            <a:xfrm>
              <a:off x="624001" y="3789000"/>
              <a:ext cx="2168399" cy="369332"/>
            </a:xfrm>
            <a:prstGeom prst="homePlate">
              <a:avLst/>
            </a:prstGeom>
            <a:solidFill>
              <a:srgbClr val="7A8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3" name="TextBox 102"/>
            <p:cNvSpPr txBox="1"/>
            <p:nvPr/>
          </p:nvSpPr>
          <p:spPr>
            <a:xfrm>
              <a:off x="624001" y="3789000"/>
              <a:ext cx="2015999" cy="369332"/>
            </a:xfrm>
            <a:prstGeom prst="rect">
              <a:avLst/>
            </a:prstGeom>
            <a:noFill/>
          </p:spPr>
          <p:txBody>
            <a:bodyPr wrap="square" rtlCol="0">
              <a:spAutoFit/>
            </a:bodyPr>
            <a:lstStyle/>
            <a:p>
              <a:pPr algn="ctr"/>
              <a:r>
                <a:rPr lang="en-GB" dirty="0" smtClean="0">
                  <a:solidFill>
                    <a:schemeClr val="bg1"/>
                  </a:solidFill>
                </a:rPr>
                <a:t>System operation</a:t>
              </a:r>
              <a:endParaRPr lang="en-GB" dirty="0">
                <a:solidFill>
                  <a:schemeClr val="bg1"/>
                </a:solidFill>
              </a:endParaRPr>
            </a:p>
          </p:txBody>
        </p:sp>
        <p:sp>
          <p:nvSpPr>
            <p:cNvPr id="107" name="Pentagon 106"/>
            <p:cNvSpPr/>
            <p:nvPr/>
          </p:nvSpPr>
          <p:spPr>
            <a:xfrm>
              <a:off x="624001" y="4292667"/>
              <a:ext cx="2168399" cy="504000"/>
            </a:xfrm>
            <a:prstGeom prst="homePlate">
              <a:avLst/>
            </a:prstGeom>
            <a:solidFill>
              <a:srgbClr val="7A8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8" name="TextBox 107"/>
            <p:cNvSpPr txBox="1"/>
            <p:nvPr/>
          </p:nvSpPr>
          <p:spPr>
            <a:xfrm>
              <a:off x="624001" y="4266066"/>
              <a:ext cx="2015999" cy="557204"/>
            </a:xfrm>
            <a:prstGeom prst="rect">
              <a:avLst/>
            </a:prstGeom>
            <a:noFill/>
          </p:spPr>
          <p:txBody>
            <a:bodyPr wrap="square" rtlCol="0" anchor="ctr" anchorCtr="1">
              <a:spAutoFit/>
            </a:bodyPr>
            <a:lstStyle/>
            <a:p>
              <a:pPr algn="ctr">
                <a:lnSpc>
                  <a:spcPts val="1800"/>
                </a:lnSpc>
              </a:pPr>
              <a:r>
                <a:rPr lang="en-GB" dirty="0" smtClean="0">
                  <a:solidFill>
                    <a:schemeClr val="bg1"/>
                  </a:solidFill>
                </a:rPr>
                <a:t>Energy efficiency and renewables</a:t>
              </a:r>
              <a:endParaRPr lang="en-GB" dirty="0">
                <a:solidFill>
                  <a:schemeClr val="bg1"/>
                </a:solidFill>
              </a:endParaRPr>
            </a:p>
          </p:txBody>
        </p:sp>
        <p:sp>
          <p:nvSpPr>
            <p:cNvPr id="120" name="Pentagon 119"/>
            <p:cNvSpPr/>
            <p:nvPr/>
          </p:nvSpPr>
          <p:spPr>
            <a:xfrm>
              <a:off x="624000" y="4950000"/>
              <a:ext cx="2168399" cy="369332"/>
            </a:xfrm>
            <a:prstGeom prst="homePlate">
              <a:avLst/>
            </a:prstGeom>
            <a:solidFill>
              <a:srgbClr val="7A8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1" name="TextBox 120"/>
            <p:cNvSpPr txBox="1"/>
            <p:nvPr/>
          </p:nvSpPr>
          <p:spPr>
            <a:xfrm>
              <a:off x="624000" y="4950000"/>
              <a:ext cx="2015999" cy="369332"/>
            </a:xfrm>
            <a:prstGeom prst="rect">
              <a:avLst/>
            </a:prstGeom>
            <a:noFill/>
          </p:spPr>
          <p:txBody>
            <a:bodyPr wrap="square" rtlCol="0">
              <a:spAutoFit/>
            </a:bodyPr>
            <a:lstStyle/>
            <a:p>
              <a:pPr algn="ctr"/>
              <a:r>
                <a:rPr lang="en-GB" dirty="0" smtClean="0">
                  <a:solidFill>
                    <a:schemeClr val="bg1"/>
                  </a:solidFill>
                </a:rPr>
                <a:t>Governance</a:t>
              </a:r>
              <a:endParaRPr lang="en-GB" dirty="0">
                <a:solidFill>
                  <a:schemeClr val="bg1"/>
                </a:solidFill>
              </a:endParaRPr>
            </a:p>
          </p:txBody>
        </p:sp>
        <p:sp>
          <p:nvSpPr>
            <p:cNvPr id="130" name="Pentagon 129"/>
            <p:cNvSpPr/>
            <p:nvPr/>
          </p:nvSpPr>
          <p:spPr>
            <a:xfrm>
              <a:off x="624000" y="5449650"/>
              <a:ext cx="2168399" cy="369332"/>
            </a:xfrm>
            <a:prstGeom prst="homePlate">
              <a:avLst/>
            </a:prstGeom>
            <a:solidFill>
              <a:srgbClr val="7A8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1" name="TextBox 130"/>
            <p:cNvSpPr txBox="1"/>
            <p:nvPr/>
          </p:nvSpPr>
          <p:spPr>
            <a:xfrm>
              <a:off x="624000" y="5449650"/>
              <a:ext cx="2015999" cy="369332"/>
            </a:xfrm>
            <a:prstGeom prst="rect">
              <a:avLst/>
            </a:prstGeom>
            <a:noFill/>
          </p:spPr>
          <p:txBody>
            <a:bodyPr wrap="square" rtlCol="0">
              <a:spAutoFit/>
            </a:bodyPr>
            <a:lstStyle/>
            <a:p>
              <a:pPr algn="ctr"/>
              <a:r>
                <a:rPr lang="en-GB" dirty="0" smtClean="0">
                  <a:solidFill>
                    <a:schemeClr val="bg1"/>
                  </a:solidFill>
                </a:rPr>
                <a:t>Consumers</a:t>
              </a:r>
              <a:endParaRPr lang="en-GB" dirty="0">
                <a:solidFill>
                  <a:schemeClr val="bg1"/>
                </a:solidFill>
              </a:endParaRPr>
            </a:p>
          </p:txBody>
        </p:sp>
        <p:sp>
          <p:nvSpPr>
            <p:cNvPr id="142" name="Pentagon 141"/>
            <p:cNvSpPr/>
            <p:nvPr/>
          </p:nvSpPr>
          <p:spPr>
            <a:xfrm>
              <a:off x="624000" y="5987980"/>
              <a:ext cx="2168399" cy="504000"/>
            </a:xfrm>
            <a:prstGeom prst="homePlate">
              <a:avLst/>
            </a:prstGeom>
            <a:solidFill>
              <a:srgbClr val="7A8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3" name="TextBox 142"/>
            <p:cNvSpPr txBox="1"/>
            <p:nvPr/>
          </p:nvSpPr>
          <p:spPr>
            <a:xfrm>
              <a:off x="624000" y="5962982"/>
              <a:ext cx="2015999" cy="553998"/>
            </a:xfrm>
            <a:prstGeom prst="rect">
              <a:avLst/>
            </a:prstGeom>
            <a:noFill/>
          </p:spPr>
          <p:txBody>
            <a:bodyPr wrap="square" rtlCol="0" anchor="ctr" anchorCtr="1">
              <a:spAutoFit/>
            </a:bodyPr>
            <a:lstStyle/>
            <a:p>
              <a:pPr algn="ctr">
                <a:lnSpc>
                  <a:spcPts val="1800"/>
                </a:lnSpc>
              </a:pPr>
              <a:r>
                <a:rPr lang="en-GB" dirty="0" smtClean="0">
                  <a:solidFill>
                    <a:schemeClr val="bg1"/>
                  </a:solidFill>
                </a:rPr>
                <a:t>Competitive electricity markets</a:t>
              </a:r>
              <a:endParaRPr lang="en-GB" dirty="0">
                <a:solidFill>
                  <a:schemeClr val="bg1"/>
                </a:solidFill>
              </a:endParaRPr>
            </a:p>
          </p:txBody>
        </p:sp>
      </p:grpSp>
      <p:grpSp>
        <p:nvGrpSpPr>
          <p:cNvPr id="12" name="Group 11"/>
          <p:cNvGrpSpPr/>
          <p:nvPr/>
        </p:nvGrpSpPr>
        <p:grpSpPr>
          <a:xfrm>
            <a:off x="9696000" y="837000"/>
            <a:ext cx="2160000" cy="5904000"/>
            <a:chOff x="9696000" y="837000"/>
            <a:chExt cx="2160000" cy="5904000"/>
          </a:xfrm>
        </p:grpSpPr>
        <p:sp>
          <p:nvSpPr>
            <p:cNvPr id="42" name="TextBox 41"/>
            <p:cNvSpPr txBox="1"/>
            <p:nvPr/>
          </p:nvSpPr>
          <p:spPr>
            <a:xfrm>
              <a:off x="9696000" y="837000"/>
              <a:ext cx="2160000" cy="5904000"/>
            </a:xfrm>
            <a:prstGeom prst="rect">
              <a:avLst/>
            </a:prstGeom>
            <a:solidFill>
              <a:srgbClr val="EBEBEB"/>
            </a:solidFill>
          </p:spPr>
          <p:txBody>
            <a:bodyPr wrap="square" lIns="0" rIns="0" rtlCol="0">
              <a:noAutofit/>
            </a:bodyPr>
            <a:lstStyle/>
            <a:p>
              <a:pPr algn="ctr"/>
              <a:r>
                <a:rPr lang="en-GB" dirty="0" smtClean="0">
                  <a:solidFill>
                    <a:srgbClr val="7A841A"/>
                  </a:solidFill>
                </a:rPr>
                <a:t>Clean Energy Package (EU2018</a:t>
              </a:r>
              <a:r>
                <a:rPr lang="en-GB" dirty="0" smtClean="0">
                  <a:solidFill>
                    <a:srgbClr val="7A841A"/>
                  </a:solidFill>
                  <a:sym typeface="Wingdings" panose="05000000000000000000" pitchFamily="2" charset="2"/>
                </a:rPr>
                <a:t>  2020</a:t>
              </a:r>
              <a:r>
                <a:rPr lang="en-GB" dirty="0" smtClean="0">
                  <a:solidFill>
                    <a:srgbClr val="7A841A"/>
                  </a:solidFill>
                </a:rPr>
                <a:t>)</a:t>
              </a:r>
              <a:r>
                <a:rPr lang="en-GB" dirty="0" smtClean="0"/>
                <a:t> </a:t>
              </a:r>
              <a:br>
                <a:rPr lang="en-GB" dirty="0" smtClean="0"/>
              </a:br>
              <a:r>
                <a:rPr lang="bs-Latn-BA" dirty="0" smtClean="0">
                  <a:solidFill>
                    <a:srgbClr val="7A841A"/>
                  </a:solidFill>
                </a:rPr>
                <a:t>EnC</a:t>
              </a:r>
              <a:r>
                <a:rPr lang="en-GB" dirty="0" smtClean="0">
                  <a:solidFill>
                    <a:srgbClr val="7A841A"/>
                  </a:solidFill>
                </a:rPr>
                <a:t> 2021 </a:t>
              </a:r>
              <a:r>
                <a:rPr lang="en-GB" dirty="0" smtClean="0">
                  <a:solidFill>
                    <a:srgbClr val="7A841A"/>
                  </a:solidFill>
                  <a:sym typeface="Wingdings" panose="05000000000000000000" pitchFamily="2" charset="2"/>
                </a:rPr>
                <a:t> Dec </a:t>
              </a:r>
              <a:r>
                <a:rPr lang="en-GB" dirty="0" smtClean="0">
                  <a:solidFill>
                    <a:srgbClr val="7A841A"/>
                  </a:solidFill>
                </a:rPr>
                <a:t>2023 </a:t>
              </a:r>
              <a:r>
                <a:rPr lang="en-GB" sz="1050" dirty="0" smtClean="0">
                  <a:solidFill>
                    <a:srgbClr val="7A841A"/>
                  </a:solidFill>
                </a:rPr>
                <a:t>(including network codes and guidelines)</a:t>
              </a:r>
              <a:endParaRPr lang="en-GB" sz="1050" dirty="0">
                <a:solidFill>
                  <a:srgbClr val="7A841A"/>
                </a:solidFill>
              </a:endParaRPr>
            </a:p>
          </p:txBody>
        </p:sp>
        <p:sp>
          <p:nvSpPr>
            <p:cNvPr id="64" name="TextBox 63"/>
            <p:cNvSpPr txBox="1"/>
            <p:nvPr/>
          </p:nvSpPr>
          <p:spPr>
            <a:xfrm>
              <a:off x="9759631" y="3286303"/>
              <a:ext cx="2016001" cy="338554"/>
            </a:xfrm>
            <a:prstGeom prst="rect">
              <a:avLst/>
            </a:prstGeom>
            <a:solidFill>
              <a:srgbClr val="AFBD26"/>
            </a:solidFill>
          </p:spPr>
          <p:txBody>
            <a:bodyPr wrap="square" rtlCol="0">
              <a:spAutoFit/>
            </a:bodyPr>
            <a:lstStyle/>
            <a:p>
              <a:pPr algn="ctr"/>
              <a:r>
                <a:rPr lang="en-GB" sz="1600" dirty="0" smtClean="0">
                  <a:solidFill>
                    <a:schemeClr val="bg1"/>
                  </a:solidFill>
                </a:rPr>
                <a:t>Wider ACER role</a:t>
              </a:r>
              <a:endParaRPr lang="en-GB" sz="1600" dirty="0">
                <a:solidFill>
                  <a:schemeClr val="bg1"/>
                </a:solidFill>
              </a:endParaRPr>
            </a:p>
          </p:txBody>
        </p:sp>
        <p:sp>
          <p:nvSpPr>
            <p:cNvPr id="114" name="TextBox 113"/>
            <p:cNvSpPr txBox="1"/>
            <p:nvPr/>
          </p:nvSpPr>
          <p:spPr>
            <a:xfrm>
              <a:off x="9759631" y="4292668"/>
              <a:ext cx="2016001" cy="504000"/>
            </a:xfrm>
            <a:prstGeom prst="rect">
              <a:avLst/>
            </a:prstGeom>
            <a:solidFill>
              <a:srgbClr val="AFBD26"/>
            </a:solidFill>
          </p:spPr>
          <p:txBody>
            <a:bodyPr wrap="square" lIns="0" rIns="0" rtlCol="0">
              <a:noAutofit/>
            </a:bodyPr>
            <a:lstStyle/>
            <a:p>
              <a:pPr algn="ctr"/>
              <a:r>
                <a:rPr lang="en-GB" sz="1400" dirty="0" smtClean="0">
                  <a:solidFill>
                    <a:schemeClr val="bg1"/>
                  </a:solidFill>
                </a:rPr>
                <a:t>2030 targets</a:t>
              </a:r>
              <a:r>
                <a:rPr lang="bs-Latn-BA" sz="100" dirty="0" smtClean="0">
                  <a:solidFill>
                    <a:schemeClr val="bg1"/>
                  </a:solidFill>
                </a:rPr>
                <a:t> </a:t>
              </a:r>
              <a:r>
                <a:rPr lang="en-GB" sz="1400" dirty="0" smtClean="0">
                  <a:solidFill>
                    <a:schemeClr val="bg1"/>
                  </a:solidFill>
                </a:rPr>
                <a:t>+RES </a:t>
              </a:r>
              <a:r>
                <a:rPr lang="en-GB" sz="1400" dirty="0" err="1" smtClean="0">
                  <a:solidFill>
                    <a:schemeClr val="bg1"/>
                  </a:solidFill>
                </a:rPr>
                <a:t>integrat</a:t>
              </a:r>
              <a:r>
                <a:rPr lang="en-GB" sz="1400" dirty="0" smtClean="0">
                  <a:solidFill>
                    <a:schemeClr val="bg1"/>
                  </a:solidFill>
                </a:rPr>
                <a:t>. cross border</a:t>
              </a:r>
              <a:r>
                <a:rPr lang="bs-Latn-BA" sz="700" dirty="0">
                  <a:solidFill>
                    <a:schemeClr val="bg1"/>
                  </a:solidFill>
                </a:rPr>
                <a:t> </a:t>
              </a:r>
              <a:r>
                <a:rPr lang="en-GB" sz="1400" dirty="0" smtClean="0">
                  <a:solidFill>
                    <a:schemeClr val="bg1"/>
                  </a:solidFill>
                </a:rPr>
                <a:t>+</a:t>
              </a:r>
              <a:r>
                <a:rPr lang="bs-Latn-BA" sz="700" dirty="0">
                  <a:solidFill>
                    <a:schemeClr val="bg1"/>
                  </a:solidFill>
                </a:rPr>
                <a:t> </a:t>
              </a:r>
              <a:r>
                <a:rPr lang="en-GB" sz="1400" dirty="0" smtClean="0">
                  <a:solidFill>
                    <a:schemeClr val="bg1"/>
                  </a:solidFill>
                </a:rPr>
                <a:t>EE buildings</a:t>
              </a:r>
              <a:endParaRPr lang="en-GB" sz="1400" dirty="0">
                <a:solidFill>
                  <a:schemeClr val="bg1"/>
                </a:solidFill>
              </a:endParaRPr>
            </a:p>
          </p:txBody>
        </p:sp>
        <p:sp>
          <p:nvSpPr>
            <p:cNvPr id="118" name="TextBox 117"/>
            <p:cNvSpPr txBox="1"/>
            <p:nvPr/>
          </p:nvSpPr>
          <p:spPr>
            <a:xfrm>
              <a:off x="9770069" y="3789000"/>
              <a:ext cx="2016001" cy="338554"/>
            </a:xfrm>
            <a:prstGeom prst="rect">
              <a:avLst/>
            </a:prstGeom>
            <a:solidFill>
              <a:srgbClr val="AFBD26"/>
            </a:solidFill>
          </p:spPr>
          <p:txBody>
            <a:bodyPr wrap="square" rtlCol="0">
              <a:spAutoFit/>
            </a:bodyPr>
            <a:lstStyle/>
            <a:p>
              <a:pPr algn="ctr"/>
              <a:r>
                <a:rPr lang="en-GB" sz="1600" dirty="0" smtClean="0">
                  <a:solidFill>
                    <a:schemeClr val="bg1"/>
                  </a:solidFill>
                </a:rPr>
                <a:t>Risk preparedness</a:t>
              </a:r>
              <a:endParaRPr lang="en-GB" dirty="0">
                <a:solidFill>
                  <a:schemeClr val="bg1"/>
                </a:solidFill>
              </a:endParaRPr>
            </a:p>
          </p:txBody>
        </p:sp>
        <p:sp>
          <p:nvSpPr>
            <p:cNvPr id="127" name="TextBox 126"/>
            <p:cNvSpPr txBox="1"/>
            <p:nvPr/>
          </p:nvSpPr>
          <p:spPr>
            <a:xfrm>
              <a:off x="9759630" y="4950000"/>
              <a:ext cx="2016001" cy="369332"/>
            </a:xfrm>
            <a:prstGeom prst="rect">
              <a:avLst/>
            </a:prstGeom>
            <a:solidFill>
              <a:srgbClr val="AFBD26"/>
            </a:solidFill>
          </p:spPr>
          <p:txBody>
            <a:bodyPr wrap="square" rtlCol="0">
              <a:spAutoFit/>
            </a:bodyPr>
            <a:lstStyle/>
            <a:p>
              <a:pPr algn="ctr"/>
              <a:r>
                <a:rPr lang="en-GB" dirty="0" smtClean="0">
                  <a:solidFill>
                    <a:schemeClr val="bg1"/>
                  </a:solidFill>
                </a:rPr>
                <a:t>NECP</a:t>
              </a:r>
              <a:endParaRPr lang="en-GB" dirty="0">
                <a:solidFill>
                  <a:schemeClr val="bg1"/>
                </a:solidFill>
              </a:endParaRPr>
            </a:p>
          </p:txBody>
        </p:sp>
        <p:sp>
          <p:nvSpPr>
            <p:cNvPr id="137" name="TextBox 136"/>
            <p:cNvSpPr txBox="1"/>
            <p:nvPr/>
          </p:nvSpPr>
          <p:spPr>
            <a:xfrm>
              <a:off x="9759630" y="5413982"/>
              <a:ext cx="2016001" cy="451406"/>
            </a:xfrm>
            <a:prstGeom prst="rect">
              <a:avLst/>
            </a:prstGeom>
            <a:solidFill>
              <a:srgbClr val="AFBD26"/>
            </a:solidFill>
          </p:spPr>
          <p:txBody>
            <a:bodyPr wrap="square" rtlCol="0">
              <a:spAutoFit/>
            </a:bodyPr>
            <a:lstStyle/>
            <a:p>
              <a:pPr algn="ctr">
                <a:lnSpc>
                  <a:spcPts val="1400"/>
                </a:lnSpc>
              </a:pPr>
              <a:r>
                <a:rPr lang="en-GB" sz="1400" dirty="0" smtClean="0">
                  <a:solidFill>
                    <a:schemeClr val="bg1"/>
                  </a:solidFill>
                </a:rPr>
                <a:t>Better information, protected, empowered</a:t>
              </a:r>
              <a:endParaRPr lang="en-GB" sz="1400" dirty="0">
                <a:solidFill>
                  <a:schemeClr val="bg1"/>
                </a:solidFill>
              </a:endParaRPr>
            </a:p>
          </p:txBody>
        </p:sp>
        <p:sp>
          <p:nvSpPr>
            <p:cNvPr id="144" name="TextBox 143"/>
            <p:cNvSpPr txBox="1"/>
            <p:nvPr/>
          </p:nvSpPr>
          <p:spPr>
            <a:xfrm>
              <a:off x="9759630" y="5987981"/>
              <a:ext cx="2016001" cy="656494"/>
            </a:xfrm>
            <a:prstGeom prst="rect">
              <a:avLst/>
            </a:prstGeom>
            <a:solidFill>
              <a:srgbClr val="AFBD26"/>
            </a:solidFill>
          </p:spPr>
          <p:txBody>
            <a:bodyPr wrap="square" lIns="0" rIns="0" rtlCol="0">
              <a:noAutofit/>
            </a:bodyPr>
            <a:lstStyle/>
            <a:p>
              <a:pPr algn="ctr">
                <a:lnSpc>
                  <a:spcPts val="1400"/>
                </a:lnSpc>
              </a:pPr>
              <a:r>
                <a:rPr lang="en-GB" sz="1300" dirty="0" smtClean="0">
                  <a:solidFill>
                    <a:schemeClr val="bg1"/>
                  </a:solidFill>
                </a:rPr>
                <a:t>Strength short-term market</a:t>
              </a:r>
              <a:r>
                <a:rPr lang="bs-Latn-BA" sz="1300" dirty="0" smtClean="0">
                  <a:solidFill>
                    <a:schemeClr val="bg1"/>
                  </a:solidFill>
                </a:rPr>
                <a:t>s</a:t>
              </a:r>
              <a:r>
                <a:rPr lang="en-GB" sz="1300" dirty="0" smtClean="0">
                  <a:solidFill>
                    <a:schemeClr val="bg1"/>
                  </a:solidFill>
                </a:rPr>
                <a:t> + regional cooperation +</a:t>
              </a:r>
              <a:r>
                <a:rPr lang="en-GB" dirty="0" smtClean="0"/>
                <a:t/>
              </a:r>
              <a:br>
                <a:rPr lang="en-GB" dirty="0" smtClean="0"/>
              </a:br>
              <a:r>
                <a:rPr lang="en-GB" sz="1300" dirty="0" smtClean="0">
                  <a:solidFill>
                    <a:schemeClr val="bg1"/>
                  </a:solidFill>
                </a:rPr>
                <a:t>level  playing field of sources</a:t>
              </a:r>
              <a:endParaRPr lang="en-GB" sz="1300" dirty="0">
                <a:solidFill>
                  <a:schemeClr val="bg1"/>
                </a:solidFill>
              </a:endParaRPr>
            </a:p>
          </p:txBody>
        </p:sp>
      </p:grpSp>
      <p:grpSp>
        <p:nvGrpSpPr>
          <p:cNvPr id="8" name="Group 7"/>
          <p:cNvGrpSpPr/>
          <p:nvPr/>
        </p:nvGrpSpPr>
        <p:grpSpPr>
          <a:xfrm>
            <a:off x="7201229" y="2852667"/>
            <a:ext cx="231229" cy="1238333"/>
            <a:chOff x="7201229" y="2852667"/>
            <a:chExt cx="231229" cy="1238333"/>
          </a:xfrm>
        </p:grpSpPr>
        <p:sp>
          <p:nvSpPr>
            <p:cNvPr id="53" name="Pentagon 52"/>
            <p:cNvSpPr/>
            <p:nvPr/>
          </p:nvSpPr>
          <p:spPr>
            <a:xfrm>
              <a:off x="7201229" y="2852667"/>
              <a:ext cx="220790" cy="221001"/>
            </a:xfrm>
            <a:prstGeom prst="homePlate">
              <a:avLst/>
            </a:prstGeom>
            <a:solidFill>
              <a:srgbClr val="7A8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Pentagon 61"/>
            <p:cNvSpPr/>
            <p:nvPr/>
          </p:nvSpPr>
          <p:spPr>
            <a:xfrm>
              <a:off x="7201230" y="3358302"/>
              <a:ext cx="220790" cy="221001"/>
            </a:xfrm>
            <a:prstGeom prst="homePlate">
              <a:avLst/>
            </a:prstGeom>
            <a:solidFill>
              <a:srgbClr val="7A8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6" name="Pentagon 115"/>
            <p:cNvSpPr/>
            <p:nvPr/>
          </p:nvSpPr>
          <p:spPr>
            <a:xfrm>
              <a:off x="7211668" y="3869999"/>
              <a:ext cx="220790" cy="221001"/>
            </a:xfrm>
            <a:prstGeom prst="homePlate">
              <a:avLst/>
            </a:prstGeom>
            <a:solidFill>
              <a:srgbClr val="7A8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p:cNvGrpSpPr/>
          <p:nvPr/>
        </p:nvGrpSpPr>
        <p:grpSpPr>
          <a:xfrm>
            <a:off x="9506430" y="3358303"/>
            <a:ext cx="231229" cy="2384348"/>
            <a:chOff x="9506430" y="3358303"/>
            <a:chExt cx="231229" cy="2384348"/>
          </a:xfrm>
        </p:grpSpPr>
        <p:sp>
          <p:nvSpPr>
            <p:cNvPr id="65" name="Pentagon 64"/>
            <p:cNvSpPr/>
            <p:nvPr/>
          </p:nvSpPr>
          <p:spPr>
            <a:xfrm>
              <a:off x="9506431" y="3358303"/>
              <a:ext cx="220790" cy="221001"/>
            </a:xfrm>
            <a:prstGeom prst="homePlate">
              <a:avLst/>
            </a:prstGeom>
            <a:solidFill>
              <a:srgbClr val="7A8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9" name="Pentagon 118"/>
            <p:cNvSpPr/>
            <p:nvPr/>
          </p:nvSpPr>
          <p:spPr>
            <a:xfrm>
              <a:off x="9516869" y="3870000"/>
              <a:ext cx="220790" cy="221001"/>
            </a:xfrm>
            <a:prstGeom prst="homePlate">
              <a:avLst/>
            </a:prstGeom>
            <a:solidFill>
              <a:srgbClr val="7A8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8" name="Pentagon 137"/>
            <p:cNvSpPr/>
            <p:nvPr/>
          </p:nvSpPr>
          <p:spPr>
            <a:xfrm>
              <a:off x="9506430" y="5521650"/>
              <a:ext cx="220790" cy="221001"/>
            </a:xfrm>
            <a:prstGeom prst="homePlate">
              <a:avLst/>
            </a:prstGeom>
            <a:solidFill>
              <a:srgbClr val="7A8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041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par>
                          <p:cTn id="35" fill="hold">
                            <p:stCondLst>
                              <p:cond delay="500"/>
                            </p:stCondLst>
                            <p:childTnLst>
                              <p:par>
                                <p:cTn id="36" presetID="22" presetClass="entr" presetSubtype="1"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up)">
                                      <p:cBhvr>
                                        <p:cTn id="3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799" y="972748"/>
            <a:ext cx="11209765" cy="739712"/>
          </a:xfrm>
        </p:spPr>
        <p:txBody>
          <a:bodyPr>
            <a:noAutofit/>
          </a:bodyPr>
          <a:lstStyle/>
          <a:p>
            <a:r>
              <a:rPr lang="en-GB" b="1" dirty="0" smtClean="0">
                <a:latin typeface="+mn-lt"/>
              </a:rPr>
              <a:t>Commitments of BIH (Stemming from the </a:t>
            </a:r>
            <a:r>
              <a:rPr lang="en-GB" b="1" dirty="0" err="1" smtClean="0">
                <a:latin typeface="+mn-lt"/>
              </a:rPr>
              <a:t>EnC</a:t>
            </a:r>
            <a:r>
              <a:rPr lang="en-GB" b="1" dirty="0" smtClean="0">
                <a:latin typeface="+mn-lt"/>
              </a:rPr>
              <a:t>)</a:t>
            </a:r>
            <a:endParaRPr lang="en-GB" b="1" dirty="0">
              <a:latin typeface="+mn-lt"/>
            </a:endParaRPr>
          </a:p>
        </p:txBody>
      </p:sp>
      <p:sp>
        <p:nvSpPr>
          <p:cNvPr id="3" name="TextBox 2"/>
          <p:cNvSpPr txBox="1"/>
          <p:nvPr/>
        </p:nvSpPr>
        <p:spPr>
          <a:xfrm>
            <a:off x="6097649" y="6301262"/>
            <a:ext cx="5950915" cy="384721"/>
          </a:xfrm>
          <a:prstGeom prst="rect">
            <a:avLst/>
          </a:prstGeom>
          <a:noFill/>
        </p:spPr>
        <p:txBody>
          <a:bodyPr wrap="square" rtlCol="0">
            <a:spAutoFit/>
          </a:bodyPr>
          <a:lstStyle/>
          <a:p>
            <a:r>
              <a:rPr lang="en-GB" altLang="ko-KR" sz="1900" dirty="0" smtClean="0">
                <a:hlinkClick r:id="rId3"/>
              </a:rPr>
              <a:t>www.derk.ba/en/legislation/acquis-energetske-zajednice</a:t>
            </a:r>
            <a:endParaRPr lang="en-GB" sz="1900" dirty="0"/>
          </a:p>
        </p:txBody>
      </p:sp>
      <p:pic>
        <p:nvPicPr>
          <p:cNvPr id="7" name="Picture 6"/>
          <p:cNvPicPr>
            <a:picLocks noChangeAspect="1"/>
          </p:cNvPicPr>
          <p:nvPr/>
        </p:nvPicPr>
        <p:blipFill>
          <a:blip r:embed="rId4"/>
          <a:stretch>
            <a:fillRect/>
          </a:stretch>
        </p:blipFill>
        <p:spPr>
          <a:xfrm rot="886432">
            <a:off x="8902131" y="2695531"/>
            <a:ext cx="2349706" cy="3113453"/>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5"/>
          <a:stretch>
            <a:fillRect/>
          </a:stretch>
        </p:blipFill>
        <p:spPr>
          <a:xfrm rot="20819530">
            <a:off x="6649119" y="2672016"/>
            <a:ext cx="2329653" cy="3163501"/>
          </a:xfrm>
          <a:prstGeom prst="rect">
            <a:avLst/>
          </a:prstGeom>
          <a:effectLst>
            <a:outerShdw blurRad="50800" dist="38100" dir="2700000" algn="tl" rotWithShape="0">
              <a:prstClr val="black">
                <a:alpha val="40000"/>
              </a:prstClr>
            </a:outerShdw>
          </a:effectLst>
        </p:spPr>
      </p:pic>
      <p:sp>
        <p:nvSpPr>
          <p:cNvPr id="4" name="Content Placeholder 2">
            <a:extLst>
              <a:ext uri="{FF2B5EF4-FFF2-40B4-BE49-F238E27FC236}">
                <a16:creationId xmlns:a16="http://schemas.microsoft.com/office/drawing/2014/main" id="{55894D4B-94E5-6C43-BCDD-B4CE274E12EA}"/>
              </a:ext>
            </a:extLst>
          </p:cNvPr>
          <p:cNvSpPr txBox="1">
            <a:spLocks/>
          </p:cNvSpPr>
          <p:nvPr/>
        </p:nvSpPr>
        <p:spPr>
          <a:xfrm>
            <a:off x="838800" y="1799999"/>
            <a:ext cx="10800151" cy="4885983"/>
          </a:xfrm>
          <a:prstGeom prst="rect">
            <a:avLst/>
          </a:prstGeom>
        </p:spPr>
        <p:txBody>
          <a:bodyPr vert="horz" lIns="91440" tIns="45720" rIns="91440" bIns="45720" rtlCol="0">
            <a:noAutofit/>
          </a:bodyPr>
          <a:lstStyle/>
          <a:p>
            <a:pPr marL="360000" lvl="1" indent="-360000">
              <a:buFont typeface="Arial" panose="020B0604020202020204" pitchFamily="34" charset="0"/>
              <a:buChar char="•"/>
            </a:pPr>
            <a:r>
              <a:rPr lang="en-GB" altLang="ko-KR" sz="3200" dirty="0" smtClean="0"/>
              <a:t>Transpose and implement the current </a:t>
            </a:r>
            <a:r>
              <a:rPr lang="en-GB" altLang="ko-KR" sz="3200" dirty="0" err="1" smtClean="0"/>
              <a:t>EnC</a:t>
            </a:r>
            <a:r>
              <a:rPr lang="en-GB" altLang="ko-KR" sz="3200" dirty="0" smtClean="0"/>
              <a:t> </a:t>
            </a:r>
            <a:r>
              <a:rPr lang="en-GB" altLang="ko-KR" sz="3200" i="1" dirty="0" smtClean="0"/>
              <a:t>acquis</a:t>
            </a:r>
            <a:r>
              <a:rPr lang="en-GB" sz="3200" dirty="0" smtClean="0"/>
              <a:t>:</a:t>
            </a:r>
          </a:p>
          <a:p>
            <a:pPr marL="576000" lvl="2" indent="-216000" defTabSz="336550" eaLnBrk="0" fontAlgn="base" hangingPunct="0">
              <a:lnSpc>
                <a:spcPts val="3100"/>
              </a:lnSpc>
              <a:buClr>
                <a:srgbClr val="000000"/>
              </a:buClr>
              <a:buSzPct val="60000"/>
              <a:buFont typeface="Wingdings" pitchFamily="2" charset="2"/>
              <a:buChar char="§"/>
            </a:pPr>
            <a:r>
              <a:rPr lang="en-GB" sz="2800" dirty="0" smtClean="0"/>
              <a:t>Cross-cutting </a:t>
            </a:r>
            <a:r>
              <a:rPr lang="en-GB" sz="2800" i="1" dirty="0" smtClean="0"/>
              <a:t>acquis</a:t>
            </a:r>
            <a:r>
              <a:rPr lang="en-GB" sz="2800" dirty="0" smtClean="0"/>
              <a:t> (4R)</a:t>
            </a:r>
          </a:p>
          <a:p>
            <a:pPr marL="576000" lvl="2" indent="-216000" defTabSz="336550" eaLnBrk="0" fontAlgn="base" hangingPunct="0">
              <a:lnSpc>
                <a:spcPts val="3100"/>
              </a:lnSpc>
              <a:buClr>
                <a:srgbClr val="000000"/>
              </a:buClr>
              <a:buSzPct val="60000"/>
              <a:buFont typeface="Wingdings" pitchFamily="2" charset="2"/>
              <a:buChar char="§"/>
            </a:pPr>
            <a:r>
              <a:rPr lang="en-GB" sz="2800" dirty="0" smtClean="0"/>
              <a:t>Electricity (1D+12R)</a:t>
            </a:r>
          </a:p>
          <a:p>
            <a:pPr marL="576000" lvl="2" indent="-216000" defTabSz="336550" eaLnBrk="0" fontAlgn="base" hangingPunct="0">
              <a:lnSpc>
                <a:spcPts val="3100"/>
              </a:lnSpc>
              <a:buClr>
                <a:srgbClr val="000000"/>
              </a:buClr>
              <a:buSzPct val="60000"/>
              <a:buFont typeface="Wingdings" pitchFamily="2" charset="2"/>
              <a:buChar char="§"/>
            </a:pPr>
            <a:r>
              <a:rPr lang="en-GB" sz="2800" dirty="0" smtClean="0"/>
              <a:t>Gas (1D+5R)</a:t>
            </a:r>
          </a:p>
          <a:p>
            <a:pPr marL="576000" lvl="2" indent="-216000" defTabSz="336550" eaLnBrk="0" fontAlgn="base" hangingPunct="0">
              <a:lnSpc>
                <a:spcPts val="3100"/>
              </a:lnSpc>
              <a:buClr>
                <a:srgbClr val="000000"/>
              </a:buClr>
              <a:buSzPct val="60000"/>
              <a:buFont typeface="Wingdings" pitchFamily="2" charset="2"/>
              <a:buChar char="§"/>
            </a:pPr>
            <a:r>
              <a:rPr lang="en-GB" sz="2800" dirty="0" smtClean="0"/>
              <a:t>Security of supply (3R)</a:t>
            </a:r>
          </a:p>
          <a:p>
            <a:pPr marL="576000" lvl="2" indent="-216000" defTabSz="336550" eaLnBrk="0" fontAlgn="base" hangingPunct="0">
              <a:lnSpc>
                <a:spcPts val="3100"/>
              </a:lnSpc>
              <a:buClr>
                <a:srgbClr val="000000"/>
              </a:buClr>
              <a:buSzPct val="60000"/>
              <a:buFont typeface="Wingdings" pitchFamily="2" charset="2"/>
              <a:buChar char="§"/>
            </a:pPr>
            <a:r>
              <a:rPr lang="en-GB" sz="2800" dirty="0" smtClean="0"/>
              <a:t>Oil (1D)</a:t>
            </a:r>
          </a:p>
          <a:p>
            <a:pPr marL="576000" lvl="2" indent="-216000" defTabSz="336550" eaLnBrk="0" fontAlgn="base" hangingPunct="0">
              <a:lnSpc>
                <a:spcPts val="3100"/>
              </a:lnSpc>
              <a:buClr>
                <a:srgbClr val="000000"/>
              </a:buClr>
              <a:buSzPct val="60000"/>
              <a:buFont typeface="Wingdings" pitchFamily="2" charset="2"/>
              <a:buChar char="§"/>
            </a:pPr>
            <a:r>
              <a:rPr lang="en-GB" sz="2800" dirty="0" smtClean="0"/>
              <a:t>Environment (8D+2R)</a:t>
            </a:r>
          </a:p>
          <a:p>
            <a:pPr marL="576000" lvl="2" indent="-216000" defTabSz="336550" eaLnBrk="0" fontAlgn="base" hangingPunct="0">
              <a:lnSpc>
                <a:spcPts val="3100"/>
              </a:lnSpc>
              <a:buClr>
                <a:srgbClr val="000000"/>
              </a:buClr>
              <a:buSzPct val="60000"/>
              <a:buFont typeface="Wingdings" pitchFamily="2" charset="2"/>
              <a:buChar char="§"/>
            </a:pPr>
            <a:r>
              <a:rPr lang="en-GB" sz="2800" dirty="0" smtClean="0"/>
              <a:t>Renewables (1D)</a:t>
            </a:r>
          </a:p>
          <a:p>
            <a:pPr marL="576000" lvl="2" indent="-216000" defTabSz="336550" eaLnBrk="0" fontAlgn="base" hangingPunct="0">
              <a:lnSpc>
                <a:spcPts val="3100"/>
              </a:lnSpc>
              <a:buClr>
                <a:srgbClr val="000000"/>
              </a:buClr>
              <a:buSzPct val="60000"/>
              <a:buFont typeface="Wingdings" pitchFamily="2" charset="2"/>
              <a:buChar char="§"/>
            </a:pPr>
            <a:r>
              <a:rPr lang="en-GB" sz="2800" dirty="0" smtClean="0"/>
              <a:t>Energy efficiency (2D+1R+...)</a:t>
            </a:r>
          </a:p>
          <a:p>
            <a:pPr marL="576000" lvl="2" indent="-216000" defTabSz="336550" eaLnBrk="0" fontAlgn="base" hangingPunct="0">
              <a:lnSpc>
                <a:spcPts val="3100"/>
              </a:lnSpc>
              <a:buClr>
                <a:srgbClr val="000000"/>
              </a:buClr>
              <a:buSzPct val="60000"/>
              <a:buFont typeface="Wingdings" pitchFamily="2" charset="2"/>
              <a:buChar char="§"/>
            </a:pPr>
            <a:r>
              <a:rPr lang="en-GB" sz="2800" dirty="0" smtClean="0"/>
              <a:t>Infrastructure (1R)</a:t>
            </a:r>
          </a:p>
          <a:p>
            <a:pPr marL="576000" lvl="2" indent="-216000" defTabSz="336550" eaLnBrk="0" fontAlgn="base" hangingPunct="0">
              <a:lnSpc>
                <a:spcPts val="3100"/>
              </a:lnSpc>
              <a:buClr>
                <a:srgbClr val="000000"/>
              </a:buClr>
              <a:buSzPct val="60000"/>
              <a:buFont typeface="Wingdings" pitchFamily="2" charset="2"/>
              <a:buChar char="§"/>
            </a:pPr>
            <a:r>
              <a:rPr lang="en-GB" sz="2800" dirty="0" smtClean="0"/>
              <a:t>Competition (4 articles of </a:t>
            </a:r>
            <a:r>
              <a:rPr lang="bs-Latn-BA" sz="2800" dirty="0" smtClean="0"/>
              <a:t>EU</a:t>
            </a:r>
            <a:r>
              <a:rPr lang="en-GB" sz="2800" dirty="0" smtClean="0"/>
              <a:t> Treaty)</a:t>
            </a:r>
            <a:endParaRPr lang="en-GB" sz="2800" dirty="0" smtClean="0"/>
          </a:p>
          <a:p>
            <a:pPr marL="576000" lvl="2" indent="-216000" defTabSz="336550" eaLnBrk="0" fontAlgn="base" hangingPunct="0">
              <a:lnSpc>
                <a:spcPts val="3100"/>
              </a:lnSpc>
              <a:buClr>
                <a:srgbClr val="000000"/>
              </a:buClr>
              <a:buSzPct val="60000"/>
              <a:buFont typeface="Wingdings" pitchFamily="2" charset="2"/>
              <a:buChar char="§"/>
            </a:pPr>
            <a:r>
              <a:rPr lang="en-GB" sz="2800" dirty="0" smtClean="0"/>
              <a:t>Statistics (3R)</a:t>
            </a:r>
            <a:endParaRPr lang="en-GB" altLang="ko-KR" sz="2800" dirty="0"/>
          </a:p>
        </p:txBody>
      </p:sp>
    </p:spTree>
    <p:extLst>
      <p:ext uri="{BB962C8B-B14F-4D97-AF65-F5344CB8AC3E}">
        <p14:creationId xmlns:p14="http://schemas.microsoft.com/office/powerpoint/2010/main" val="122898739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https://d33wubrfki0l68.cloudfront.net/83a63d503125a0fd0a003978337309770fe01339/095f5/assets/img/teamwork.jpg"/>
          <p:cNvPicPr/>
          <p:nvPr/>
        </p:nvPicPr>
        <p:blipFill rotWithShape="1">
          <a:blip r:embed="rId3">
            <a:lum bright="70000" contrast="-70000"/>
            <a:extLst>
              <a:ext uri="{28A0092B-C50C-407E-A947-70E740481C1C}">
                <a14:useLocalDpi xmlns:a14="http://schemas.microsoft.com/office/drawing/2010/main" val="0"/>
              </a:ext>
            </a:extLst>
          </a:blip>
          <a:srcRect l="8432" t="20293"/>
          <a:stretch/>
        </p:blipFill>
        <p:spPr bwMode="auto">
          <a:xfrm>
            <a:off x="9373785" y="4987217"/>
            <a:ext cx="2482215" cy="1863725"/>
          </a:xfrm>
          <a:prstGeom prst="rect">
            <a:avLst/>
          </a:prstGeom>
          <a:noFill/>
          <a:ln>
            <a:noFill/>
          </a:ln>
          <a:effectLst>
            <a:softEdge rad="63500"/>
          </a:effectLst>
          <a:extLst>
            <a:ext uri="{53640926-AAD7-44D8-BBD7-CCE9431645EC}">
              <a14:shadowObscured xmlns:a14="http://schemas.microsoft.com/office/drawing/2010/main"/>
            </a:ext>
          </a:extLst>
        </p:spPr>
      </p:pic>
      <p:grpSp>
        <p:nvGrpSpPr>
          <p:cNvPr id="15" name="Group 14"/>
          <p:cNvGrpSpPr/>
          <p:nvPr/>
        </p:nvGrpSpPr>
        <p:grpSpPr>
          <a:xfrm>
            <a:off x="8872777" y="2205000"/>
            <a:ext cx="2736000" cy="3744000"/>
            <a:chOff x="8872777" y="2205000"/>
            <a:chExt cx="2736000" cy="3744000"/>
          </a:xfrm>
        </p:grpSpPr>
        <p:sp>
          <p:nvSpPr>
            <p:cNvPr id="3" name="Pentagon 2"/>
            <p:cNvSpPr/>
            <p:nvPr/>
          </p:nvSpPr>
          <p:spPr>
            <a:xfrm>
              <a:off x="8872777" y="2205000"/>
              <a:ext cx="732000" cy="3744000"/>
            </a:xfrm>
            <a:prstGeom prst="homePlate">
              <a:avLst/>
            </a:prstGeom>
            <a:solidFill>
              <a:srgbClr val="EBEBEB"/>
            </a:solidFill>
            <a:ln>
              <a:solidFill>
                <a:srgbClr val="4E54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8944777" y="2205000"/>
              <a:ext cx="461665" cy="3744000"/>
            </a:xfrm>
            <a:prstGeom prst="rect">
              <a:avLst/>
            </a:prstGeom>
            <a:noFill/>
          </p:spPr>
          <p:txBody>
            <a:bodyPr vert="vert" wrap="square" rtlCol="0">
              <a:spAutoFit/>
            </a:bodyPr>
            <a:lstStyle/>
            <a:p>
              <a:pPr algn="ctr"/>
              <a:r>
                <a:rPr lang="en-GB" b="1" dirty="0" smtClean="0">
                  <a:solidFill>
                    <a:srgbClr val="4E5410"/>
                  </a:solidFill>
                </a:rPr>
                <a:t>IMPLEMENTATION</a:t>
              </a:r>
              <a:endParaRPr lang="en-GB" b="1" dirty="0">
                <a:solidFill>
                  <a:srgbClr val="4E5410"/>
                </a:solidFill>
              </a:endParaRPr>
            </a:p>
          </p:txBody>
        </p:sp>
        <p:sp>
          <p:nvSpPr>
            <p:cNvPr id="5" name="TextBox 4"/>
            <p:cNvSpPr txBox="1"/>
            <p:nvPr/>
          </p:nvSpPr>
          <p:spPr>
            <a:xfrm>
              <a:off x="9736777" y="3476835"/>
              <a:ext cx="1872000" cy="1200329"/>
            </a:xfrm>
            <a:prstGeom prst="rect">
              <a:avLst/>
            </a:prstGeom>
            <a:solidFill>
              <a:srgbClr val="EBEBEB"/>
            </a:solidFill>
            <a:ln>
              <a:solidFill>
                <a:srgbClr val="4E5410"/>
              </a:solidFill>
            </a:ln>
          </p:spPr>
          <p:txBody>
            <a:bodyPr wrap="square" rtlCol="0">
              <a:spAutoFit/>
            </a:bodyPr>
            <a:lstStyle/>
            <a:p>
              <a:pPr algn="ctr"/>
              <a:r>
                <a:rPr lang="en-GB" b="1" dirty="0" smtClean="0">
                  <a:solidFill>
                    <a:srgbClr val="4E5410"/>
                  </a:solidFill>
                </a:rPr>
                <a:t>160+ </a:t>
              </a:r>
              <a:br>
                <a:rPr lang="en-GB" b="1" dirty="0" smtClean="0">
                  <a:solidFill>
                    <a:srgbClr val="4E5410"/>
                  </a:solidFill>
                </a:rPr>
              </a:br>
              <a:r>
                <a:rPr lang="en-GB" b="1" dirty="0" smtClean="0">
                  <a:solidFill>
                    <a:srgbClr val="4E5410"/>
                  </a:solidFill>
                </a:rPr>
                <a:t>Terms and Conditions or</a:t>
              </a:r>
              <a:r>
                <a:rPr lang="en-GB" altLang="ko-KR" b="1" dirty="0" smtClean="0">
                  <a:solidFill>
                    <a:srgbClr val="4E5410"/>
                  </a:solidFill>
                </a:rPr>
                <a:t> Methodologies</a:t>
              </a:r>
              <a:r>
                <a:rPr lang="en-GB" b="1" dirty="0" smtClean="0">
                  <a:solidFill>
                    <a:srgbClr val="4E5410"/>
                  </a:solidFill>
                </a:rPr>
                <a:t> </a:t>
              </a:r>
              <a:endParaRPr lang="en-GB" b="1" dirty="0">
                <a:solidFill>
                  <a:srgbClr val="4E5410"/>
                </a:solidFill>
              </a:endParaRPr>
            </a:p>
          </p:txBody>
        </p:sp>
      </p:grpSp>
      <p:sp>
        <p:nvSpPr>
          <p:cNvPr id="126" name="Title 1"/>
          <p:cNvSpPr>
            <a:spLocks noGrp="1"/>
          </p:cNvSpPr>
          <p:nvPr>
            <p:ph type="title"/>
          </p:nvPr>
        </p:nvSpPr>
        <p:spPr>
          <a:xfrm>
            <a:off x="838200" y="972748"/>
            <a:ext cx="10515600" cy="739712"/>
          </a:xfrm>
        </p:spPr>
        <p:txBody>
          <a:bodyPr>
            <a:noAutofit/>
          </a:bodyPr>
          <a:lstStyle/>
          <a:p>
            <a:r>
              <a:rPr lang="en-GB" b="1" dirty="0" smtClean="0">
                <a:latin typeface="+mn-lt"/>
              </a:rPr>
              <a:t>Network Codes and Guidelines</a:t>
            </a:r>
            <a:endParaRPr lang="en-GB" b="1" dirty="0">
              <a:latin typeface="+mn-lt"/>
            </a:endParaRPr>
          </a:p>
        </p:txBody>
      </p:sp>
      <p:sp>
        <p:nvSpPr>
          <p:cNvPr id="9" name="TextBox 8"/>
          <p:cNvSpPr txBox="1"/>
          <p:nvPr/>
        </p:nvSpPr>
        <p:spPr>
          <a:xfrm>
            <a:off x="976777" y="6093000"/>
            <a:ext cx="7704000" cy="646331"/>
          </a:xfrm>
          <a:prstGeom prst="rect">
            <a:avLst/>
          </a:prstGeom>
          <a:noFill/>
        </p:spPr>
        <p:txBody>
          <a:bodyPr wrap="square" lIns="0" rtlCol="0">
            <a:spAutoFit/>
          </a:bodyPr>
          <a:lstStyle/>
          <a:p>
            <a:r>
              <a:rPr lang="en-GB" dirty="0" smtClean="0"/>
              <a:t>* The adoption of NCCS is </a:t>
            </a:r>
            <a:r>
              <a:rPr lang="en-GB" dirty="0" smtClean="0"/>
              <a:t>ongoing</a:t>
            </a:r>
            <a:r>
              <a:rPr lang="bs-Latn-BA" dirty="0" smtClean="0"/>
              <a:t> in EU</a:t>
            </a:r>
            <a:endParaRPr lang="en-GB" dirty="0" smtClean="0"/>
          </a:p>
          <a:p>
            <a:r>
              <a:rPr lang="en-GB" dirty="0" smtClean="0"/>
              <a:t>** Activities initiated to prepare the Guidelines on Demand Response</a:t>
            </a:r>
            <a:endParaRPr lang="en-GB" dirty="0"/>
          </a:p>
        </p:txBody>
      </p:sp>
      <p:grpSp>
        <p:nvGrpSpPr>
          <p:cNvPr id="10" name="Group 9"/>
          <p:cNvGrpSpPr/>
          <p:nvPr/>
        </p:nvGrpSpPr>
        <p:grpSpPr>
          <a:xfrm>
            <a:off x="976777" y="3146730"/>
            <a:ext cx="7704000" cy="1362270"/>
            <a:chOff x="976777" y="3146730"/>
            <a:chExt cx="7704000" cy="1362270"/>
          </a:xfrm>
        </p:grpSpPr>
        <p:sp>
          <p:nvSpPr>
            <p:cNvPr id="81" name="Rounded Rectangle 80"/>
            <p:cNvSpPr/>
            <p:nvPr/>
          </p:nvSpPr>
          <p:spPr>
            <a:xfrm>
              <a:off x="976777" y="3645000"/>
              <a:ext cx="2448000" cy="864000"/>
            </a:xfrm>
            <a:prstGeom prst="roundRect">
              <a:avLst/>
            </a:prstGeom>
            <a:solidFill>
              <a:srgbClr val="97A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Rounded Rectangle 82"/>
            <p:cNvSpPr/>
            <p:nvPr/>
          </p:nvSpPr>
          <p:spPr>
            <a:xfrm>
              <a:off x="3604777" y="3645000"/>
              <a:ext cx="2448000" cy="864000"/>
            </a:xfrm>
            <a:prstGeom prst="roundRect">
              <a:avLst/>
            </a:prstGeom>
            <a:solidFill>
              <a:srgbClr val="97A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 name="Rounded Rectangle 84"/>
            <p:cNvSpPr/>
            <p:nvPr/>
          </p:nvSpPr>
          <p:spPr>
            <a:xfrm>
              <a:off x="6232777" y="3645000"/>
              <a:ext cx="2448000" cy="864000"/>
            </a:xfrm>
            <a:prstGeom prst="roundRect">
              <a:avLst/>
            </a:prstGeom>
            <a:solidFill>
              <a:srgbClr val="97A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7" name="TextBox 96"/>
            <p:cNvSpPr txBox="1"/>
            <p:nvPr/>
          </p:nvSpPr>
          <p:spPr>
            <a:xfrm>
              <a:off x="976777" y="3357000"/>
              <a:ext cx="3960000" cy="288000"/>
            </a:xfrm>
            <a:prstGeom prst="rect">
              <a:avLst/>
            </a:prstGeom>
            <a:noFill/>
          </p:spPr>
          <p:txBody>
            <a:bodyPr wrap="square" lIns="0" rtlCol="0" anchor="ctr" anchorCtr="0">
              <a:noAutofit/>
            </a:bodyPr>
            <a:lstStyle/>
            <a:p>
              <a:r>
                <a:rPr lang="en-GB" dirty="0" smtClean="0">
                  <a:solidFill>
                    <a:srgbClr val="97A321"/>
                  </a:solidFill>
                </a:rPr>
                <a:t>GRID CONNECTION</a:t>
              </a:r>
              <a:endParaRPr lang="en-GB" dirty="0">
                <a:solidFill>
                  <a:srgbClr val="97A321"/>
                </a:solidFill>
              </a:endParaRPr>
            </a:p>
          </p:txBody>
        </p:sp>
        <p:sp>
          <p:nvSpPr>
            <p:cNvPr id="109" name="TextBox 108"/>
            <p:cNvSpPr txBox="1"/>
            <p:nvPr/>
          </p:nvSpPr>
          <p:spPr>
            <a:xfrm>
              <a:off x="3604777" y="3645000"/>
              <a:ext cx="2448000" cy="864000"/>
            </a:xfrm>
            <a:prstGeom prst="rect">
              <a:avLst/>
            </a:prstGeom>
            <a:noFill/>
          </p:spPr>
          <p:txBody>
            <a:bodyPr wrap="square" rtlCol="0" anchor="ctr" anchorCtr="1">
              <a:noAutofit/>
            </a:bodyPr>
            <a:lstStyle/>
            <a:p>
              <a:pPr algn="ctr"/>
              <a:r>
                <a:rPr lang="en-GB" dirty="0" smtClean="0">
                  <a:solidFill>
                    <a:schemeClr val="bg1"/>
                  </a:solidFill>
                </a:rPr>
                <a:t>DCC </a:t>
              </a:r>
              <a:br>
                <a:rPr lang="en-GB" dirty="0" smtClean="0">
                  <a:solidFill>
                    <a:schemeClr val="bg1"/>
                  </a:solidFill>
                </a:rPr>
              </a:br>
              <a:r>
                <a:rPr lang="en-GB" dirty="0" smtClean="0">
                  <a:solidFill>
                    <a:schemeClr val="bg1"/>
                  </a:solidFill>
                </a:rPr>
                <a:t>Demand Connection Code</a:t>
              </a:r>
              <a:endParaRPr lang="en-GB" dirty="0">
                <a:solidFill>
                  <a:schemeClr val="bg1"/>
                </a:solidFill>
              </a:endParaRPr>
            </a:p>
          </p:txBody>
        </p:sp>
        <p:sp>
          <p:nvSpPr>
            <p:cNvPr id="110" name="TextBox 109"/>
            <p:cNvSpPr txBox="1"/>
            <p:nvPr/>
          </p:nvSpPr>
          <p:spPr>
            <a:xfrm>
              <a:off x="976777" y="3645000"/>
              <a:ext cx="2448000" cy="864000"/>
            </a:xfrm>
            <a:prstGeom prst="rect">
              <a:avLst/>
            </a:prstGeom>
            <a:noFill/>
          </p:spPr>
          <p:txBody>
            <a:bodyPr wrap="square" lIns="0" rIns="0" rtlCol="0" anchor="ctr" anchorCtr="1">
              <a:noAutofit/>
            </a:bodyPr>
            <a:lstStyle/>
            <a:p>
              <a:pPr algn="ctr"/>
              <a:r>
                <a:rPr lang="bs-Latn-BA" dirty="0" smtClean="0">
                  <a:solidFill>
                    <a:schemeClr val="bg1"/>
                  </a:solidFill>
                </a:rPr>
                <a:t>RfG </a:t>
              </a:r>
              <a:r>
                <a:rPr lang="en-GB" dirty="0" smtClean="0">
                  <a:solidFill>
                    <a:schemeClr val="bg1"/>
                  </a:solidFill>
                </a:rPr>
                <a:t/>
              </a:r>
              <a:br>
                <a:rPr lang="en-GB" dirty="0" smtClean="0">
                  <a:solidFill>
                    <a:schemeClr val="bg1"/>
                  </a:solidFill>
                </a:rPr>
              </a:br>
              <a:r>
                <a:rPr lang="en-GB" dirty="0" smtClean="0">
                  <a:solidFill>
                    <a:schemeClr val="bg1"/>
                  </a:solidFill>
                </a:rPr>
                <a:t>Requirements for Generators</a:t>
              </a:r>
              <a:endParaRPr lang="en-GB" dirty="0">
                <a:solidFill>
                  <a:schemeClr val="bg1"/>
                </a:solidFill>
              </a:endParaRPr>
            </a:p>
          </p:txBody>
        </p:sp>
        <p:sp>
          <p:nvSpPr>
            <p:cNvPr id="111" name="TextBox 110"/>
            <p:cNvSpPr txBox="1"/>
            <p:nvPr/>
          </p:nvSpPr>
          <p:spPr>
            <a:xfrm>
              <a:off x="6232777" y="3645000"/>
              <a:ext cx="2448000" cy="864000"/>
            </a:xfrm>
            <a:prstGeom prst="rect">
              <a:avLst/>
            </a:prstGeom>
            <a:noFill/>
          </p:spPr>
          <p:txBody>
            <a:bodyPr wrap="square" rtlCol="0" anchor="ctr" anchorCtr="1">
              <a:noAutofit/>
            </a:bodyPr>
            <a:lstStyle/>
            <a:p>
              <a:pPr algn="ctr"/>
              <a:r>
                <a:rPr lang="en-GB" dirty="0" smtClean="0">
                  <a:solidFill>
                    <a:schemeClr val="bg1"/>
                  </a:solidFill>
                </a:rPr>
                <a:t>HVDC</a:t>
              </a:r>
              <a:br>
                <a:rPr lang="en-GB" dirty="0" smtClean="0">
                  <a:solidFill>
                    <a:schemeClr val="bg1"/>
                  </a:solidFill>
                </a:rPr>
              </a:br>
              <a:r>
                <a:rPr lang="en-GB" dirty="0" smtClean="0">
                  <a:solidFill>
                    <a:schemeClr val="bg1"/>
                  </a:solidFill>
                </a:rPr>
                <a:t>High Voltage</a:t>
              </a:r>
              <a:br>
                <a:rPr lang="en-GB" dirty="0" smtClean="0">
                  <a:solidFill>
                    <a:schemeClr val="bg1"/>
                  </a:solidFill>
                </a:rPr>
              </a:br>
              <a:r>
                <a:rPr lang="en-GB" dirty="0" smtClean="0">
                  <a:solidFill>
                    <a:schemeClr val="bg1"/>
                  </a:solidFill>
                </a:rPr>
                <a:t>Direct Current </a:t>
              </a:r>
              <a:endParaRPr lang="en-GB" dirty="0">
                <a:solidFill>
                  <a:schemeClr val="bg1"/>
                </a:solidFill>
              </a:endParaRPr>
            </a:p>
          </p:txBody>
        </p:sp>
        <p:pic>
          <p:nvPicPr>
            <p:cNvPr id="6" name="Picture 5"/>
            <p:cNvPicPr>
              <a:picLocks noChangeAspect="1"/>
            </p:cNvPicPr>
            <p:nvPr/>
          </p:nvPicPr>
          <p:blipFill>
            <a:blip r:embed="rId4">
              <a:duotone>
                <a:schemeClr val="accent3">
                  <a:shade val="45000"/>
                  <a:satMod val="135000"/>
                </a:schemeClr>
                <a:prstClr val="white"/>
              </a:duotone>
              <a:extLst/>
            </a:blip>
            <a:stretch>
              <a:fillRect/>
            </a:stretch>
          </p:blipFill>
          <p:spPr>
            <a:xfrm>
              <a:off x="2784000" y="3146730"/>
              <a:ext cx="296165" cy="504000"/>
            </a:xfrm>
            <a:prstGeom prst="rect">
              <a:avLst/>
            </a:prstGeom>
          </p:spPr>
        </p:pic>
      </p:grpSp>
      <p:grpSp>
        <p:nvGrpSpPr>
          <p:cNvPr id="13" name="Group 12"/>
          <p:cNvGrpSpPr/>
          <p:nvPr/>
        </p:nvGrpSpPr>
        <p:grpSpPr>
          <a:xfrm>
            <a:off x="976777" y="4581000"/>
            <a:ext cx="7704000" cy="1368000"/>
            <a:chOff x="976777" y="4581000"/>
            <a:chExt cx="7704000" cy="1368000"/>
          </a:xfrm>
        </p:grpSpPr>
        <p:sp>
          <p:nvSpPr>
            <p:cNvPr id="2" name="Rounded Rectangle 1"/>
            <p:cNvSpPr/>
            <p:nvPr/>
          </p:nvSpPr>
          <p:spPr>
            <a:xfrm>
              <a:off x="976777" y="5085000"/>
              <a:ext cx="2448000" cy="864000"/>
            </a:xfrm>
            <a:prstGeom prst="roundRect">
              <a:avLst/>
            </a:prstGeom>
            <a:solidFill>
              <a:srgbClr val="AFB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Rounded Rectangle 55"/>
            <p:cNvSpPr/>
            <p:nvPr/>
          </p:nvSpPr>
          <p:spPr>
            <a:xfrm>
              <a:off x="3604777" y="5085000"/>
              <a:ext cx="2448000" cy="864000"/>
            </a:xfrm>
            <a:prstGeom prst="roundRect">
              <a:avLst/>
            </a:prstGeom>
            <a:solidFill>
              <a:srgbClr val="AFB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 name="Rounded Rectangle 70"/>
            <p:cNvSpPr/>
            <p:nvPr/>
          </p:nvSpPr>
          <p:spPr>
            <a:xfrm>
              <a:off x="6232777" y="5085000"/>
              <a:ext cx="2448000" cy="864000"/>
            </a:xfrm>
            <a:prstGeom prst="roundRect">
              <a:avLst/>
            </a:prstGeom>
            <a:solidFill>
              <a:srgbClr val="AFBD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 name="TextBox 81"/>
            <p:cNvSpPr txBox="1"/>
            <p:nvPr/>
          </p:nvSpPr>
          <p:spPr>
            <a:xfrm>
              <a:off x="3604777" y="5085000"/>
              <a:ext cx="2448000" cy="864000"/>
            </a:xfrm>
            <a:prstGeom prst="rect">
              <a:avLst/>
            </a:prstGeom>
            <a:noFill/>
          </p:spPr>
          <p:txBody>
            <a:bodyPr wrap="square" rtlCol="0" anchor="ctr" anchorCtr="1">
              <a:noAutofit/>
            </a:bodyPr>
            <a:lstStyle/>
            <a:p>
              <a:pPr algn="ctr"/>
              <a:r>
                <a:rPr lang="en-GB" dirty="0" smtClean="0">
                  <a:solidFill>
                    <a:schemeClr val="bg1"/>
                  </a:solidFill>
                </a:rPr>
                <a:t>FCA </a:t>
              </a:r>
              <a:br>
                <a:rPr lang="en-GB" dirty="0" smtClean="0">
                  <a:solidFill>
                    <a:schemeClr val="bg1"/>
                  </a:solidFill>
                </a:rPr>
              </a:br>
              <a:r>
                <a:rPr lang="en-GB" dirty="0" smtClean="0">
                  <a:solidFill>
                    <a:schemeClr val="bg1"/>
                  </a:solidFill>
                </a:rPr>
                <a:t>Forward Capacity Allocation</a:t>
              </a:r>
              <a:endParaRPr lang="en-GB" dirty="0">
                <a:solidFill>
                  <a:schemeClr val="bg1"/>
                </a:solidFill>
              </a:endParaRPr>
            </a:p>
          </p:txBody>
        </p:sp>
        <p:sp>
          <p:nvSpPr>
            <p:cNvPr id="84" name="TextBox 83"/>
            <p:cNvSpPr txBox="1"/>
            <p:nvPr/>
          </p:nvSpPr>
          <p:spPr>
            <a:xfrm>
              <a:off x="976777" y="5085000"/>
              <a:ext cx="2448000" cy="864000"/>
            </a:xfrm>
            <a:prstGeom prst="rect">
              <a:avLst/>
            </a:prstGeom>
            <a:noFill/>
          </p:spPr>
          <p:txBody>
            <a:bodyPr wrap="square" lIns="0" rIns="0" rtlCol="0" anchor="ctr" anchorCtr="1">
              <a:noAutofit/>
            </a:bodyPr>
            <a:lstStyle/>
            <a:p>
              <a:pPr algn="ctr"/>
              <a:r>
                <a:rPr lang="en-GB" dirty="0" smtClean="0">
                  <a:solidFill>
                    <a:schemeClr val="bg1"/>
                  </a:solidFill>
                </a:rPr>
                <a:t>CACM </a:t>
              </a:r>
              <a:br>
                <a:rPr lang="en-GB" dirty="0" smtClean="0">
                  <a:solidFill>
                    <a:schemeClr val="bg1"/>
                  </a:solidFill>
                </a:rPr>
              </a:br>
              <a:r>
                <a:rPr lang="en-GB" dirty="0" smtClean="0">
                  <a:solidFill>
                    <a:schemeClr val="bg1"/>
                  </a:solidFill>
                </a:rPr>
                <a:t>Capacity Allocation and Congestion Management</a:t>
              </a:r>
              <a:endParaRPr lang="en-GB" dirty="0">
                <a:solidFill>
                  <a:schemeClr val="bg1"/>
                </a:solidFill>
              </a:endParaRPr>
            </a:p>
          </p:txBody>
        </p:sp>
        <p:sp>
          <p:nvSpPr>
            <p:cNvPr id="86" name="TextBox 85"/>
            <p:cNvSpPr txBox="1"/>
            <p:nvPr/>
          </p:nvSpPr>
          <p:spPr>
            <a:xfrm>
              <a:off x="6232777" y="5085000"/>
              <a:ext cx="2448000" cy="864000"/>
            </a:xfrm>
            <a:prstGeom prst="rect">
              <a:avLst/>
            </a:prstGeom>
            <a:noFill/>
          </p:spPr>
          <p:txBody>
            <a:bodyPr wrap="square" rtlCol="0" anchor="ctr" anchorCtr="1">
              <a:noAutofit/>
            </a:bodyPr>
            <a:lstStyle/>
            <a:p>
              <a:pPr algn="ctr"/>
              <a:r>
                <a:rPr lang="en-GB" dirty="0" smtClean="0">
                  <a:solidFill>
                    <a:schemeClr val="bg1"/>
                  </a:solidFill>
                </a:rPr>
                <a:t>EB </a:t>
              </a:r>
              <a:br>
                <a:rPr lang="en-GB" dirty="0" smtClean="0">
                  <a:solidFill>
                    <a:schemeClr val="bg1"/>
                  </a:solidFill>
                </a:rPr>
              </a:br>
              <a:r>
                <a:rPr lang="en-GB" dirty="0" smtClean="0">
                  <a:solidFill>
                    <a:schemeClr val="bg1"/>
                  </a:solidFill>
                </a:rPr>
                <a:t>Electricity </a:t>
              </a:r>
              <a:br>
                <a:rPr lang="en-GB" dirty="0" smtClean="0">
                  <a:solidFill>
                    <a:schemeClr val="bg1"/>
                  </a:solidFill>
                </a:rPr>
              </a:br>
              <a:r>
                <a:rPr lang="en-GB" dirty="0" smtClean="0">
                  <a:solidFill>
                    <a:schemeClr val="bg1"/>
                  </a:solidFill>
                </a:rPr>
                <a:t>Balancing</a:t>
              </a:r>
              <a:endParaRPr lang="en-GB" dirty="0">
                <a:solidFill>
                  <a:schemeClr val="bg1"/>
                </a:solidFill>
              </a:endParaRPr>
            </a:p>
          </p:txBody>
        </p:sp>
        <p:sp>
          <p:nvSpPr>
            <p:cNvPr id="88" name="TextBox 87"/>
            <p:cNvSpPr txBox="1"/>
            <p:nvPr/>
          </p:nvSpPr>
          <p:spPr>
            <a:xfrm>
              <a:off x="978052" y="4797000"/>
              <a:ext cx="2448000" cy="288000"/>
            </a:xfrm>
            <a:prstGeom prst="rect">
              <a:avLst/>
            </a:prstGeom>
            <a:noFill/>
          </p:spPr>
          <p:txBody>
            <a:bodyPr wrap="square" lIns="0" rtlCol="0" anchor="ctr" anchorCtr="0">
              <a:noAutofit/>
            </a:bodyPr>
            <a:lstStyle/>
            <a:p>
              <a:r>
                <a:rPr lang="en-GB" dirty="0" smtClean="0">
                  <a:solidFill>
                    <a:srgbClr val="AFBD26"/>
                  </a:solidFill>
                </a:rPr>
                <a:t>MARKET CODES</a:t>
              </a:r>
              <a:endParaRPr lang="en-GB" dirty="0">
                <a:solidFill>
                  <a:srgbClr val="AFBD26"/>
                </a:solidFill>
              </a:endParaRPr>
            </a:p>
          </p:txBody>
        </p:sp>
        <p:pic>
          <p:nvPicPr>
            <p:cNvPr id="7" name="Picture 6"/>
            <p:cNvPicPr>
              <a:picLocks noChangeAspect="1"/>
            </p:cNvPicPr>
            <p:nvPr/>
          </p:nvPicPr>
          <p:blipFill>
            <a:blip r:embed="rId5">
              <a:duotone>
                <a:schemeClr val="accent3">
                  <a:shade val="45000"/>
                  <a:satMod val="135000"/>
                </a:schemeClr>
                <a:prstClr val="white"/>
              </a:duotone>
            </a:blip>
            <a:stretch>
              <a:fillRect/>
            </a:stretch>
          </p:blipFill>
          <p:spPr>
            <a:xfrm>
              <a:off x="2496000" y="4581000"/>
              <a:ext cx="490830" cy="468000"/>
            </a:xfrm>
            <a:prstGeom prst="rect">
              <a:avLst/>
            </a:prstGeom>
          </p:spPr>
        </p:pic>
      </p:grpSp>
      <p:grpSp>
        <p:nvGrpSpPr>
          <p:cNvPr id="12" name="Group 11"/>
          <p:cNvGrpSpPr/>
          <p:nvPr/>
        </p:nvGrpSpPr>
        <p:grpSpPr>
          <a:xfrm>
            <a:off x="3604777" y="1691202"/>
            <a:ext cx="5076000" cy="1377798"/>
            <a:chOff x="3604777" y="1691202"/>
            <a:chExt cx="5076000" cy="1377798"/>
          </a:xfrm>
        </p:grpSpPr>
        <p:sp>
          <p:nvSpPr>
            <p:cNvPr id="89" name="Rounded Rectangle 88"/>
            <p:cNvSpPr/>
            <p:nvPr/>
          </p:nvSpPr>
          <p:spPr>
            <a:xfrm>
              <a:off x="3604777" y="2205000"/>
              <a:ext cx="2448000" cy="864000"/>
            </a:xfrm>
            <a:prstGeom prst="roundRect">
              <a:avLst/>
            </a:prstGeom>
            <a:solidFill>
              <a:srgbClr val="7A8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1" name="Rounded Rectangle 90"/>
            <p:cNvSpPr/>
            <p:nvPr/>
          </p:nvSpPr>
          <p:spPr>
            <a:xfrm>
              <a:off x="6232777" y="2205000"/>
              <a:ext cx="2448000" cy="864000"/>
            </a:xfrm>
            <a:prstGeom prst="roundRect">
              <a:avLst/>
            </a:prstGeom>
            <a:solidFill>
              <a:srgbClr val="7A8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3" name="TextBox 112"/>
            <p:cNvSpPr txBox="1"/>
            <p:nvPr/>
          </p:nvSpPr>
          <p:spPr>
            <a:xfrm>
              <a:off x="3604777" y="2205000"/>
              <a:ext cx="2448000" cy="864000"/>
            </a:xfrm>
            <a:prstGeom prst="rect">
              <a:avLst/>
            </a:prstGeom>
            <a:noFill/>
          </p:spPr>
          <p:txBody>
            <a:bodyPr wrap="square" lIns="0" rIns="0" rtlCol="0" anchor="ctr" anchorCtr="1">
              <a:noAutofit/>
            </a:bodyPr>
            <a:lstStyle/>
            <a:p>
              <a:pPr algn="ctr"/>
              <a:r>
                <a:rPr lang="en-GB" dirty="0" smtClean="0">
                  <a:solidFill>
                    <a:schemeClr val="bg1"/>
                  </a:solidFill>
                </a:rPr>
                <a:t>SO </a:t>
              </a:r>
              <a:br>
                <a:rPr lang="en-GB" dirty="0" smtClean="0">
                  <a:solidFill>
                    <a:schemeClr val="bg1"/>
                  </a:solidFill>
                </a:rPr>
              </a:br>
              <a:r>
                <a:rPr lang="en-GB" dirty="0" smtClean="0">
                  <a:solidFill>
                    <a:schemeClr val="bg1"/>
                  </a:solidFill>
                </a:rPr>
                <a:t>System </a:t>
              </a:r>
              <a:br>
                <a:rPr lang="en-GB" dirty="0" smtClean="0">
                  <a:solidFill>
                    <a:schemeClr val="bg1"/>
                  </a:solidFill>
                </a:rPr>
              </a:br>
              <a:r>
                <a:rPr lang="en-GB" dirty="0" smtClean="0">
                  <a:solidFill>
                    <a:schemeClr val="bg1"/>
                  </a:solidFill>
                </a:rPr>
                <a:t>Operations</a:t>
              </a:r>
              <a:endParaRPr lang="en-GB" dirty="0">
                <a:solidFill>
                  <a:schemeClr val="bg1"/>
                </a:solidFill>
              </a:endParaRPr>
            </a:p>
          </p:txBody>
        </p:sp>
        <p:sp>
          <p:nvSpPr>
            <p:cNvPr id="122" name="TextBox 121"/>
            <p:cNvSpPr txBox="1"/>
            <p:nvPr/>
          </p:nvSpPr>
          <p:spPr>
            <a:xfrm>
              <a:off x="6232777" y="2205000"/>
              <a:ext cx="2448000" cy="864000"/>
            </a:xfrm>
            <a:prstGeom prst="rect">
              <a:avLst/>
            </a:prstGeom>
            <a:noFill/>
          </p:spPr>
          <p:txBody>
            <a:bodyPr wrap="square" rtlCol="0" anchor="ctr" anchorCtr="1">
              <a:noAutofit/>
            </a:bodyPr>
            <a:lstStyle/>
            <a:p>
              <a:pPr algn="ctr"/>
              <a:r>
                <a:rPr lang="en-GB" dirty="0" smtClean="0">
                  <a:solidFill>
                    <a:schemeClr val="bg1"/>
                  </a:solidFill>
                </a:rPr>
                <a:t>ER </a:t>
              </a:r>
              <a:br>
                <a:rPr lang="en-GB" dirty="0" smtClean="0">
                  <a:solidFill>
                    <a:schemeClr val="bg1"/>
                  </a:solidFill>
                </a:rPr>
              </a:br>
              <a:r>
                <a:rPr lang="en-GB" dirty="0" smtClean="0">
                  <a:solidFill>
                    <a:schemeClr val="bg1"/>
                  </a:solidFill>
                </a:rPr>
                <a:t>Emergency and Restoration</a:t>
              </a:r>
              <a:endParaRPr lang="en-GB" dirty="0">
                <a:solidFill>
                  <a:schemeClr val="bg1"/>
                </a:solidFill>
              </a:endParaRPr>
            </a:p>
          </p:txBody>
        </p:sp>
        <p:sp>
          <p:nvSpPr>
            <p:cNvPr id="123" name="TextBox 122"/>
            <p:cNvSpPr txBox="1"/>
            <p:nvPr/>
          </p:nvSpPr>
          <p:spPr>
            <a:xfrm>
              <a:off x="3604777" y="1917000"/>
              <a:ext cx="3840000" cy="288000"/>
            </a:xfrm>
            <a:prstGeom prst="rect">
              <a:avLst/>
            </a:prstGeom>
            <a:noFill/>
          </p:spPr>
          <p:txBody>
            <a:bodyPr wrap="square" lIns="0" rIns="0" rtlCol="0" anchor="ctr" anchorCtr="0">
              <a:noAutofit/>
            </a:bodyPr>
            <a:lstStyle/>
            <a:p>
              <a:r>
                <a:rPr lang="en-GB" dirty="0" smtClean="0">
                  <a:solidFill>
                    <a:srgbClr val="7A841A"/>
                  </a:solidFill>
                </a:rPr>
                <a:t>SISTEM OPERATION</a:t>
              </a:r>
              <a:endParaRPr lang="en-GB" dirty="0">
                <a:solidFill>
                  <a:srgbClr val="7A841A"/>
                </a:solidFill>
              </a:endParaRPr>
            </a:p>
          </p:txBody>
        </p:sp>
        <p:pic>
          <p:nvPicPr>
            <p:cNvPr id="8" name="Picture 7"/>
            <p:cNvPicPr>
              <a:picLocks noChangeAspect="1"/>
            </p:cNvPicPr>
            <p:nvPr/>
          </p:nvPicPr>
          <p:blipFill>
            <a:blip r:embed="rId6">
              <a:duotone>
                <a:schemeClr val="accent3">
                  <a:shade val="45000"/>
                  <a:satMod val="135000"/>
                </a:schemeClr>
                <a:prstClr val="white"/>
              </a:duotone>
              <a:extLst/>
            </a:blip>
            <a:stretch>
              <a:fillRect/>
            </a:stretch>
          </p:blipFill>
          <p:spPr>
            <a:xfrm>
              <a:off x="5446561" y="1691202"/>
              <a:ext cx="505439" cy="468000"/>
            </a:xfrm>
            <a:prstGeom prst="rect">
              <a:avLst/>
            </a:prstGeom>
          </p:spPr>
        </p:pic>
      </p:grpSp>
      <p:grpSp>
        <p:nvGrpSpPr>
          <p:cNvPr id="14" name="Group 13"/>
          <p:cNvGrpSpPr/>
          <p:nvPr/>
        </p:nvGrpSpPr>
        <p:grpSpPr>
          <a:xfrm>
            <a:off x="976777" y="1691337"/>
            <a:ext cx="3216000" cy="1377663"/>
            <a:chOff x="976777" y="1691337"/>
            <a:chExt cx="3216000" cy="1377663"/>
          </a:xfrm>
        </p:grpSpPr>
        <p:sp>
          <p:nvSpPr>
            <p:cNvPr id="87" name="Rounded Rectangle 86"/>
            <p:cNvSpPr/>
            <p:nvPr/>
          </p:nvSpPr>
          <p:spPr>
            <a:xfrm>
              <a:off x="976777" y="2205000"/>
              <a:ext cx="2448000" cy="864000"/>
            </a:xfrm>
            <a:prstGeom prst="roundRect">
              <a:avLst/>
            </a:prstGeom>
            <a:solidFill>
              <a:srgbClr val="575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2" name="TextBox 111"/>
            <p:cNvSpPr txBox="1"/>
            <p:nvPr/>
          </p:nvSpPr>
          <p:spPr>
            <a:xfrm>
              <a:off x="976777" y="1953000"/>
              <a:ext cx="3216000" cy="288000"/>
            </a:xfrm>
            <a:prstGeom prst="rect">
              <a:avLst/>
            </a:prstGeom>
            <a:noFill/>
          </p:spPr>
          <p:txBody>
            <a:bodyPr wrap="square" lIns="0" rtlCol="0" anchor="b" anchorCtr="0">
              <a:noAutofit/>
            </a:bodyPr>
            <a:lstStyle/>
            <a:p>
              <a:pPr>
                <a:lnSpc>
                  <a:spcPts val="1800"/>
                </a:lnSpc>
              </a:pPr>
              <a:r>
                <a:rPr lang="en-GB" dirty="0" smtClean="0">
                  <a:solidFill>
                    <a:srgbClr val="4E5410"/>
                  </a:solidFill>
                </a:rPr>
                <a:t>CYBERSECURITY</a:t>
              </a:r>
              <a:endParaRPr lang="en-GB" dirty="0">
                <a:solidFill>
                  <a:srgbClr val="4E5410"/>
                </a:solidFill>
              </a:endParaRPr>
            </a:p>
          </p:txBody>
        </p:sp>
        <p:sp>
          <p:nvSpPr>
            <p:cNvPr id="129" name="TextBox 128"/>
            <p:cNvSpPr txBox="1"/>
            <p:nvPr/>
          </p:nvSpPr>
          <p:spPr>
            <a:xfrm>
              <a:off x="976777" y="2205000"/>
              <a:ext cx="2448000" cy="864000"/>
            </a:xfrm>
            <a:prstGeom prst="rect">
              <a:avLst/>
            </a:prstGeom>
            <a:noFill/>
          </p:spPr>
          <p:txBody>
            <a:bodyPr wrap="square" rtlCol="0" anchor="ctr" anchorCtr="1">
              <a:noAutofit/>
            </a:bodyPr>
            <a:lstStyle/>
            <a:p>
              <a:pPr algn="ctr"/>
              <a:r>
                <a:rPr lang="en-GB" dirty="0" smtClean="0">
                  <a:solidFill>
                    <a:schemeClr val="bg1"/>
                  </a:solidFill>
                </a:rPr>
                <a:t>NCCS </a:t>
              </a:r>
              <a:br>
                <a:rPr lang="en-GB" dirty="0" smtClean="0">
                  <a:solidFill>
                    <a:schemeClr val="bg1"/>
                  </a:solidFill>
                </a:rPr>
              </a:br>
              <a:r>
                <a:rPr lang="en-GB" dirty="0" smtClean="0">
                  <a:solidFill>
                    <a:schemeClr val="bg1"/>
                  </a:solidFill>
                </a:rPr>
                <a:t>Network Code on Cybersecurity*</a:t>
              </a:r>
              <a:endParaRPr lang="en-GB" dirty="0">
                <a:solidFill>
                  <a:schemeClr val="bg1"/>
                </a:solidFill>
              </a:endParaRPr>
            </a:p>
          </p:txBody>
        </p:sp>
        <p:pic>
          <p:nvPicPr>
            <p:cNvPr id="11" name="Picture 10"/>
            <p:cNvPicPr>
              <a:picLocks noChangeAspect="1"/>
            </p:cNvPicPr>
            <p:nvPr/>
          </p:nvPicPr>
          <p:blipFill>
            <a:blip r:embed="rId7">
              <a:duotone>
                <a:schemeClr val="accent3">
                  <a:shade val="45000"/>
                  <a:satMod val="135000"/>
                </a:schemeClr>
                <a:prstClr val="white"/>
              </a:duotone>
              <a:extLst/>
            </a:blip>
            <a:stretch>
              <a:fillRect/>
            </a:stretch>
          </p:blipFill>
          <p:spPr>
            <a:xfrm>
              <a:off x="2496000" y="1691337"/>
              <a:ext cx="460000" cy="468000"/>
            </a:xfrm>
            <a:prstGeom prst="rect">
              <a:avLst/>
            </a:prstGeom>
          </p:spPr>
        </p:pic>
      </p:grpSp>
    </p:spTree>
    <p:extLst>
      <p:ext uri="{BB962C8B-B14F-4D97-AF65-F5344CB8AC3E}">
        <p14:creationId xmlns:p14="http://schemas.microsoft.com/office/powerpoint/2010/main" val="163992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2000"/>
                                        <p:tgtEl>
                                          <p:spTgt spid="12"/>
                                        </p:tgtEl>
                                      </p:cBhvr>
                                    </p:animEffect>
                                  </p:childTnLst>
                                </p:cTn>
                              </p:par>
                            </p:childTnLst>
                          </p:cTn>
                        </p:par>
                        <p:par>
                          <p:cTn id="13" fill="hold">
                            <p:stCondLst>
                              <p:cond delay="2000"/>
                            </p:stCondLst>
                            <p:childTnLst>
                              <p:par>
                                <p:cTn id="14" presetID="22" presetClass="entr" presetSubtype="8"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2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1000"/>
                                        <p:tgtEl>
                                          <p:spTgt spid="14"/>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2000"/>
                                        <p:tgtEl>
                                          <p:spTgt spid="15"/>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wipe(left)">
                                      <p:cBhvr>
                                        <p:cTn id="34"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339EB1C-6D5B-2F78-DE20-B89E469CEBF7}"/>
              </a:ext>
            </a:extLst>
          </p:cNvPr>
          <p:cNvSpPr txBox="1"/>
          <p:nvPr/>
        </p:nvSpPr>
        <p:spPr>
          <a:xfrm>
            <a:off x="838800" y="1800000"/>
            <a:ext cx="11088000" cy="4725000"/>
          </a:xfrm>
          <a:prstGeom prst="rect">
            <a:avLst/>
          </a:prstGeom>
          <a:noFill/>
          <a:effectLst/>
        </p:spPr>
        <p:txBody>
          <a:bodyPr wrap="square">
            <a:noAutofit/>
          </a:bodyPr>
          <a:lstStyle/>
          <a:p>
            <a:pPr marL="360000" lvl="1" indent="-360000">
              <a:lnSpc>
                <a:spcPts val="3200"/>
              </a:lnSpc>
              <a:spcAft>
                <a:spcPts val="600"/>
              </a:spcAft>
              <a:buFont typeface="Arial" panose="020B0604020202020204" pitchFamily="34" charset="0"/>
              <a:buChar char="•"/>
            </a:pPr>
            <a:r>
              <a:rPr lang="en-GB" altLang="ko-KR" sz="2800" dirty="0" smtClean="0"/>
              <a:t>Transmission system operator (TSO) is not unbundled (in line with the provisions of the Third Package), no legal basis for TSO certification</a:t>
            </a:r>
          </a:p>
          <a:p>
            <a:pPr marL="360000" lvl="1" indent="-360000">
              <a:lnSpc>
                <a:spcPts val="3200"/>
              </a:lnSpc>
              <a:spcAft>
                <a:spcPts val="600"/>
              </a:spcAft>
              <a:buFont typeface="Arial" panose="020B0604020202020204" pitchFamily="34" charset="0"/>
              <a:buChar char="•"/>
            </a:pPr>
            <a:r>
              <a:rPr lang="en-GB" sz="2800" dirty="0" smtClean="0"/>
              <a:t>Legal framework does not define an organized wholesale (spot) market nor designation process for nominated electricity market operators (for the day-ahead trading and intraday trading)</a:t>
            </a:r>
            <a:endParaRPr lang="en-GB" altLang="ko-KR" sz="2800" dirty="0" smtClean="0"/>
          </a:p>
          <a:p>
            <a:pPr marL="360000" lvl="1" indent="-360000">
              <a:lnSpc>
                <a:spcPts val="3200"/>
              </a:lnSpc>
              <a:spcAft>
                <a:spcPts val="600"/>
              </a:spcAft>
              <a:buFont typeface="Arial" panose="020B0604020202020204" pitchFamily="34" charset="0"/>
              <a:buChar char="•"/>
            </a:pPr>
            <a:r>
              <a:rPr lang="en-GB" sz="2800" dirty="0" smtClean="0"/>
              <a:t>Legal basis for unbundling of DSOs is in place only in RS </a:t>
            </a:r>
          </a:p>
          <a:p>
            <a:pPr marL="360000" lvl="1" indent="-360000">
              <a:lnSpc>
                <a:spcPts val="3200"/>
              </a:lnSpc>
              <a:spcAft>
                <a:spcPts val="600"/>
              </a:spcAft>
              <a:buFont typeface="Arial" panose="020B0604020202020204" pitchFamily="34" charset="0"/>
              <a:buChar char="•"/>
            </a:pPr>
            <a:r>
              <a:rPr lang="en-GB" sz="2800" dirty="0" smtClean="0"/>
              <a:t>Regulation (EU) 347/2013 on guidelines for trans-European energy infra-structure was not transposed </a:t>
            </a:r>
            <a:r>
              <a:rPr lang="en-GB" sz="2800" i="1" dirty="0" smtClean="0"/>
              <a:t>(will be repealed by Regulation</a:t>
            </a:r>
            <a:r>
              <a:rPr lang="en-GB" sz="2800" dirty="0" smtClean="0"/>
              <a:t> </a:t>
            </a:r>
            <a:r>
              <a:rPr lang="en-GB" sz="2800" i="1" dirty="0" smtClean="0"/>
              <a:t>2022/869)</a:t>
            </a:r>
          </a:p>
          <a:p>
            <a:pPr marL="360000" lvl="1" indent="-360000">
              <a:lnSpc>
                <a:spcPts val="3200"/>
              </a:lnSpc>
              <a:spcAft>
                <a:spcPts val="600"/>
              </a:spcAft>
              <a:buFont typeface="Arial" panose="020B0604020202020204" pitchFamily="34" charset="0"/>
              <a:buChar char="•"/>
            </a:pPr>
            <a:r>
              <a:rPr lang="en-GB" sz="2800" dirty="0" smtClean="0"/>
              <a:t>R</a:t>
            </a:r>
            <a:r>
              <a:rPr lang="en-GB" sz="2800" dirty="0" smtClean="0"/>
              <a:t>egulator’s institutional framework does not comply with </a:t>
            </a:r>
            <a:r>
              <a:rPr lang="en-GB" sz="2800" i="1" dirty="0" smtClean="0"/>
              <a:t>acquis</a:t>
            </a:r>
            <a:endParaRPr lang="en-GB" sz="2800" dirty="0" smtClean="0"/>
          </a:p>
          <a:p>
            <a:pPr marL="360000" lvl="1" indent="-360000">
              <a:lnSpc>
                <a:spcPts val="3200"/>
              </a:lnSpc>
              <a:spcAft>
                <a:spcPts val="600"/>
              </a:spcAft>
              <a:buFont typeface="Arial" panose="020B0604020202020204" pitchFamily="34" charset="0"/>
              <a:buChar char="•"/>
            </a:pPr>
            <a:r>
              <a:rPr lang="en-GB" sz="2800" dirty="0" smtClean="0"/>
              <a:t>(...) </a:t>
            </a:r>
            <a:endParaRPr lang="en-GB" sz="2800" dirty="0"/>
          </a:p>
        </p:txBody>
      </p:sp>
      <p:sp>
        <p:nvSpPr>
          <p:cNvPr id="11" name="Title 1">
            <a:extLst>
              <a:ext uri="{FF2B5EF4-FFF2-40B4-BE49-F238E27FC236}">
                <a16:creationId xmlns:a16="http://schemas.microsoft.com/office/drawing/2014/main" id="{6BB7B376-D4FE-1E1D-812C-8451BAD6E251}"/>
              </a:ext>
            </a:extLst>
          </p:cNvPr>
          <p:cNvSpPr txBox="1">
            <a:spLocks/>
          </p:cNvSpPr>
          <p:nvPr/>
        </p:nvSpPr>
        <p:spPr>
          <a:xfrm>
            <a:off x="838200" y="972000"/>
            <a:ext cx="10515600" cy="7397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latin typeface="+mn-lt"/>
              </a:rPr>
              <a:t>E</a:t>
            </a:r>
            <a:r>
              <a:rPr lang="bs-Latn-BA" b="1" dirty="0" smtClean="0">
                <a:latin typeface="+mn-lt"/>
              </a:rPr>
              <a:t>n</a:t>
            </a:r>
            <a:r>
              <a:rPr lang="en-GB" b="1" dirty="0" smtClean="0">
                <a:latin typeface="+mn-lt"/>
              </a:rPr>
              <a:t>C</a:t>
            </a:r>
            <a:r>
              <a:rPr lang="bs-Latn-BA" b="1" dirty="0" smtClean="0">
                <a:latin typeface="+mn-lt"/>
              </a:rPr>
              <a:t> </a:t>
            </a:r>
            <a:r>
              <a:rPr lang="en-GB" b="1" dirty="0" smtClean="0">
                <a:latin typeface="+mn-lt"/>
              </a:rPr>
              <a:t>S</a:t>
            </a:r>
            <a:r>
              <a:rPr lang="bs-Latn-BA" b="1" dirty="0" smtClean="0">
                <a:latin typeface="+mn-lt"/>
              </a:rPr>
              <a:t>ecretariat</a:t>
            </a:r>
            <a:r>
              <a:rPr lang="en-GB" b="1" dirty="0" smtClean="0">
                <a:latin typeface="+mn-lt"/>
              </a:rPr>
              <a:t> Annual Report </a:t>
            </a:r>
            <a:endParaRPr lang="en-GB" b="1" dirty="0">
              <a:latin typeface="+mn-lt"/>
            </a:endParaRPr>
          </a:p>
        </p:txBody>
      </p:sp>
      <p:pic>
        <p:nvPicPr>
          <p:cNvPr id="7" name="Picture 6"/>
          <p:cNvPicPr>
            <a:picLocks noChangeAspect="1"/>
          </p:cNvPicPr>
          <p:nvPr/>
        </p:nvPicPr>
        <p:blipFill>
          <a:blip r:embed="rId3"/>
          <a:stretch>
            <a:fillRect/>
          </a:stretch>
        </p:blipFill>
        <p:spPr>
          <a:xfrm>
            <a:off x="8760000" y="621001"/>
            <a:ext cx="2880000" cy="1290512"/>
          </a:xfrm>
          <a:prstGeom prst="rect">
            <a:avLst/>
          </a:prstGeom>
          <a:effectLst>
            <a:softEdge rad="254000"/>
          </a:effectLst>
        </p:spPr>
      </p:pic>
      <p:sp>
        <p:nvSpPr>
          <p:cNvPr id="8" name="TextBox 7">
            <a:extLst>
              <a:ext uri="{FF2B5EF4-FFF2-40B4-BE49-F238E27FC236}">
                <a16:creationId xmlns:a16="http://schemas.microsoft.com/office/drawing/2014/main" id="{3FD86DA5-1F02-E46A-404B-2355B4B865EC}"/>
              </a:ext>
            </a:extLst>
          </p:cNvPr>
          <p:cNvSpPr txBox="1"/>
          <p:nvPr/>
        </p:nvSpPr>
        <p:spPr>
          <a:xfrm>
            <a:off x="9358941" y="6042446"/>
            <a:ext cx="2442356" cy="338554"/>
          </a:xfrm>
          <a:prstGeom prst="rect">
            <a:avLst/>
          </a:prstGeom>
          <a:noFill/>
        </p:spPr>
        <p:txBody>
          <a:bodyPr wrap="square">
            <a:spAutoFit/>
          </a:bodyPr>
          <a:lstStyle>
            <a:defPPr>
              <a:defRPr lang="en-US"/>
            </a:defPPr>
            <a:lvl1pPr>
              <a:defRPr sz="2400" i="1" baseline="-25000"/>
            </a:lvl1pPr>
          </a:lstStyle>
          <a:p>
            <a:r>
              <a:rPr lang="en-GB" dirty="0" smtClean="0"/>
              <a:t>Vienna, 1 November 2022</a:t>
            </a:r>
            <a:endParaRPr lang="en-GB" dirty="0"/>
          </a:p>
        </p:txBody>
      </p:sp>
    </p:spTree>
    <p:extLst>
      <p:ext uri="{BB962C8B-B14F-4D97-AF65-F5344CB8AC3E}">
        <p14:creationId xmlns:p14="http://schemas.microsoft.com/office/powerpoint/2010/main" val="316386403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FD86DA5-1F02-E46A-404B-2355B4B865EC}"/>
              </a:ext>
            </a:extLst>
          </p:cNvPr>
          <p:cNvSpPr txBox="1"/>
          <p:nvPr/>
        </p:nvSpPr>
        <p:spPr>
          <a:xfrm>
            <a:off x="8444753" y="6187004"/>
            <a:ext cx="3339247" cy="461665"/>
          </a:xfrm>
          <a:prstGeom prst="rect">
            <a:avLst/>
          </a:prstGeom>
          <a:noFill/>
        </p:spPr>
        <p:txBody>
          <a:bodyPr wrap="square" rIns="0">
            <a:spAutoFit/>
          </a:bodyPr>
          <a:lstStyle/>
          <a:p>
            <a:pPr algn="r"/>
            <a:r>
              <a:rPr lang="bs-Latn-BA" sz="2400" i="1" baseline="-25000" dirty="0" smtClean="0">
                <a:latin typeface="+mn-lt"/>
              </a:rPr>
              <a:t>Brussels, 12 October 2022 (page 100)</a:t>
            </a:r>
            <a:endParaRPr lang="en-US" sz="2400" i="1" dirty="0"/>
          </a:p>
        </p:txBody>
      </p:sp>
      <p:sp>
        <p:nvSpPr>
          <p:cNvPr id="10" name="TextBox 9">
            <a:extLst>
              <a:ext uri="{FF2B5EF4-FFF2-40B4-BE49-F238E27FC236}">
                <a16:creationId xmlns:a16="http://schemas.microsoft.com/office/drawing/2014/main" id="{9339EB1C-6D5B-2F78-DE20-B89E469CEBF7}"/>
              </a:ext>
            </a:extLst>
          </p:cNvPr>
          <p:cNvSpPr txBox="1"/>
          <p:nvPr/>
        </p:nvSpPr>
        <p:spPr>
          <a:xfrm>
            <a:off x="720000" y="1800000"/>
            <a:ext cx="11063999" cy="4543200"/>
          </a:xfrm>
          <a:prstGeom prst="rect">
            <a:avLst/>
          </a:prstGeom>
          <a:solidFill>
            <a:schemeClr val="bg1"/>
          </a:solidFill>
          <a:effectLst>
            <a:outerShdw blurRad="50800" dist="38100" dir="2700000" algn="tl" rotWithShape="0">
              <a:prstClr val="black">
                <a:alpha val="40000"/>
              </a:prstClr>
            </a:outerShdw>
          </a:effectLst>
        </p:spPr>
        <p:txBody>
          <a:bodyPr wrap="square">
            <a:noAutofit/>
          </a:bodyPr>
          <a:lstStyle/>
          <a:p>
            <a:pPr>
              <a:spcAft>
                <a:spcPts val="500"/>
              </a:spcAft>
            </a:pPr>
            <a:r>
              <a:rPr lang="en-GB" sz="2400" i="1" kern="100" dirty="0" smtClean="0">
                <a:effectLst/>
                <a:ea typeface="Calibri" panose="020F0502020204030204" pitchFamily="34" charset="0"/>
                <a:cs typeface="Times New Roman" panose="02020603050405020304" pitchFamily="18" charset="0"/>
              </a:rPr>
              <a:t>“</a:t>
            </a:r>
            <a:r>
              <a:rPr lang="en-GB" sz="2400" i="1" dirty="0" smtClean="0"/>
              <a:t>In the coming year, Bosnia and Herzegovina should in particular</a:t>
            </a:r>
            <a:r>
              <a:rPr lang="en-GB" sz="2400" i="1" kern="100" dirty="0" smtClean="0">
                <a:effectLst/>
                <a:ea typeface="Calibri" panose="020F0502020204030204" pitchFamily="34" charset="0"/>
                <a:cs typeface="Times New Roman" panose="02020603050405020304" pitchFamily="18" charset="0"/>
              </a:rPr>
              <a:t>:</a:t>
            </a:r>
          </a:p>
          <a:p>
            <a:pPr marL="288000" lvl="0" indent="-288000">
              <a:spcAft>
                <a:spcPts val="500"/>
              </a:spcAft>
              <a:buFont typeface="Arial" panose="020B0604020202020204" pitchFamily="34" charset="0"/>
              <a:buChar char="•"/>
            </a:pPr>
            <a:r>
              <a:rPr lang="en-GB" sz="2300" i="1" dirty="0" smtClean="0">
                <a:cs typeface="Arial" panose="020B0604020202020204" pitchFamily="34" charset="0"/>
              </a:rPr>
              <a:t>Adopt </a:t>
            </a:r>
            <a:r>
              <a:rPr lang="en-GB" sz="2300" b="1" i="1" dirty="0" smtClean="0">
                <a:cs typeface="Arial" panose="020B0604020202020204" pitchFamily="34" charset="0"/>
              </a:rPr>
              <a:t>gas and electricity </a:t>
            </a:r>
            <a:r>
              <a:rPr lang="en-GB" sz="2300" i="1" dirty="0" smtClean="0">
                <a:cs typeface="Arial" panose="020B0604020202020204" pitchFamily="34" charset="0"/>
              </a:rPr>
              <a:t>laws and bylaws, in compliance with the third energy package, at state and entity levels and ensure the full harmonisation of laws at entity level in the area of electricity and gas to prevent further delays in opening and functional operating of the energy market and establishment of a day-ahead electricity market. </a:t>
            </a:r>
          </a:p>
          <a:p>
            <a:pPr marL="288000" lvl="0" indent="-288000">
              <a:spcAft>
                <a:spcPts val="500"/>
              </a:spcAft>
              <a:buFont typeface="Arial" panose="020B0604020202020204" pitchFamily="34" charset="0"/>
              <a:buChar char="•"/>
            </a:pPr>
            <a:r>
              <a:rPr lang="en-GB" sz="2300" i="1" dirty="0" smtClean="0">
                <a:cs typeface="Arial" panose="020B0604020202020204" pitchFamily="34" charset="0"/>
              </a:rPr>
              <a:t>Adopt state- and entity-level legislation on </a:t>
            </a:r>
            <a:r>
              <a:rPr lang="en-GB" sz="2300" b="1" i="1" dirty="0" smtClean="0">
                <a:cs typeface="Arial" panose="020B0604020202020204" pitchFamily="34" charset="0"/>
              </a:rPr>
              <a:t>renewable energy and energy efficiency </a:t>
            </a:r>
            <a:r>
              <a:rPr lang="en-GB" sz="2300" i="1" dirty="0" smtClean="0">
                <a:cs typeface="Arial" panose="020B0604020202020204" pitchFamily="34" charset="0"/>
              </a:rPr>
              <a:t>in line with the obligations stemming from the Energy Community Treaty and the commitments from the 2020 Sofia summit declaration on the Green Agenda for the Western Balkans. </a:t>
            </a:r>
          </a:p>
          <a:p>
            <a:pPr marL="288000" lvl="0" indent="-288000">
              <a:spcAft>
                <a:spcPts val="500"/>
              </a:spcAft>
              <a:buFont typeface="Arial" panose="020B0604020202020204" pitchFamily="34" charset="0"/>
              <a:buChar char="•"/>
            </a:pPr>
            <a:r>
              <a:rPr lang="en-GB" sz="2300" i="1" dirty="0" smtClean="0">
                <a:cs typeface="Arial" panose="020B0604020202020204" pitchFamily="34" charset="0"/>
              </a:rPr>
              <a:t>Sign a direct agreement with the service provider to use electronic registers for issuance, cancellation and trade of </a:t>
            </a:r>
            <a:r>
              <a:rPr lang="en-GB" sz="2300" b="1" i="1" dirty="0" smtClean="0">
                <a:cs typeface="Arial" panose="020B0604020202020204" pitchFamily="34" charset="0"/>
              </a:rPr>
              <a:t>guarantees of origin</a:t>
            </a:r>
            <a:r>
              <a:rPr lang="en-GB" sz="2300" i="1" dirty="0" smtClean="0">
                <a:cs typeface="Arial" panose="020B0604020202020204" pitchFamily="34" charset="0"/>
              </a:rPr>
              <a:t>.</a:t>
            </a:r>
          </a:p>
          <a:p>
            <a:pPr marL="288000" lvl="0" indent="-288000">
              <a:spcAft>
                <a:spcPts val="600"/>
              </a:spcAft>
              <a:buFont typeface="Arial" panose="020B0604020202020204" pitchFamily="34" charset="0"/>
              <a:buChar char="•"/>
            </a:pPr>
            <a:r>
              <a:rPr lang="en-GB" sz="2300" i="1" dirty="0" smtClean="0">
                <a:cs typeface="Arial" panose="020B0604020202020204" pitchFamily="34" charset="0"/>
              </a:rPr>
              <a:t>Finalise and adopt the </a:t>
            </a:r>
            <a:r>
              <a:rPr lang="en-GB" sz="2300" b="1" i="1" dirty="0" smtClean="0">
                <a:cs typeface="Arial" panose="020B0604020202020204" pitchFamily="34" charset="0"/>
              </a:rPr>
              <a:t>national energy and climate plan </a:t>
            </a:r>
            <a:r>
              <a:rPr lang="en-GB" sz="2300" i="1" dirty="0" smtClean="0">
                <a:cs typeface="Arial" panose="020B0604020202020204" pitchFamily="34" charset="0"/>
              </a:rPr>
              <a:t>(NECP) 2021-2030</a:t>
            </a:r>
            <a:r>
              <a:rPr lang="en-GB" sz="2300" i="1" kern="1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2300"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itle 1">
            <a:extLst>
              <a:ext uri="{FF2B5EF4-FFF2-40B4-BE49-F238E27FC236}">
                <a16:creationId xmlns:a16="http://schemas.microsoft.com/office/drawing/2014/main" id="{6BB7B376-D4FE-1E1D-812C-8451BAD6E251}"/>
              </a:ext>
            </a:extLst>
          </p:cNvPr>
          <p:cNvSpPr txBox="1">
            <a:spLocks/>
          </p:cNvSpPr>
          <p:nvPr/>
        </p:nvSpPr>
        <p:spPr>
          <a:xfrm>
            <a:off x="838200" y="972000"/>
            <a:ext cx="10515600" cy="7397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s-Latn-BA" b="1" dirty="0" smtClean="0">
                <a:latin typeface="+mn-lt"/>
              </a:rPr>
              <a:t>EU 2022 Report on BIH</a:t>
            </a:r>
            <a:endParaRPr lang="en-US" b="1" dirty="0">
              <a:latin typeface="+mn-lt"/>
            </a:endParaRPr>
          </a:p>
        </p:txBody>
      </p:sp>
      <p:pic>
        <p:nvPicPr>
          <p:cNvPr id="12" name="Picture 11" descr="C:\Users\ezametica\AppData\Local\Microsoft\Windows\INetCache\Content.MSO\4403EFB6.t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43440" y="564775"/>
            <a:ext cx="2308560" cy="1208225"/>
          </a:xfrm>
          <a:prstGeom prst="rect">
            <a:avLst/>
          </a:prstGeom>
          <a:noFill/>
          <a:ln>
            <a:noFill/>
          </a:ln>
          <a:effectLst>
            <a:softEdge rad="190500"/>
          </a:effectLst>
        </p:spPr>
      </p:pic>
    </p:spTree>
    <p:extLst>
      <p:ext uri="{BB962C8B-B14F-4D97-AF65-F5344CB8AC3E}">
        <p14:creationId xmlns:p14="http://schemas.microsoft.com/office/powerpoint/2010/main" val="281649752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1669</TotalTime>
  <Words>1020</Words>
  <Application>Microsoft Office PowerPoint</Application>
  <PresentationFormat>Widescreen</PresentationFormat>
  <Paragraphs>149</Paragraphs>
  <Slides>13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맑은 고딕</vt:lpstr>
      <vt:lpstr>Arial</vt:lpstr>
      <vt:lpstr>Calibri</vt:lpstr>
      <vt:lpstr>Calibri Light</vt:lpstr>
      <vt:lpstr>Times New Roman</vt:lpstr>
      <vt:lpstr>Wingdings</vt:lpstr>
      <vt:lpstr>Office Theme</vt:lpstr>
      <vt:lpstr>BOSNIA AND HERZEGOVINA’S COMMITMENTS STEMMING FROM THE EU ACQUIS COMMUNAUTAIRE</vt:lpstr>
      <vt:lpstr>Commitment/Policy (in) BIH</vt:lpstr>
      <vt:lpstr>Energy Sector – Goals</vt:lpstr>
      <vt:lpstr>Energy Sector Complexity</vt:lpstr>
      <vt:lpstr>PowerPoint Presentation</vt:lpstr>
      <vt:lpstr>Commitments of BIH (Stemming from the EnC)</vt:lpstr>
      <vt:lpstr>Network Codes and Guidelines</vt:lpstr>
      <vt:lpstr>PowerPoint Presentation</vt:lpstr>
      <vt:lpstr>PowerPoint Presentation</vt:lpstr>
      <vt:lpstr>New Commitments – Electricity </vt:lpstr>
      <vt:lpstr>Concluding Notes</vt:lpstr>
      <vt:lpstr>Concluding Notes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Dino Hajric</dc:creator>
  <cp:lastModifiedBy>Edin Zametica</cp:lastModifiedBy>
  <cp:revision>83</cp:revision>
  <dcterms:created xsi:type="dcterms:W3CDTF">2022-02-28T15:41:29Z</dcterms:created>
  <dcterms:modified xsi:type="dcterms:W3CDTF">2023-04-24T17:13:47Z</dcterms:modified>
</cp:coreProperties>
</file>